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5" r:id="rId2"/>
    <p:sldId id="278" r:id="rId3"/>
    <p:sldId id="277" r:id="rId4"/>
    <p:sldId id="266" r:id="rId5"/>
    <p:sldId id="267" r:id="rId6"/>
    <p:sldId id="279" r:id="rId7"/>
    <p:sldId id="270" r:id="rId8"/>
    <p:sldId id="271" r:id="rId9"/>
    <p:sldId id="272" r:id="rId10"/>
    <p:sldId id="274" r:id="rId11"/>
    <p:sldId id="28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277D"/>
    <a:srgbClr val="0171A3"/>
    <a:srgbClr val="F7941F"/>
    <a:srgbClr val="00AF50"/>
    <a:srgbClr val="CA252C"/>
    <a:srgbClr val="0F699D"/>
    <a:srgbClr val="C51B1C"/>
    <a:srgbClr val="92A9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18" autoAdjust="0"/>
    <p:restoredTop sz="94660"/>
  </p:normalViewPr>
  <p:slideViewPr>
    <p:cSldViewPr snapToGrid="0">
      <p:cViewPr varScale="1">
        <p:scale>
          <a:sx n="82" d="100"/>
          <a:sy n="82" d="100"/>
        </p:scale>
        <p:origin x="8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EBC3D-D38E-49EE-B87B-543F1CD250D8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BF5289-A343-4DF9-9B5A-4F623AFF7C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615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 userDrawn="1"/>
        </p:nvSpPr>
        <p:spPr>
          <a:xfrm>
            <a:off x="9667248" y="6404044"/>
            <a:ext cx="2559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cap="none" spc="0" dirty="0">
                <a:ln w="0"/>
                <a:solidFill>
                  <a:srgbClr val="993365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umaber.co.uk</a:t>
            </a:r>
            <a:r>
              <a:rPr lang="en-US" sz="1400" b="0" cap="none" spc="0" baseline="0" dirty="0">
                <a:ln w="0"/>
                <a:solidFill>
                  <a:srgbClr val="993365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| </a:t>
            </a:r>
            <a:r>
              <a:rPr lang="en-US" sz="1400" b="0" cap="none" spc="0" dirty="0">
                <a:ln w="0"/>
                <a:solidFill>
                  <a:srgbClr val="993365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abersu.co.uk</a:t>
            </a:r>
          </a:p>
          <a:p>
            <a:endParaRPr lang="en-GB" sz="1400" b="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126561" y="6188197"/>
            <a:ext cx="6235050" cy="503583"/>
            <a:chOff x="126561" y="6188197"/>
            <a:chExt cx="6235050" cy="503583"/>
          </a:xfrm>
        </p:grpSpPr>
        <p:sp>
          <p:nvSpPr>
            <p:cNvPr id="21" name="Oval 20"/>
            <p:cNvSpPr/>
            <p:nvPr userDrawn="1"/>
          </p:nvSpPr>
          <p:spPr>
            <a:xfrm>
              <a:off x="126561" y="6188197"/>
              <a:ext cx="528007" cy="503583"/>
            </a:xfrm>
            <a:prstGeom prst="ellipse">
              <a:avLst/>
            </a:prstGeom>
            <a:solidFill>
              <a:srgbClr val="CA252C"/>
            </a:solidFill>
            <a:ln>
              <a:solidFill>
                <a:srgbClr val="CA25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/>
            <p:cNvSpPr/>
            <p:nvPr userDrawn="1"/>
          </p:nvSpPr>
          <p:spPr>
            <a:xfrm>
              <a:off x="760677" y="6188197"/>
              <a:ext cx="528007" cy="503583"/>
            </a:xfrm>
            <a:prstGeom prst="ellipse">
              <a:avLst/>
            </a:prstGeom>
            <a:solidFill>
              <a:srgbClr val="F7941F"/>
            </a:solidFill>
            <a:ln>
              <a:solidFill>
                <a:srgbClr val="F794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/>
            <p:cNvSpPr/>
            <p:nvPr userDrawn="1"/>
          </p:nvSpPr>
          <p:spPr>
            <a:xfrm>
              <a:off x="1394793" y="6188197"/>
              <a:ext cx="528007" cy="503583"/>
            </a:xfrm>
            <a:prstGeom prst="ellipse">
              <a:avLst/>
            </a:prstGeom>
            <a:solidFill>
              <a:srgbClr val="00AF50"/>
            </a:solidFill>
            <a:ln>
              <a:solidFill>
                <a:srgbClr val="00AF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/>
            <p:cNvSpPr/>
            <p:nvPr userDrawn="1"/>
          </p:nvSpPr>
          <p:spPr>
            <a:xfrm>
              <a:off x="2028909" y="6188197"/>
              <a:ext cx="528007" cy="503583"/>
            </a:xfrm>
            <a:prstGeom prst="ellipse">
              <a:avLst/>
            </a:prstGeom>
            <a:solidFill>
              <a:srgbClr val="0171A3"/>
            </a:solidFill>
            <a:ln>
              <a:solidFill>
                <a:srgbClr val="0171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/>
            <p:cNvSpPr/>
            <p:nvPr userDrawn="1"/>
          </p:nvSpPr>
          <p:spPr>
            <a:xfrm>
              <a:off x="2663025" y="6188197"/>
              <a:ext cx="528007" cy="503583"/>
            </a:xfrm>
            <a:prstGeom prst="ellipse">
              <a:avLst/>
            </a:prstGeom>
            <a:solidFill>
              <a:srgbClr val="95277D"/>
            </a:solidFill>
            <a:ln>
              <a:solidFill>
                <a:srgbClr val="9527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/>
            <p:cNvSpPr/>
            <p:nvPr userDrawn="1"/>
          </p:nvSpPr>
          <p:spPr>
            <a:xfrm>
              <a:off x="3297141" y="6188197"/>
              <a:ext cx="528007" cy="503583"/>
            </a:xfrm>
            <a:prstGeom prst="ellipse">
              <a:avLst/>
            </a:prstGeom>
            <a:solidFill>
              <a:srgbClr val="CA252C"/>
            </a:solidFill>
            <a:ln>
              <a:solidFill>
                <a:srgbClr val="CA25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/>
            <p:cNvSpPr/>
            <p:nvPr userDrawn="1"/>
          </p:nvSpPr>
          <p:spPr>
            <a:xfrm>
              <a:off x="3931257" y="6188197"/>
              <a:ext cx="528007" cy="503583"/>
            </a:xfrm>
            <a:prstGeom prst="ellipse">
              <a:avLst/>
            </a:prstGeom>
            <a:solidFill>
              <a:srgbClr val="F7941F"/>
            </a:solidFill>
            <a:ln>
              <a:solidFill>
                <a:srgbClr val="F794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/>
            <p:cNvSpPr/>
            <p:nvPr userDrawn="1"/>
          </p:nvSpPr>
          <p:spPr>
            <a:xfrm>
              <a:off x="4565373" y="6188197"/>
              <a:ext cx="528007" cy="503583"/>
            </a:xfrm>
            <a:prstGeom prst="ellipse">
              <a:avLst/>
            </a:prstGeom>
            <a:solidFill>
              <a:srgbClr val="00AF50"/>
            </a:solidFill>
            <a:ln>
              <a:solidFill>
                <a:srgbClr val="00AF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5199488" y="6188197"/>
              <a:ext cx="528007" cy="503583"/>
            </a:xfrm>
            <a:prstGeom prst="ellipse">
              <a:avLst/>
            </a:prstGeom>
            <a:solidFill>
              <a:srgbClr val="0171A3"/>
            </a:solidFill>
            <a:ln>
              <a:solidFill>
                <a:srgbClr val="0171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5833604" y="6188197"/>
              <a:ext cx="528007" cy="503583"/>
            </a:xfrm>
            <a:prstGeom prst="ellipse">
              <a:avLst/>
            </a:prstGeom>
            <a:solidFill>
              <a:srgbClr val="95277D"/>
            </a:solidFill>
            <a:ln>
              <a:solidFill>
                <a:srgbClr val="9527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803" y="-1"/>
            <a:ext cx="794197" cy="83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136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1650B-4354-4F94-894B-C608F5976BC6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D885C-2E47-4405-B749-978102DA75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016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1650B-4354-4F94-894B-C608F5976BC6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D885C-2E47-4405-B749-978102DA75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056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1650B-4354-4F94-894B-C608F5976BC6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D885C-2E47-4405-B749-978102DA75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4519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1650B-4354-4F94-894B-C608F5976BC6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D885C-2E47-4405-B749-978102DA75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2018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1650B-4354-4F94-894B-C608F5976BC6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D885C-2E47-4405-B749-978102DA75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902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1650B-4354-4F94-894B-C608F5976BC6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D885C-2E47-4405-B749-978102DA75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441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1650B-4354-4F94-894B-C608F5976BC6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D885C-2E47-4405-B749-978102DA75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3819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1650B-4354-4F94-894B-C608F5976BC6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D885C-2E47-4405-B749-978102DA75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1770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1650B-4354-4F94-894B-C608F5976BC6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D885C-2E47-4405-B749-978102DA75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007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1650B-4354-4F94-894B-C608F5976BC6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D885C-2E47-4405-B749-978102DA75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969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1650B-4354-4F94-894B-C608F5976BC6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D885C-2E47-4405-B749-978102DA75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131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E5DD-4A48-42D0-B83B-321290DE1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0219" y="258976"/>
            <a:ext cx="10031104" cy="1809308"/>
          </a:xfrm>
        </p:spPr>
        <p:txBody>
          <a:bodyPr>
            <a:normAutofit/>
          </a:bodyPr>
          <a:lstStyle/>
          <a:p>
            <a:r>
              <a:rPr lang="en-GB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Croeso</a:t>
            </a:r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Aberystwyth!</a:t>
            </a:r>
            <a:b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Welcome to Aberystwyth!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510" y="-1318267"/>
            <a:ext cx="4761905" cy="47619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FFD08F-6072-44A2-BAA5-25A7E7CB198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590" y="-82251"/>
            <a:ext cx="3524638" cy="2491762"/>
          </a:xfrm>
          <a:prstGeom prst="rect">
            <a:avLst/>
          </a:prstGeom>
        </p:spPr>
      </p:pic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8B87AF9-AA31-BB6A-C112-21FD81E3BF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2" b="21047"/>
          <a:stretch/>
        </p:blipFill>
        <p:spPr>
          <a:xfrm>
            <a:off x="611847" y="2185964"/>
            <a:ext cx="10827483" cy="497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61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5121D-2888-4529-AFB2-EA59C9424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792"/>
            <a:ext cx="10515600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CA252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Students lead the students’ union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D91126-E0E2-432E-B70E-4853A95EF3AD}"/>
              </a:ext>
            </a:extLst>
          </p:cNvPr>
          <p:cNvSpPr txBox="1"/>
          <p:nvPr/>
        </p:nvSpPr>
        <p:spPr>
          <a:xfrm>
            <a:off x="2065351" y="1136333"/>
            <a:ext cx="7848735" cy="461665"/>
          </a:xfrm>
          <a:prstGeom prst="rect">
            <a:avLst/>
          </a:prstGeom>
          <a:solidFill>
            <a:srgbClr val="CA252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8,000 Students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B916AC-721A-44FD-ADE8-550F4E4C25BD}"/>
              </a:ext>
            </a:extLst>
          </p:cNvPr>
          <p:cNvSpPr txBox="1"/>
          <p:nvPr/>
        </p:nvSpPr>
        <p:spPr>
          <a:xfrm>
            <a:off x="5829759" y="1607275"/>
            <a:ext cx="3864657" cy="400110"/>
          </a:xfrm>
          <a:prstGeom prst="rect">
            <a:avLst/>
          </a:prstGeom>
          <a:solidFill>
            <a:srgbClr val="F7941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600 Sports &amp; Society leaders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881FC7-851F-4DB9-8CDD-43A4AD884783}"/>
              </a:ext>
            </a:extLst>
          </p:cNvPr>
          <p:cNvSpPr txBox="1"/>
          <p:nvPr/>
        </p:nvSpPr>
        <p:spPr>
          <a:xfrm>
            <a:off x="2698812" y="2027687"/>
            <a:ext cx="6542842" cy="400110"/>
          </a:xfrm>
          <a:prstGeom prst="rect">
            <a:avLst/>
          </a:prstGeom>
          <a:solidFill>
            <a:srgbClr val="00AF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 Volunteer officers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4251B9-D1B3-4488-8589-368E591DCD66}"/>
              </a:ext>
            </a:extLst>
          </p:cNvPr>
          <p:cNvSpPr txBox="1"/>
          <p:nvPr/>
        </p:nvSpPr>
        <p:spPr>
          <a:xfrm>
            <a:off x="3077842" y="2444842"/>
            <a:ext cx="5823751" cy="400110"/>
          </a:xfrm>
          <a:prstGeom prst="rect">
            <a:avLst/>
          </a:prstGeom>
          <a:solidFill>
            <a:srgbClr val="95277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Full time officers (paid)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580C78-62B8-41E7-B052-344AD0EAFB5A}"/>
              </a:ext>
            </a:extLst>
          </p:cNvPr>
          <p:cNvSpPr txBox="1"/>
          <p:nvPr/>
        </p:nvSpPr>
        <p:spPr>
          <a:xfrm>
            <a:off x="4082293" y="2861077"/>
            <a:ext cx="3950564" cy="400110"/>
          </a:xfrm>
          <a:prstGeom prst="rect">
            <a:avLst/>
          </a:prstGeom>
          <a:solidFill>
            <a:srgbClr val="CA252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en-GB" sz="2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AberSU</a:t>
            </a:r>
            <a:endParaRPr lang="en-GB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155125-19B2-4E63-82E6-11F60E3CC7C1}"/>
              </a:ext>
            </a:extLst>
          </p:cNvPr>
          <p:cNvSpPr txBox="1"/>
          <p:nvPr/>
        </p:nvSpPr>
        <p:spPr>
          <a:xfrm>
            <a:off x="2334827" y="1608368"/>
            <a:ext cx="3494932" cy="400110"/>
          </a:xfrm>
          <a:prstGeom prst="rect">
            <a:avLst/>
          </a:prstGeom>
          <a:solidFill>
            <a:srgbClr val="0171A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250 Academic reps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5B8CFBD-0E1B-4998-9051-97BE2EC9D7A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1552">
            <a:off x="167502" y="1136333"/>
            <a:ext cx="3222544" cy="45720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676878-4C78-606F-5F03-B0588C637E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8084" y="3812803"/>
            <a:ext cx="2391774" cy="23917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5AA501-CF98-7A43-8917-5C066424B1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016" y="3764489"/>
            <a:ext cx="2439833" cy="24398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2E7F98-B37D-8D11-884B-635AB4B2D9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9754" y="3812803"/>
            <a:ext cx="2391773" cy="23917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73E2E1-4711-0076-A05F-AF9F66274F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2300" y="3768956"/>
            <a:ext cx="2391773" cy="23917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340C6FE-B812-E845-375A-FE6347752C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8908" y="3764743"/>
            <a:ext cx="2439833" cy="243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989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453EA-56D2-4061-9786-69BC58C3E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895" y="775353"/>
            <a:ext cx="10515600" cy="1325563"/>
          </a:xfrm>
        </p:spPr>
        <p:txBody>
          <a:bodyPr/>
          <a:lstStyle/>
          <a:p>
            <a:pPr algn="ctr"/>
            <a:r>
              <a:rPr lang="en-GB" b="1" dirty="0" err="1">
                <a:solidFill>
                  <a:srgbClr val="9527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Diolch</a:t>
            </a:r>
            <a:r>
              <a:rPr lang="en-GB" b="1" dirty="0">
                <a:solidFill>
                  <a:srgbClr val="9527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/ Thank you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74E55C-EA7D-4538-BA4A-F7E5AB0E259F}"/>
              </a:ext>
            </a:extLst>
          </p:cNvPr>
          <p:cNvSpPr txBox="1"/>
          <p:nvPr/>
        </p:nvSpPr>
        <p:spPr>
          <a:xfrm>
            <a:off x="3021562" y="4958200"/>
            <a:ext cx="6148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www.umaber.co.uk / www.abersu.co.uk </a:t>
            </a:r>
          </a:p>
        </p:txBody>
      </p:sp>
      <p:pic>
        <p:nvPicPr>
          <p:cNvPr id="4" name="Picture 3" descr="A group of red circles with black background&#10;&#10;Description automatically generated">
            <a:extLst>
              <a:ext uri="{FF2B5EF4-FFF2-40B4-BE49-F238E27FC236}">
                <a16:creationId xmlns:a16="http://schemas.microsoft.com/office/drawing/2014/main" id="{9FDD6E71-2640-B0CA-EB1A-13404BE160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79"/>
          <a:stretch/>
        </p:blipFill>
        <p:spPr>
          <a:xfrm>
            <a:off x="3715046" y="1219224"/>
            <a:ext cx="4761905" cy="26343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CDC0CE-F4EB-3D16-BB4F-2585C551A494}"/>
              </a:ext>
            </a:extLst>
          </p:cNvPr>
          <p:cNvSpPr txBox="1"/>
          <p:nvPr/>
        </p:nvSpPr>
        <p:spPr>
          <a:xfrm>
            <a:off x="3656774" y="3809408"/>
            <a:ext cx="48784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@UndebAber</a:t>
            </a:r>
          </a:p>
        </p:txBody>
      </p:sp>
    </p:spTree>
    <p:extLst>
      <p:ext uri="{BB962C8B-B14F-4D97-AF65-F5344CB8AC3E}">
        <p14:creationId xmlns:p14="http://schemas.microsoft.com/office/powerpoint/2010/main" val="980525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4DF14B-F7B3-48A1-B74F-9AA93F3556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394" y="963784"/>
            <a:ext cx="11552921" cy="33165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803F2D-C997-487D-A5F2-2746473D3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812" y="6047162"/>
            <a:ext cx="6718374" cy="8108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C986BF-527B-41F3-A48E-2ACE4884C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1224" y="4359915"/>
            <a:ext cx="5529551" cy="15302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26547" y="1020208"/>
            <a:ext cx="1273853" cy="312203"/>
          </a:xfrm>
          <a:prstGeom prst="rect">
            <a:avLst/>
          </a:prstGeom>
          <a:solidFill>
            <a:srgbClr val="CA2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1913484" y="1020208"/>
            <a:ext cx="1273853" cy="312203"/>
          </a:xfrm>
          <a:prstGeom prst="rect">
            <a:avLst/>
          </a:prstGeom>
          <a:solidFill>
            <a:srgbClr val="CA25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4899994" y="4377459"/>
            <a:ext cx="2058518" cy="338232"/>
          </a:xfrm>
          <a:prstGeom prst="rect">
            <a:avLst/>
          </a:prstGeom>
          <a:solidFill>
            <a:srgbClr val="0171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7682912" y="2731855"/>
            <a:ext cx="1502983" cy="272604"/>
          </a:xfrm>
          <a:prstGeom prst="rect">
            <a:avLst/>
          </a:prstGeom>
          <a:solidFill>
            <a:srgbClr val="F794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1913483" y="2695720"/>
            <a:ext cx="2096814" cy="308738"/>
          </a:xfrm>
          <a:prstGeom prst="rect">
            <a:avLst/>
          </a:prstGeom>
          <a:solidFill>
            <a:srgbClr val="952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7682912" y="1014631"/>
            <a:ext cx="1273853" cy="312203"/>
          </a:xfrm>
          <a:prstGeom prst="rect">
            <a:avLst/>
          </a:prstGeom>
          <a:solidFill>
            <a:srgbClr val="00AF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818502" y="963784"/>
            <a:ext cx="3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Gotham Black" pitchFamily="50" charset="0"/>
              </a:rPr>
              <a:t>Bayanda Vundamina</a:t>
            </a:r>
            <a:endParaRPr lang="en-GB" dirty="0">
              <a:solidFill>
                <a:schemeClr val="bg1"/>
              </a:solidFill>
              <a:latin typeface="Gotham Black" pitchFamily="50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593438" y="959940"/>
            <a:ext cx="3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Gotham Black" pitchFamily="50" charset="0"/>
              </a:rPr>
              <a:t>Elain Gwynedd</a:t>
            </a:r>
            <a:endParaRPr lang="en-GB" dirty="0">
              <a:solidFill>
                <a:schemeClr val="bg1"/>
              </a:solidFill>
              <a:latin typeface="Gotham Black" pitchFamily="50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18697" y="2672001"/>
            <a:ext cx="3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Gotham Black" pitchFamily="50" charset="0"/>
              </a:rPr>
              <a:t>Helen Cooper</a:t>
            </a:r>
            <a:endParaRPr lang="en-GB" dirty="0">
              <a:solidFill>
                <a:schemeClr val="bg1"/>
              </a:solidFill>
              <a:latin typeface="Gotham Black" pitchFamily="50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54962" y="2672001"/>
            <a:ext cx="3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Gotham Black" pitchFamily="50" charset="0"/>
              </a:rPr>
              <a:t>Tiff McWilliams</a:t>
            </a:r>
            <a:endParaRPr lang="en-GB" dirty="0">
              <a:latin typeface="Gotham Black" pitchFamily="50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729E8E0-D678-2FFD-45D3-6EB85A8646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568" y="2767243"/>
            <a:ext cx="1399915" cy="13999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1471A9-AF12-B03B-5939-A5B29A8296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433" y="1045869"/>
            <a:ext cx="1428044" cy="142804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0593D8-947A-EB24-19DE-42971FCF9E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7459" y="2729043"/>
            <a:ext cx="1399914" cy="139991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53F48A4-6D4A-DC41-11C3-986806D841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7808" y="4425072"/>
            <a:ext cx="1399914" cy="139991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F3999D4-74DF-EFAE-C572-491397617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4868" y="1045869"/>
            <a:ext cx="1428044" cy="14280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02BB300-7D6F-8DC0-F9BD-F261AF1E6667}"/>
              </a:ext>
            </a:extLst>
          </p:cNvPr>
          <p:cNvSpPr txBox="1"/>
          <p:nvPr/>
        </p:nvSpPr>
        <p:spPr>
          <a:xfrm>
            <a:off x="4742510" y="4377459"/>
            <a:ext cx="40156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William Parker</a:t>
            </a:r>
          </a:p>
          <a:p>
            <a:r>
              <a:rPr lang="en-GB" b="1" dirty="0">
                <a:solidFill>
                  <a:schemeClr val="bg1"/>
                </a:solidFill>
              </a:rPr>
              <a:t>Academic Affairs Officer</a:t>
            </a:r>
          </a:p>
          <a:p>
            <a:r>
              <a:rPr lang="en-GB" dirty="0">
                <a:solidFill>
                  <a:schemeClr val="bg1"/>
                </a:solidFill>
              </a:rPr>
              <a:t>The student voice for all things academic - The role focuses on promoting our students’ academic interests.</a:t>
            </a:r>
          </a:p>
        </p:txBody>
      </p:sp>
    </p:spTree>
    <p:extLst>
      <p:ext uri="{BB962C8B-B14F-4D97-AF65-F5344CB8AC3E}">
        <p14:creationId xmlns:p14="http://schemas.microsoft.com/office/powerpoint/2010/main" val="1228140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74925-F4E3-4249-9D03-4BDF1AF03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323DB-E3FE-4684-8194-C50151E46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E11284-4AEC-49F0-B981-1C1BE0D0C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57" y="143691"/>
            <a:ext cx="11585486" cy="651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93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9D5D2-84F5-498B-9596-C466FE131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107" y="181852"/>
            <a:ext cx="10515600" cy="1325563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CA252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A MEMBER OF ABER SU </a:t>
            </a:r>
            <a:b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 registered charity working for Aber Students)</a:t>
            </a:r>
            <a:endParaRPr lang="en-GB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63458-D881-4771-B591-85B4124A689B}"/>
              </a:ext>
            </a:extLst>
          </p:cNvPr>
          <p:cNvSpPr txBox="1"/>
          <p:nvPr/>
        </p:nvSpPr>
        <p:spPr>
          <a:xfrm>
            <a:off x="355107" y="4971495"/>
            <a:ext cx="1544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44CACF-C0CB-4CC5-A199-A1FB9B127A36}"/>
              </a:ext>
            </a:extLst>
          </p:cNvPr>
          <p:cNvSpPr txBox="1"/>
          <p:nvPr/>
        </p:nvSpPr>
        <p:spPr>
          <a:xfrm rot="648016">
            <a:off x="10263642" y="5580133"/>
            <a:ext cx="10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Bebas" pitchFamily="2" charset="0"/>
              </a:rPr>
              <a:t>16/17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96306" y="3537859"/>
            <a:ext cx="8708352" cy="2788679"/>
          </a:xfrm>
          <a:prstGeom prst="rect">
            <a:avLst/>
          </a:prstGeom>
          <a:solidFill>
            <a:srgbClr val="CB2C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32090" t="41234" r="45483" b="42038"/>
          <a:stretch/>
        </p:blipFill>
        <p:spPr>
          <a:xfrm>
            <a:off x="522758" y="1364777"/>
            <a:ext cx="4989164" cy="20922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33277" t="81870" r="46362" b="8755"/>
          <a:stretch/>
        </p:blipFill>
        <p:spPr>
          <a:xfrm rot="16200000">
            <a:off x="-272486" y="4643684"/>
            <a:ext cx="2673565" cy="6921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31977" t="58697" r="46554" b="20347"/>
          <a:stretch/>
        </p:blipFill>
        <p:spPr>
          <a:xfrm>
            <a:off x="5511922" y="1366364"/>
            <a:ext cx="3753998" cy="20601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24834" t="49732" r="20450" b="19018"/>
          <a:stretch/>
        </p:blipFill>
        <p:spPr>
          <a:xfrm>
            <a:off x="1532287" y="3675018"/>
            <a:ext cx="7520273" cy="24147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55952" t="25750" r="32505" b="14649"/>
          <a:stretch/>
        </p:blipFill>
        <p:spPr>
          <a:xfrm>
            <a:off x="9457057" y="1427324"/>
            <a:ext cx="1687661" cy="489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6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2274B-2350-484C-A26B-A04951BF8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4" y="523858"/>
            <a:ext cx="11425561" cy="1325563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F794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PROMISE 1: </a:t>
            </a:r>
            <a:br>
              <a:rPr lang="en-GB" dirty="0"/>
            </a:br>
            <a:r>
              <a:rPr lang="en-GB" sz="3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will provide opportunities to </a:t>
            </a:r>
            <a:br>
              <a:rPr lang="en-GB" sz="3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3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 your Aber community</a:t>
            </a:r>
            <a:br>
              <a:rPr lang="en-GB" sz="4000" dirty="0"/>
            </a:b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02D34A-02FC-4BB4-A360-E5A3B5E8A7F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2624">
            <a:off x="5902945" y="601282"/>
            <a:ext cx="6109264" cy="14775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677169" y="1787238"/>
            <a:ext cx="81568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rgbClr val="0F699D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44 SPORTS CLUBS</a:t>
            </a:r>
          </a:p>
          <a:p>
            <a:pPr algn="ctr"/>
            <a:r>
              <a:rPr lang="en-GB" sz="3600" dirty="0">
                <a:solidFill>
                  <a:srgbClr val="0F699D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70 SOCIETIES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33428" r="33654"/>
          <a:stretch/>
        </p:blipFill>
        <p:spPr>
          <a:xfrm>
            <a:off x="1939567" y="2987567"/>
            <a:ext cx="2342148" cy="29908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67135"/>
          <a:stretch/>
        </p:blipFill>
        <p:spPr>
          <a:xfrm>
            <a:off x="4890830" y="2987567"/>
            <a:ext cx="2338387" cy="29908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66035" r="1021"/>
          <a:stretch/>
        </p:blipFill>
        <p:spPr>
          <a:xfrm>
            <a:off x="7838332" y="2930417"/>
            <a:ext cx="2422359" cy="31051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727243" y="6150693"/>
            <a:ext cx="48978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latin typeface="Gotham Black" pitchFamily="50" charset="0"/>
              </a:rPr>
              <a:t>www.abersu.co.uk/teamaber</a:t>
            </a:r>
          </a:p>
        </p:txBody>
      </p:sp>
    </p:spTree>
    <p:extLst>
      <p:ext uri="{BB962C8B-B14F-4D97-AF65-F5344CB8AC3E}">
        <p14:creationId xmlns:p14="http://schemas.microsoft.com/office/powerpoint/2010/main" val="1875975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2274B-2350-484C-A26B-A04951BF8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244" y="523858"/>
            <a:ext cx="11425561" cy="1325563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F794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PROMISE 1: </a:t>
            </a:r>
            <a:br>
              <a:rPr lang="en-GB" dirty="0"/>
            </a:br>
            <a:r>
              <a:rPr lang="en-GB" sz="3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will provide opportunities to </a:t>
            </a:r>
            <a:br>
              <a:rPr lang="en-GB" sz="3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3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 your Aber community</a:t>
            </a:r>
            <a:br>
              <a:rPr lang="en-GB" sz="4000" dirty="0"/>
            </a:b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2C93B0-12E1-4F0D-A3FA-17F93D153F42}"/>
              </a:ext>
            </a:extLst>
          </p:cNvPr>
          <p:cNvSpPr txBox="1"/>
          <p:nvPr/>
        </p:nvSpPr>
        <p:spPr>
          <a:xfrm>
            <a:off x="4167402" y="2634395"/>
            <a:ext cx="29327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Bebas" pitchFamily="2" charset="0"/>
                <a:ea typeface="Tahoma" panose="020B0604030504040204" pitchFamily="34" charset="0"/>
                <a:cs typeface="Tahoma" panose="020B0604030504040204" pitchFamily="34" charset="0"/>
              </a:rPr>
              <a:t>of students are a member of </a:t>
            </a:r>
            <a:r>
              <a:rPr lang="en-GB" sz="4000" dirty="0">
                <a:solidFill>
                  <a:schemeClr val="bg1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TÎMABER</a:t>
            </a:r>
          </a:p>
        </p:txBody>
      </p:sp>
      <p:sp>
        <p:nvSpPr>
          <p:cNvPr id="3" name="Rectangle 2"/>
          <p:cNvSpPr/>
          <p:nvPr/>
        </p:nvSpPr>
        <p:spPr>
          <a:xfrm>
            <a:off x="4707911" y="1867236"/>
            <a:ext cx="19800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6000" dirty="0">
                <a:solidFill>
                  <a:schemeClr val="bg1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41%</a:t>
            </a:r>
          </a:p>
        </p:txBody>
      </p:sp>
      <p:sp>
        <p:nvSpPr>
          <p:cNvPr id="15" name="TextBox 14"/>
          <p:cNvSpPr txBox="1"/>
          <p:nvPr/>
        </p:nvSpPr>
        <p:spPr>
          <a:xfrm rot="768016">
            <a:off x="7228401" y="2063130"/>
            <a:ext cx="3736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C51B1C"/>
                </a:solidFill>
              </a:rPr>
              <a:t>KEY EVENTS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02D34A-02FC-4BB4-A360-E5A3B5E8A7F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2624">
            <a:off x="5781081" y="783230"/>
            <a:ext cx="6109984" cy="14776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5FC855-3544-1F3C-F993-5EF340FCF2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589"/>
          <a:stretch/>
        </p:blipFill>
        <p:spPr>
          <a:xfrm>
            <a:off x="614732" y="1895429"/>
            <a:ext cx="5274951" cy="20796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022042-5043-BBAF-F3A4-8028782598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214"/>
          <a:stretch/>
        </p:blipFill>
        <p:spPr>
          <a:xfrm>
            <a:off x="344877" y="4483281"/>
            <a:ext cx="5615678" cy="20796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53636C-F7B4-03D0-2B59-4CB8FB0174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052"/>
          <a:stretch/>
        </p:blipFill>
        <p:spPr>
          <a:xfrm>
            <a:off x="6235031" y="4428598"/>
            <a:ext cx="5723639" cy="199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408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31E511A-BB65-4B65-BE6B-035836D8FC8B}"/>
              </a:ext>
            </a:extLst>
          </p:cNvPr>
          <p:cNvSpPr txBox="1">
            <a:spLocks/>
          </p:cNvSpPr>
          <p:nvPr/>
        </p:nvSpPr>
        <p:spPr>
          <a:xfrm>
            <a:off x="383219" y="351300"/>
            <a:ext cx="114255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0171A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PROMISE 2: </a:t>
            </a:r>
            <a:br>
              <a:rPr lang="en-GB" dirty="0"/>
            </a:br>
            <a:r>
              <a:rPr lang="en-GB" dirty="0"/>
              <a:t>We will be a positive influence for students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2B7109-31A3-4784-8207-87BCDFA24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58985"/>
            <a:ext cx="12192000" cy="23911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B72C3B-58F9-40BF-AE55-8F00ACDE2FAD}"/>
              </a:ext>
            </a:extLst>
          </p:cNvPr>
          <p:cNvSpPr txBox="1"/>
          <p:nvPr/>
        </p:nvSpPr>
        <p:spPr>
          <a:xfrm>
            <a:off x="383219" y="1717345"/>
            <a:ext cx="4058593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CA252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How? </a:t>
            </a: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Standing and voting in elections</a:t>
            </a: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Sharing ideas</a:t>
            </a: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Taking part in research and surveys</a:t>
            </a: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Talk to Student Reps and Officers</a:t>
            </a: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Come along to a SU </a:t>
            </a:r>
            <a:r>
              <a:rPr lang="en-GB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Senedd</a:t>
            </a: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or General Meeting</a:t>
            </a: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 an Academic rep</a:t>
            </a:r>
          </a:p>
          <a:p>
            <a:endParaRPr lang="en-GB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2D5777-BD49-489B-BAA6-ADD21BBC627F}"/>
              </a:ext>
            </a:extLst>
          </p:cNvPr>
          <p:cNvSpPr txBox="1"/>
          <p:nvPr/>
        </p:nvSpPr>
        <p:spPr>
          <a:xfrm>
            <a:off x="7699468" y="2087613"/>
            <a:ext cx="2092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2,290 students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A9CD1D-E21B-422E-B0A7-4A0D1865144C}"/>
              </a:ext>
            </a:extLst>
          </p:cNvPr>
          <p:cNvSpPr txBox="1"/>
          <p:nvPr/>
        </p:nvSpPr>
        <p:spPr>
          <a:xfrm rot="21403081">
            <a:off x="5815546" y="1660832"/>
            <a:ext cx="49914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support </a:t>
            </a:r>
            <a:r>
              <a:rPr lang="en-GB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250 reps</a:t>
            </a:r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we are a student voice on every university committee &amp; speak locally and nationally about your interests.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172" y="2608119"/>
            <a:ext cx="3136997" cy="31369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53827" y="3144176"/>
            <a:ext cx="272168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26%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Montserrat Medium" panose="00000600000000000000" pitchFamily="50" charset="0"/>
              </a:rPr>
              <a:t>of Aber students </a:t>
            </a:r>
          </a:p>
          <a:p>
            <a:pPr algn="ctr"/>
            <a:r>
              <a:rPr lang="en-GB" dirty="0">
                <a:solidFill>
                  <a:schemeClr val="bg1"/>
                </a:solidFill>
                <a:latin typeface="Montserrat Medium" panose="00000600000000000000" pitchFamily="50" charset="0"/>
              </a:rPr>
              <a:t>voted in our main </a:t>
            </a:r>
            <a:r>
              <a:rPr lang="en-GB" dirty="0" err="1">
                <a:solidFill>
                  <a:schemeClr val="bg1"/>
                </a:solidFill>
                <a:latin typeface="Montserrat Medium" panose="00000600000000000000" pitchFamily="50" charset="0"/>
              </a:rPr>
              <a:t>AberSU</a:t>
            </a:r>
            <a:r>
              <a:rPr lang="en-GB" dirty="0">
                <a:solidFill>
                  <a:schemeClr val="bg1"/>
                </a:solidFill>
                <a:latin typeface="Montserrat Medium" panose="00000600000000000000" pitchFamily="50" charset="0"/>
              </a:rPr>
              <a:t> Elections in March!</a:t>
            </a:r>
          </a:p>
        </p:txBody>
      </p:sp>
      <p:pic>
        <p:nvPicPr>
          <p:cNvPr id="2" name="Picture 1" descr="A group of people at an outdoor event&#10;&#10;Description automatically generated with medium confidence">
            <a:extLst>
              <a:ext uri="{FF2B5EF4-FFF2-40B4-BE49-F238E27FC236}">
                <a16:creationId xmlns:a16="http://schemas.microsoft.com/office/drawing/2014/main" id="{C9C87178-8FF7-DF08-2D9E-6C217A2DAC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2854">
            <a:off x="8681205" y="2672561"/>
            <a:ext cx="3246375" cy="21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600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A72F6F4-520A-45FC-9960-4584F6C2A2DF}"/>
              </a:ext>
            </a:extLst>
          </p:cNvPr>
          <p:cNvSpPr txBox="1">
            <a:spLocks/>
          </p:cNvSpPr>
          <p:nvPr/>
        </p:nvSpPr>
        <p:spPr>
          <a:xfrm>
            <a:off x="383219" y="351300"/>
            <a:ext cx="114255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9527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PROMISE 3: </a:t>
            </a:r>
            <a:br>
              <a:rPr lang="en-GB" dirty="0"/>
            </a:br>
            <a:r>
              <a:rPr lang="en-GB" dirty="0"/>
              <a:t>We will support you to be happy and healthy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EF8ADD-746E-4589-91EC-CB2F430538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60"/>
          <a:stretch/>
        </p:blipFill>
        <p:spPr>
          <a:xfrm>
            <a:off x="-1413970" y="3499706"/>
            <a:ext cx="3789220" cy="31423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C62323-7610-445F-9E61-6C79A020B600}"/>
              </a:ext>
            </a:extLst>
          </p:cNvPr>
          <p:cNvSpPr txBox="1"/>
          <p:nvPr/>
        </p:nvSpPr>
        <p:spPr>
          <a:xfrm>
            <a:off x="383219" y="1622421"/>
            <a:ext cx="11443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“We know that life has its ups and downs and we want to be there with you through thick and thin.”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F0E547-6B60-40E2-B443-F14D6F36A071}"/>
              </a:ext>
            </a:extLst>
          </p:cNvPr>
          <p:cNvSpPr txBox="1"/>
          <p:nvPr/>
        </p:nvSpPr>
        <p:spPr>
          <a:xfrm rot="20760602">
            <a:off x="9046415" y="1851446"/>
            <a:ext cx="32317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95277D"/>
                </a:solidFill>
              </a:rPr>
              <a:t> </a:t>
            </a:r>
            <a:r>
              <a:rPr lang="en-GB" b="1" dirty="0">
                <a:solidFill>
                  <a:srgbClr val="9527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University </a:t>
            </a:r>
          </a:p>
          <a:p>
            <a:r>
              <a:rPr lang="en-GB" b="1" dirty="0">
                <a:solidFill>
                  <a:srgbClr val="9527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Money &amp; Student Finance </a:t>
            </a:r>
          </a:p>
          <a:p>
            <a:r>
              <a:rPr lang="en-GB" b="1" dirty="0">
                <a:solidFill>
                  <a:srgbClr val="9527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Housing &amp;    </a:t>
            </a:r>
          </a:p>
          <a:p>
            <a:r>
              <a:rPr lang="en-GB" b="1" dirty="0">
                <a:solidFill>
                  <a:srgbClr val="9527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Accommodation     </a:t>
            </a:r>
          </a:p>
          <a:p>
            <a:r>
              <a:rPr lang="en-GB" b="1" dirty="0">
                <a:solidFill>
                  <a:srgbClr val="9527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Health &amp; Wellbeing </a:t>
            </a:r>
          </a:p>
          <a:p>
            <a:r>
              <a:rPr lang="en-GB" b="1" dirty="0">
                <a:solidFill>
                  <a:srgbClr val="9527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Next Steps</a:t>
            </a: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B6BDB4-9565-483F-A507-C502C6648794}"/>
              </a:ext>
            </a:extLst>
          </p:cNvPr>
          <p:cNvSpPr txBox="1"/>
          <p:nvPr/>
        </p:nvSpPr>
        <p:spPr>
          <a:xfrm>
            <a:off x="1856293" y="2222400"/>
            <a:ext cx="39510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95277D"/>
                </a:solidFill>
                <a:latin typeface="Montserrat Black" panose="00000A00000000000000" pitchFamily="50" charset="0"/>
                <a:ea typeface="Tahoma" panose="020B0604030504040204" pitchFamily="34" charset="0"/>
                <a:cs typeface="Tahoma" panose="020B0604030504040204" pitchFamily="34" charset="0"/>
              </a:rPr>
              <a:t>EXAM DE-STRESS CAMPAIGN</a:t>
            </a:r>
          </a:p>
          <a:p>
            <a:r>
              <a:rPr lang="en-GB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Dyfi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Donkeys / Advice drop ins / Arts, crafts &amp; board games</a:t>
            </a:r>
          </a:p>
          <a:p>
            <a:endParaRPr lang="en-GB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71362" y="6080458"/>
            <a:ext cx="50670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Gotham Black" pitchFamily="50" charset="0"/>
              </a:rPr>
              <a:t>www.abersu.co.uk/advice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669" y="4583728"/>
            <a:ext cx="1618000" cy="16620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C88B51-EC0C-48FD-9586-848B95CF0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517" y="1490937"/>
            <a:ext cx="4160817" cy="41608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47480" y="4860793"/>
            <a:ext cx="23966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Peer support.</a:t>
            </a:r>
          </a:p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Resilience skills.</a:t>
            </a:r>
          </a:p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Suicide prevention.</a:t>
            </a:r>
          </a:p>
          <a:p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more</a:t>
            </a:r>
          </a:p>
          <a:p>
            <a:endParaRPr lang="en-GB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6A1E1CD-EA86-A111-17EE-DE3745099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51104" y="4866248"/>
            <a:ext cx="3540896" cy="199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C6E5A17-541E-48D2-45FA-59817344D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77" y="2005378"/>
            <a:ext cx="1352916" cy="135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DE743EA-E893-6642-486B-509C4436A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975" y="3227013"/>
            <a:ext cx="1264347" cy="126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A07FAB5-AB6A-869D-1119-F9383E2D9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518" y="3241313"/>
            <a:ext cx="1264347" cy="126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40261E1-65EE-38E6-A56C-E5F2E76D7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65" y="3262874"/>
            <a:ext cx="1215014" cy="1215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309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50E1263-A8D8-4331-BF13-1D67B0ACEB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3952"/>
            <a:ext cx="12372392" cy="403447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54CBA33-64E9-4067-8F54-F373A95212EC}"/>
              </a:ext>
            </a:extLst>
          </p:cNvPr>
          <p:cNvSpPr txBox="1">
            <a:spLocks/>
          </p:cNvSpPr>
          <p:nvPr/>
        </p:nvSpPr>
        <p:spPr>
          <a:xfrm>
            <a:off x="383219" y="351300"/>
            <a:ext cx="114255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00AF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PROMISE 4: </a:t>
            </a:r>
            <a:br>
              <a:rPr lang="en-GB" dirty="0"/>
            </a:br>
            <a:r>
              <a:rPr lang="en-GB" dirty="0"/>
              <a:t>We will help to grow your skills and experiences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B7A6DE-F03C-415D-A17F-B6FE07100B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0" b="28675"/>
          <a:stretch/>
        </p:blipFill>
        <p:spPr>
          <a:xfrm>
            <a:off x="7816867" y="1588203"/>
            <a:ext cx="4175471" cy="141848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BD54143-DE49-454F-ADF1-F75F526AAA4E}"/>
              </a:ext>
            </a:extLst>
          </p:cNvPr>
          <p:cNvSpPr/>
          <p:nvPr/>
        </p:nvSpPr>
        <p:spPr>
          <a:xfrm>
            <a:off x="-537909" y="1611684"/>
            <a:ext cx="6096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2000" b="1" dirty="0">
                <a:solidFill>
                  <a:srgbClr val="CA252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VOLUNTEERING AT ABERSU IS EASY. </a:t>
            </a:r>
          </a:p>
          <a:p>
            <a:pPr algn="ctr"/>
            <a:r>
              <a:rPr lang="en-GB" b="1" dirty="0"/>
              <a:t>www.abersu.co.uk/teamaber/volunteering</a:t>
            </a:r>
          </a:p>
          <a:p>
            <a:pPr algn="ctr"/>
            <a:r>
              <a:rPr lang="en-GB" dirty="0"/>
              <a:t>Search for an opportunity</a:t>
            </a:r>
          </a:p>
          <a:p>
            <a:pPr algn="ctr"/>
            <a:r>
              <a:rPr lang="en-GB" dirty="0"/>
              <a:t>Register</a:t>
            </a:r>
          </a:p>
          <a:p>
            <a:pPr algn="ctr"/>
            <a:r>
              <a:rPr lang="en-GB" dirty="0"/>
              <a:t>Volunteer</a:t>
            </a:r>
          </a:p>
          <a:p>
            <a:pPr algn="ctr"/>
            <a:r>
              <a:rPr lang="en-GB" dirty="0"/>
              <a:t>Log your hours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6A2F8F87-639F-4513-F2CA-8CBE42638E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40"/>
          <a:stretch/>
        </p:blipFill>
        <p:spPr>
          <a:xfrm rot="668933">
            <a:off x="4533117" y="1880591"/>
            <a:ext cx="4266508" cy="205049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C80E75F-215E-7B0A-74B9-A5951ED81C99}"/>
              </a:ext>
            </a:extLst>
          </p:cNvPr>
          <p:cNvGrpSpPr/>
          <p:nvPr/>
        </p:nvGrpSpPr>
        <p:grpSpPr>
          <a:xfrm rot="483658">
            <a:off x="-481373" y="3796573"/>
            <a:ext cx="4138130" cy="4138130"/>
            <a:chOff x="-138112" y="4847860"/>
            <a:chExt cx="4138130" cy="413813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12739D0-6ED7-F2B8-3B7E-02FD59F36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13454">
              <a:off x="-138112" y="4847860"/>
              <a:ext cx="4138130" cy="413813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3791AC8-2DEC-EB0A-94D9-59738E57C8A2}"/>
                </a:ext>
              </a:extLst>
            </p:cNvPr>
            <p:cNvSpPr txBox="1"/>
            <p:nvPr/>
          </p:nvSpPr>
          <p:spPr>
            <a:xfrm rot="20898547">
              <a:off x="799994" y="5947892"/>
              <a:ext cx="2283765" cy="20005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bg1"/>
                  </a:solidFill>
                  <a:effectLst/>
                  <a:latin typeface="Montserrat Black" panose="00000A00000000000000" pitchFamily="50" charset="0"/>
                  <a:ea typeface="Calibri" panose="020F0502020204030204" pitchFamily="34" charset="0"/>
                </a:rPr>
                <a:t>8,823</a:t>
              </a:r>
              <a:r>
                <a:rPr lang="en-GB" sz="2400" b="1" dirty="0">
                  <a:solidFill>
                    <a:schemeClr val="bg1"/>
                  </a:solidFill>
                  <a:effectLst/>
                  <a:latin typeface="Montserrat Medium" panose="00000600000000000000" pitchFamily="50" charset="0"/>
                  <a:ea typeface="Calibri" panose="020F0502020204030204" pitchFamily="34" charset="0"/>
                </a:rPr>
                <a:t> </a:t>
              </a:r>
            </a:p>
            <a:p>
              <a:pPr algn="ctr"/>
              <a:r>
                <a:rPr lang="en-GB" sz="2000" dirty="0">
                  <a:solidFill>
                    <a:schemeClr val="bg1"/>
                  </a:solidFill>
                  <a:effectLst/>
                  <a:latin typeface="Montserrat Medium" panose="00000600000000000000" pitchFamily="50" charset="0"/>
                  <a:ea typeface="Calibri" panose="020F0502020204030204" pitchFamily="34" charset="0"/>
                </a:rPr>
                <a:t>Volunteering hours completed by our team of volunteers</a:t>
              </a:r>
              <a:endParaRPr lang="en-GB" sz="2400" dirty="0">
                <a:solidFill>
                  <a:schemeClr val="bg1"/>
                </a:solidFill>
                <a:effectLst/>
                <a:latin typeface="Montserrat Medium" panose="00000600000000000000" pitchFamily="50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8784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9983</TotalTime>
  <Words>388</Words>
  <Application>Microsoft Office PowerPoint</Application>
  <PresentationFormat>Widescreen</PresentationFormat>
  <Paragraphs>65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</vt:lpstr>
      <vt:lpstr>Arial Black</vt:lpstr>
      <vt:lpstr>Bebas</vt:lpstr>
      <vt:lpstr>Calibri</vt:lpstr>
      <vt:lpstr>Calibri Light</vt:lpstr>
      <vt:lpstr>Courier New</vt:lpstr>
      <vt:lpstr>Gotham Black</vt:lpstr>
      <vt:lpstr>Montserrat Black</vt:lpstr>
      <vt:lpstr>Montserrat Medium</vt:lpstr>
      <vt:lpstr>Tahoma</vt:lpstr>
      <vt:lpstr>Office Theme</vt:lpstr>
      <vt:lpstr>Croeso i Aberystwyth! Welcome to Aberystwyth!</vt:lpstr>
      <vt:lpstr>PowerPoint Presentation</vt:lpstr>
      <vt:lpstr>PowerPoint Presentation</vt:lpstr>
      <vt:lpstr>YOU ARE A MEMBER OF ABER SU  (a registered charity working for Aber Students)</vt:lpstr>
      <vt:lpstr>PROMISE 1:  We will provide opportunities to  find your Aber community </vt:lpstr>
      <vt:lpstr>PROMISE 1:  We will provide opportunities to  find your Aber community </vt:lpstr>
      <vt:lpstr>PowerPoint Presentation</vt:lpstr>
      <vt:lpstr>PowerPoint Presentation</vt:lpstr>
      <vt:lpstr>PowerPoint Presentation</vt:lpstr>
      <vt:lpstr>Students lead the students’ union</vt:lpstr>
      <vt:lpstr>Diolch / 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Eleri Wyn [ewr1]</dc:creator>
  <cp:lastModifiedBy>Eleri Wyn [ewr1]</cp:lastModifiedBy>
  <cp:revision>109</cp:revision>
  <dcterms:created xsi:type="dcterms:W3CDTF">2016-08-31T18:13:22Z</dcterms:created>
  <dcterms:modified xsi:type="dcterms:W3CDTF">2024-09-16T19:15:50Z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2dfecbd-fc97-4e8a-a9cd-19ed496c406e_Enabled">
    <vt:lpwstr>true</vt:lpwstr>
  </property>
  <property fmtid="{D5CDD505-2E9C-101B-9397-08002B2CF9AE}" pid="3" name="MSIP_Label_f2dfecbd-fc97-4e8a-a9cd-19ed496c406e_SetDate">
    <vt:lpwstr>2023-09-19T12:29:45Z</vt:lpwstr>
  </property>
  <property fmtid="{D5CDD505-2E9C-101B-9397-08002B2CF9AE}" pid="4" name="MSIP_Label_f2dfecbd-fc97-4e8a-a9cd-19ed496c406e_Method">
    <vt:lpwstr>Standard</vt:lpwstr>
  </property>
  <property fmtid="{D5CDD505-2E9C-101B-9397-08002B2CF9AE}" pid="5" name="MSIP_Label_f2dfecbd-fc97-4e8a-a9cd-19ed496c406e_Name">
    <vt:lpwstr>defa4170-0d19-0005-0004-bc88714345d2</vt:lpwstr>
  </property>
  <property fmtid="{D5CDD505-2E9C-101B-9397-08002B2CF9AE}" pid="6" name="MSIP_Label_f2dfecbd-fc97-4e8a-a9cd-19ed496c406e_SiteId">
    <vt:lpwstr>d47b090e-3f5a-4ca0-84d0-9f89d269f175</vt:lpwstr>
  </property>
  <property fmtid="{D5CDD505-2E9C-101B-9397-08002B2CF9AE}" pid="7" name="MSIP_Label_f2dfecbd-fc97-4e8a-a9cd-19ed496c406e_ActionId">
    <vt:lpwstr>74d001fb-6035-43f3-b4cd-33b4101c1953</vt:lpwstr>
  </property>
  <property fmtid="{D5CDD505-2E9C-101B-9397-08002B2CF9AE}" pid="8" name="MSIP_Label_f2dfecbd-fc97-4e8a-a9cd-19ed496c406e_ContentBits">
    <vt:lpwstr>0</vt:lpwstr>
  </property>
</Properties>
</file>