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78" r:id="rId3"/>
    <p:sldId id="277" r:id="rId4"/>
    <p:sldId id="266" r:id="rId5"/>
    <p:sldId id="267" r:id="rId6"/>
    <p:sldId id="279" r:id="rId7"/>
    <p:sldId id="270" r:id="rId8"/>
    <p:sldId id="271" r:id="rId9"/>
    <p:sldId id="272" r:id="rId10"/>
    <p:sldId id="274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77D"/>
    <a:srgbClr val="0171A3"/>
    <a:srgbClr val="F7941F"/>
    <a:srgbClr val="00AF50"/>
    <a:srgbClr val="CA252C"/>
    <a:srgbClr val="0F699D"/>
    <a:srgbClr val="C51B1C"/>
    <a:srgbClr val="92A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EBC3D-D38E-49EE-B87B-543F1CD250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F5289-A343-4DF9-9B5A-4F623AFF7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61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9667248" y="6404044"/>
            <a:ext cx="255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cap="none" spc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umaber.co.uk</a:t>
            </a:r>
            <a:r>
              <a:rPr lang="en-US" sz="1400" b="0" cap="none" spc="0" baseline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en-US" sz="1400" b="0" cap="none" spc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abersu.co.uk</a:t>
            </a:r>
          </a:p>
          <a:p>
            <a:endParaRPr lang="en-GB" sz="1400" b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6561" y="6188197"/>
            <a:ext cx="6235050" cy="503583"/>
            <a:chOff x="126561" y="6188197"/>
            <a:chExt cx="6235050" cy="503583"/>
          </a:xfrm>
        </p:grpSpPr>
        <p:sp>
          <p:nvSpPr>
            <p:cNvPr id="21" name="Oval 20"/>
            <p:cNvSpPr/>
            <p:nvPr userDrawn="1"/>
          </p:nvSpPr>
          <p:spPr>
            <a:xfrm>
              <a:off x="126561" y="6188197"/>
              <a:ext cx="528007" cy="503583"/>
            </a:xfrm>
            <a:prstGeom prst="ellipse">
              <a:avLst/>
            </a:prstGeom>
            <a:solidFill>
              <a:srgbClr val="CA252C"/>
            </a:solidFill>
            <a:ln>
              <a:solidFill>
                <a:srgbClr val="CA2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760677" y="6188197"/>
              <a:ext cx="528007" cy="503583"/>
            </a:xfrm>
            <a:prstGeom prst="ellipse">
              <a:avLst/>
            </a:prstGeom>
            <a:solidFill>
              <a:srgbClr val="F7941F"/>
            </a:solidFill>
            <a:ln>
              <a:solidFill>
                <a:srgbClr val="F794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1394793" y="6188197"/>
              <a:ext cx="528007" cy="503583"/>
            </a:xfrm>
            <a:prstGeom prst="ellipse">
              <a:avLst/>
            </a:prstGeom>
            <a:solidFill>
              <a:srgbClr val="00AF50"/>
            </a:solidFill>
            <a:ln>
              <a:solidFill>
                <a:srgbClr val="00A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2028909" y="6188197"/>
              <a:ext cx="528007" cy="503583"/>
            </a:xfrm>
            <a:prstGeom prst="ellipse">
              <a:avLst/>
            </a:prstGeom>
            <a:solidFill>
              <a:srgbClr val="0171A3"/>
            </a:solidFill>
            <a:ln>
              <a:solidFill>
                <a:srgbClr val="01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2663025" y="6188197"/>
              <a:ext cx="528007" cy="503583"/>
            </a:xfrm>
            <a:prstGeom prst="ellipse">
              <a:avLst/>
            </a:prstGeom>
            <a:solidFill>
              <a:srgbClr val="95277D"/>
            </a:solidFill>
            <a:ln>
              <a:solidFill>
                <a:srgbClr val="9527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3297141" y="6188197"/>
              <a:ext cx="528007" cy="503583"/>
            </a:xfrm>
            <a:prstGeom prst="ellipse">
              <a:avLst/>
            </a:prstGeom>
            <a:solidFill>
              <a:srgbClr val="CA252C"/>
            </a:solidFill>
            <a:ln>
              <a:solidFill>
                <a:srgbClr val="CA2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3931257" y="6188197"/>
              <a:ext cx="528007" cy="503583"/>
            </a:xfrm>
            <a:prstGeom prst="ellipse">
              <a:avLst/>
            </a:prstGeom>
            <a:solidFill>
              <a:srgbClr val="F7941F"/>
            </a:solidFill>
            <a:ln>
              <a:solidFill>
                <a:srgbClr val="F794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565373" y="6188197"/>
              <a:ext cx="528007" cy="503583"/>
            </a:xfrm>
            <a:prstGeom prst="ellipse">
              <a:avLst/>
            </a:prstGeom>
            <a:solidFill>
              <a:srgbClr val="00AF50"/>
            </a:solidFill>
            <a:ln>
              <a:solidFill>
                <a:srgbClr val="00A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5199488" y="6188197"/>
              <a:ext cx="528007" cy="503583"/>
            </a:xfrm>
            <a:prstGeom prst="ellipse">
              <a:avLst/>
            </a:prstGeom>
            <a:solidFill>
              <a:srgbClr val="0171A3"/>
            </a:solidFill>
            <a:ln>
              <a:solidFill>
                <a:srgbClr val="01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5833604" y="6188197"/>
              <a:ext cx="528007" cy="503583"/>
            </a:xfrm>
            <a:prstGeom prst="ellipse">
              <a:avLst/>
            </a:prstGeom>
            <a:solidFill>
              <a:srgbClr val="95277D"/>
            </a:solidFill>
            <a:ln>
              <a:solidFill>
                <a:srgbClr val="9527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03" y="-1"/>
            <a:ext cx="794197" cy="8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01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5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1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0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4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1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0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6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1650B-4354-4F94-894B-C608F5976BC6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3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E5DD-4A48-42D0-B83B-321290DE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19" y="258976"/>
            <a:ext cx="10031104" cy="1809308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Croeso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Aberystwyth!</a:t>
            </a:r>
            <a:b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to Aberystwyth!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12703"/>
          <a:stretch/>
        </p:blipFill>
        <p:spPr>
          <a:xfrm>
            <a:off x="369795" y="1718818"/>
            <a:ext cx="11393418" cy="5665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10" y="-1318267"/>
            <a:ext cx="4761905" cy="476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FD08F-6072-44A2-BAA5-25A7E7CB1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90" y="-82251"/>
            <a:ext cx="3524638" cy="249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121D-2888-4529-AFB2-EA59C942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792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lead the students’ 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91126-E0E2-432E-B70E-4853A95EF3AD}"/>
              </a:ext>
            </a:extLst>
          </p:cNvPr>
          <p:cNvSpPr txBox="1"/>
          <p:nvPr/>
        </p:nvSpPr>
        <p:spPr>
          <a:xfrm>
            <a:off x="2065351" y="1136333"/>
            <a:ext cx="7848735" cy="461665"/>
          </a:xfrm>
          <a:prstGeom prst="rect">
            <a:avLst/>
          </a:prstGeom>
          <a:solidFill>
            <a:srgbClr val="CA25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8,000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916AC-721A-44FD-ADE8-550F4E4C25BD}"/>
              </a:ext>
            </a:extLst>
          </p:cNvPr>
          <p:cNvSpPr txBox="1"/>
          <p:nvPr/>
        </p:nvSpPr>
        <p:spPr>
          <a:xfrm>
            <a:off x="5829759" y="1607275"/>
            <a:ext cx="3864657" cy="400110"/>
          </a:xfrm>
          <a:prstGeom prst="rect">
            <a:avLst/>
          </a:prstGeom>
          <a:solidFill>
            <a:srgbClr val="F794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Sports &amp; Society 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81FC7-851F-4DB9-8CDD-43A4AD884783}"/>
              </a:ext>
            </a:extLst>
          </p:cNvPr>
          <p:cNvSpPr txBox="1"/>
          <p:nvPr/>
        </p:nvSpPr>
        <p:spPr>
          <a:xfrm>
            <a:off x="2698812" y="2027687"/>
            <a:ext cx="6542842" cy="400110"/>
          </a:xfrm>
          <a:prstGeom prst="rect">
            <a:avLst/>
          </a:prstGeom>
          <a:solidFill>
            <a:srgbClr val="00AF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Volunteer officers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251B9-D1B3-4488-8589-368E591DCD66}"/>
              </a:ext>
            </a:extLst>
          </p:cNvPr>
          <p:cNvSpPr txBox="1"/>
          <p:nvPr/>
        </p:nvSpPr>
        <p:spPr>
          <a:xfrm>
            <a:off x="3077842" y="2444842"/>
            <a:ext cx="5823751" cy="400110"/>
          </a:xfrm>
          <a:prstGeom prst="rect">
            <a:avLst/>
          </a:prstGeom>
          <a:solidFill>
            <a:srgbClr val="952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Full time officers (paid)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80C78-62B8-41E7-B052-344AD0EAFB5A}"/>
              </a:ext>
            </a:extLst>
          </p:cNvPr>
          <p:cNvSpPr txBox="1"/>
          <p:nvPr/>
        </p:nvSpPr>
        <p:spPr>
          <a:xfrm>
            <a:off x="4082293" y="2861077"/>
            <a:ext cx="3950564" cy="400110"/>
          </a:xfrm>
          <a:prstGeom prst="rect">
            <a:avLst/>
          </a:prstGeom>
          <a:solidFill>
            <a:srgbClr val="CA25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GB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AberSU</a:t>
            </a:r>
            <a:endParaRPr lang="en-GB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55125-19B2-4E63-82E6-11F60E3CC7C1}"/>
              </a:ext>
            </a:extLst>
          </p:cNvPr>
          <p:cNvSpPr txBox="1"/>
          <p:nvPr/>
        </p:nvSpPr>
        <p:spPr>
          <a:xfrm>
            <a:off x="2334827" y="1608368"/>
            <a:ext cx="3494932" cy="400110"/>
          </a:xfrm>
          <a:prstGeom prst="rect">
            <a:avLst/>
          </a:prstGeom>
          <a:solidFill>
            <a:srgbClr val="0171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Academic reps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B8CFBD-0E1B-4998-9051-97BE2EC9D7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52">
            <a:off x="167502" y="1136333"/>
            <a:ext cx="3222544" cy="4572031"/>
          </a:xfrm>
          <a:prstGeom prst="rect">
            <a:avLst/>
          </a:prstGeom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F676878-4C78-606F-5F03-B0588C637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84" y="3812803"/>
            <a:ext cx="2391774" cy="2391774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A5AA501-CF98-7A43-8917-5C066424B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6" y="3764489"/>
            <a:ext cx="2439833" cy="2439833"/>
          </a:xfrm>
          <a:prstGeom prst="rect">
            <a:avLst/>
          </a:prstGeom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52E7F98-B37D-8D11-884B-635AB4B2D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54" y="3812803"/>
            <a:ext cx="2391773" cy="2391773"/>
          </a:xfrm>
          <a:prstGeom prst="rect">
            <a:avLst/>
          </a:prstGeom>
        </p:spPr>
      </p:pic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173E2E1-4711-0076-A05F-AF9F66274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00" y="3768956"/>
            <a:ext cx="2391773" cy="2391773"/>
          </a:xfrm>
          <a:prstGeom prst="rect">
            <a:avLst/>
          </a:prstGeom>
        </p:spPr>
      </p:pic>
      <p:pic>
        <p:nvPicPr>
          <p:cNvPr id="18" name="Picture 17" descr="A person smiling at camera&#10;&#10;Description automatically generated">
            <a:extLst>
              <a:ext uri="{FF2B5EF4-FFF2-40B4-BE49-F238E27FC236}">
                <a16:creationId xmlns:a16="http://schemas.microsoft.com/office/drawing/2014/main" id="{7340C6FE-B812-E845-375A-FE634775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08" y="3764743"/>
            <a:ext cx="2439833" cy="24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453EA-56D2-4061-9786-69BC58C3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95" y="775353"/>
            <a:ext cx="10515600" cy="1325563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Diolch</a:t>
            </a:r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4E55C-EA7D-4538-BA4A-F7E5AB0E259F}"/>
              </a:ext>
            </a:extLst>
          </p:cNvPr>
          <p:cNvSpPr txBox="1"/>
          <p:nvPr/>
        </p:nvSpPr>
        <p:spPr>
          <a:xfrm>
            <a:off x="3021562" y="4958200"/>
            <a:ext cx="614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www.umaber.co.uk / www.abersu.co.uk </a:t>
            </a:r>
          </a:p>
        </p:txBody>
      </p:sp>
      <p:pic>
        <p:nvPicPr>
          <p:cNvPr id="4" name="Picture 3" descr="A group of red circles with black background&#10;&#10;Description automatically generated">
            <a:extLst>
              <a:ext uri="{FF2B5EF4-FFF2-40B4-BE49-F238E27FC236}">
                <a16:creationId xmlns:a16="http://schemas.microsoft.com/office/drawing/2014/main" id="{9FDD6E71-2640-B0CA-EB1A-13404BE16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42" y="1583118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DF14B-F7B3-48A1-B74F-9AA93F355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4" y="963784"/>
            <a:ext cx="11552921" cy="3316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03F2D-C997-487D-A5F2-2746473D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12" y="6047162"/>
            <a:ext cx="6718374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86BF-527B-41F3-A48E-2ACE4884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24" y="4359915"/>
            <a:ext cx="5529551" cy="1530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BD12C-FAE6-43B2-8973-3DC0F96B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298" y="4358804"/>
            <a:ext cx="4395597" cy="15911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547" y="1020208"/>
            <a:ext cx="1273853" cy="312203"/>
          </a:xfrm>
          <a:prstGeom prst="rect">
            <a:avLst/>
          </a:prstGeom>
          <a:solidFill>
            <a:srgbClr val="CA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913484" y="1020208"/>
            <a:ext cx="1273853" cy="312203"/>
          </a:xfrm>
          <a:prstGeom prst="rect">
            <a:avLst/>
          </a:prstGeom>
          <a:solidFill>
            <a:srgbClr val="CA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899994" y="4377459"/>
            <a:ext cx="2058518" cy="338232"/>
          </a:xfrm>
          <a:prstGeom prst="rect">
            <a:avLst/>
          </a:prstGeom>
          <a:solidFill>
            <a:srgbClr val="017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682912" y="2731855"/>
            <a:ext cx="1502983" cy="272604"/>
          </a:xfrm>
          <a:prstGeom prst="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913483" y="2695720"/>
            <a:ext cx="2096814" cy="308738"/>
          </a:xfrm>
          <a:prstGeom prst="rect">
            <a:avLst/>
          </a:prstGeom>
          <a:solidFill>
            <a:srgbClr val="952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682912" y="1014631"/>
            <a:ext cx="1273853" cy="312203"/>
          </a:xfrm>
          <a:prstGeom prst="rect">
            <a:avLst/>
          </a:prstGeom>
          <a:solidFill>
            <a:srgbClr val="00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818502" y="963784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Bayanda Vundamina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3438" y="959940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Elain Gwynedd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8697" y="2672001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Helen Cooper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54962" y="2672001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Gotham Black" pitchFamily="50" charset="0"/>
              </a:rPr>
              <a:t>Tiff McWilliams</a:t>
            </a:r>
            <a:endParaRPr lang="en-GB" dirty="0">
              <a:latin typeface="Gotham Black" pitchFamily="5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5146" y="4340412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Anna Simpkins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729E8E0-D678-2FFD-45D3-6EB85A864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8" y="2767243"/>
            <a:ext cx="1399915" cy="1399915"/>
          </a:xfrm>
          <a:prstGeom prst="rect">
            <a:avLst/>
          </a:prstGeom>
        </p:spPr>
      </p:pic>
      <p:pic>
        <p:nvPicPr>
          <p:cNvPr id="20" name="Picture 1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11471A9-AF12-B03B-5939-A5B29A82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3" y="1045869"/>
            <a:ext cx="1428044" cy="1428044"/>
          </a:xfrm>
          <a:prstGeom prst="rect">
            <a:avLst/>
          </a:prstGeom>
        </p:spPr>
      </p:pic>
      <p:pic>
        <p:nvPicPr>
          <p:cNvPr id="28" name="Picture 2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F0593D8-947A-EB24-19DE-42971FCF9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9" y="2729043"/>
            <a:ext cx="1399914" cy="1399914"/>
          </a:xfrm>
          <a:prstGeom prst="rect">
            <a:avLst/>
          </a:prstGeom>
        </p:spPr>
      </p:pic>
      <p:pic>
        <p:nvPicPr>
          <p:cNvPr id="30" name="Picture 2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53F48A4-6D4A-DC41-11C3-986806D84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08" y="4425072"/>
            <a:ext cx="1399914" cy="1399914"/>
          </a:xfrm>
          <a:prstGeom prst="rect">
            <a:avLst/>
          </a:prstGeom>
        </p:spPr>
      </p:pic>
      <p:pic>
        <p:nvPicPr>
          <p:cNvPr id="32" name="Picture 31" descr="A person smiling at camera&#10;&#10;Description automatically generated">
            <a:extLst>
              <a:ext uri="{FF2B5EF4-FFF2-40B4-BE49-F238E27FC236}">
                <a16:creationId xmlns:a16="http://schemas.microsoft.com/office/drawing/2014/main" id="{4F3999D4-74DF-EFAE-C572-491397617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4" y="977776"/>
            <a:ext cx="1428044" cy="14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4925-F4E3-4249-9D03-4BDF1AF0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23DB-E3FE-4684-8194-C50151E46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11284-4AEC-49F0-B981-1C1BE0D0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7" y="143691"/>
            <a:ext cx="11585486" cy="65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D5D2-84F5-498B-9596-C466FE13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181852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A MEMBER OF ABER SU 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 registered charity working for Aber Students)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63458-D881-4771-B591-85B4124A689B}"/>
              </a:ext>
            </a:extLst>
          </p:cNvPr>
          <p:cNvSpPr txBox="1"/>
          <p:nvPr/>
        </p:nvSpPr>
        <p:spPr>
          <a:xfrm>
            <a:off x="355107" y="4971495"/>
            <a:ext cx="154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4CACF-C0CB-4CC5-A199-A1FB9B127A36}"/>
              </a:ext>
            </a:extLst>
          </p:cNvPr>
          <p:cNvSpPr txBox="1"/>
          <p:nvPr/>
        </p:nvSpPr>
        <p:spPr>
          <a:xfrm rot="648016">
            <a:off x="10263642" y="5580133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Bebas" pitchFamily="2" charset="0"/>
              </a:rPr>
              <a:t>16/17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306" y="3537859"/>
            <a:ext cx="8708352" cy="2788679"/>
          </a:xfrm>
          <a:prstGeom prst="rect">
            <a:avLst/>
          </a:prstGeom>
          <a:solidFill>
            <a:srgbClr val="CB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2090" t="41234" r="45483" b="42038"/>
          <a:stretch/>
        </p:blipFill>
        <p:spPr>
          <a:xfrm>
            <a:off x="522758" y="1364777"/>
            <a:ext cx="4989164" cy="20922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3277" t="81870" r="46362" b="8755"/>
          <a:stretch/>
        </p:blipFill>
        <p:spPr>
          <a:xfrm rot="16200000">
            <a:off x="-272486" y="4643684"/>
            <a:ext cx="2673565" cy="6921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31977" t="58697" r="46554" b="20347"/>
          <a:stretch/>
        </p:blipFill>
        <p:spPr>
          <a:xfrm>
            <a:off x="5511922" y="1366364"/>
            <a:ext cx="3753998" cy="2060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4834" t="49732" r="20450" b="19018"/>
          <a:stretch/>
        </p:blipFill>
        <p:spPr>
          <a:xfrm>
            <a:off x="1532287" y="3675018"/>
            <a:ext cx="7520273" cy="2414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5952" t="25750" r="32505" b="14649"/>
          <a:stretch/>
        </p:blipFill>
        <p:spPr>
          <a:xfrm>
            <a:off x="9457057" y="1427324"/>
            <a:ext cx="1687661" cy="48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274B-2350-484C-A26B-A04951BF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4" y="523858"/>
            <a:ext cx="11425561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794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1: </a:t>
            </a:r>
            <a:br>
              <a:rPr lang="en-GB" dirty="0"/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provide opportunities to </a:t>
            </a:r>
            <a:b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your Aber community</a:t>
            </a:r>
            <a:br>
              <a:rPr lang="en-GB" sz="4000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2D34A-02FC-4BB4-A360-E5A3B5E8A7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24">
            <a:off x="5902945" y="601282"/>
            <a:ext cx="6109264" cy="1477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77169" y="1787238"/>
            <a:ext cx="8156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F699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 SPORTS CLUBS</a:t>
            </a:r>
          </a:p>
          <a:p>
            <a:pPr algn="ctr"/>
            <a:r>
              <a:rPr lang="en-GB" sz="3600" dirty="0">
                <a:solidFill>
                  <a:srgbClr val="0F699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78 SOCIETIES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428" r="33654"/>
          <a:stretch/>
        </p:blipFill>
        <p:spPr>
          <a:xfrm>
            <a:off x="1939567" y="2987567"/>
            <a:ext cx="2342148" cy="2990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7135"/>
          <a:stretch/>
        </p:blipFill>
        <p:spPr>
          <a:xfrm>
            <a:off x="4890830" y="2987567"/>
            <a:ext cx="2338387" cy="2990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6035" r="1021"/>
          <a:stretch/>
        </p:blipFill>
        <p:spPr>
          <a:xfrm>
            <a:off x="7838332" y="2930417"/>
            <a:ext cx="2422359" cy="3105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27243" y="6150693"/>
            <a:ext cx="489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Gotham Black" pitchFamily="50" charset="0"/>
              </a:rPr>
              <a:t>www.abersu.co.uk/teamaber</a:t>
            </a:r>
          </a:p>
        </p:txBody>
      </p:sp>
    </p:spTree>
    <p:extLst>
      <p:ext uri="{BB962C8B-B14F-4D97-AF65-F5344CB8AC3E}">
        <p14:creationId xmlns:p14="http://schemas.microsoft.com/office/powerpoint/2010/main" val="187597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274B-2350-484C-A26B-A04951BF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4" y="523858"/>
            <a:ext cx="11425561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794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1: </a:t>
            </a:r>
            <a:br>
              <a:rPr lang="en-GB" dirty="0"/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provide opportunities to </a:t>
            </a:r>
            <a:b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your Aber community</a:t>
            </a:r>
            <a:br>
              <a:rPr lang="en-GB" sz="4000" dirty="0"/>
            </a:b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C93B0-12E1-4F0D-A3FA-17F93D153F42}"/>
              </a:ext>
            </a:extLst>
          </p:cNvPr>
          <p:cNvSpPr txBox="1"/>
          <p:nvPr/>
        </p:nvSpPr>
        <p:spPr>
          <a:xfrm>
            <a:off x="4167402" y="2634395"/>
            <a:ext cx="2932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Bebas" pitchFamily="2" charset="0"/>
                <a:ea typeface="Tahoma" panose="020B0604030504040204" pitchFamily="34" charset="0"/>
                <a:cs typeface="Tahoma" panose="020B0604030504040204" pitchFamily="34" charset="0"/>
              </a:rPr>
              <a:t>of students are a member of </a:t>
            </a:r>
            <a:r>
              <a:rPr lang="en-GB" sz="4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TÎMABER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7911" y="1867236"/>
            <a:ext cx="19800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41%</a:t>
            </a:r>
          </a:p>
        </p:txBody>
      </p:sp>
      <p:sp>
        <p:nvSpPr>
          <p:cNvPr id="15" name="TextBox 14"/>
          <p:cNvSpPr txBox="1"/>
          <p:nvPr/>
        </p:nvSpPr>
        <p:spPr>
          <a:xfrm rot="768016">
            <a:off x="7228401" y="2063130"/>
            <a:ext cx="373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51B1C"/>
                </a:solidFill>
              </a:rPr>
              <a:t>KEY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2D34A-02FC-4BB4-A360-E5A3B5E8A7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24">
            <a:off x="5781081" y="783230"/>
            <a:ext cx="6109984" cy="147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FC855-3544-1F3C-F993-5EF340FCF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2" y="1895429"/>
            <a:ext cx="5274951" cy="2379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22042-5043-BBAF-F3A4-80287825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77" y="4483280"/>
            <a:ext cx="5615678" cy="2316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53636C-F7B4-03D0-2B59-4CB8FB017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031" y="4428598"/>
            <a:ext cx="5723639" cy="24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0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1E511A-BB65-4B65-BE6B-035836D8FC8B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171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2: </a:t>
            </a:r>
            <a:br>
              <a:rPr lang="en-GB" dirty="0"/>
            </a:br>
            <a:r>
              <a:rPr lang="en-GB" dirty="0"/>
              <a:t>We will be a positive influence for students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B7109-31A3-4784-8207-87BCDFA2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985"/>
            <a:ext cx="12192000" cy="2391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72C3B-58F9-40BF-AE55-8F00ACDE2FAD}"/>
              </a:ext>
            </a:extLst>
          </p:cNvPr>
          <p:cNvSpPr txBox="1"/>
          <p:nvPr/>
        </p:nvSpPr>
        <p:spPr>
          <a:xfrm>
            <a:off x="383219" y="1717345"/>
            <a:ext cx="40585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How?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Standing and voting in elections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ideas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part in research and surveys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to Student Reps and Officers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along to a SU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Senedd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General Meeting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an Academic rep</a:t>
            </a:r>
          </a:p>
          <a:p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D5777-BD49-489B-BAA6-ADD21BBC627F}"/>
              </a:ext>
            </a:extLst>
          </p:cNvPr>
          <p:cNvSpPr txBox="1"/>
          <p:nvPr/>
        </p:nvSpPr>
        <p:spPr>
          <a:xfrm>
            <a:off x="7699468" y="2087613"/>
            <a:ext cx="209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2,290 students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9CD1D-E21B-422E-B0A7-4A0D1865144C}"/>
              </a:ext>
            </a:extLst>
          </p:cNvPr>
          <p:cNvSpPr txBox="1"/>
          <p:nvPr/>
        </p:nvSpPr>
        <p:spPr>
          <a:xfrm rot="21403081">
            <a:off x="5815546" y="1660832"/>
            <a:ext cx="4991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support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reps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we are a student voice on every university committee &amp; speak locally and nationally about your interests.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72" y="2608119"/>
            <a:ext cx="3136997" cy="31369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3827" y="3144176"/>
            <a:ext cx="2721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24%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of Aber students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cast 18,691 votes in our main </a:t>
            </a:r>
            <a:r>
              <a:rPr lang="en-GB" dirty="0" err="1">
                <a:solidFill>
                  <a:schemeClr val="bg1"/>
                </a:solidFill>
                <a:latin typeface="Montserrat Medium" panose="00000600000000000000" pitchFamily="50" charset="0"/>
              </a:rPr>
              <a:t>AberSU</a:t>
            </a: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 Elections in March!</a:t>
            </a:r>
          </a:p>
        </p:txBody>
      </p:sp>
      <p:pic>
        <p:nvPicPr>
          <p:cNvPr id="2" name="Picture 1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C9C87178-8FF7-DF08-2D9E-6C217A2D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854">
            <a:off x="8681205" y="2672561"/>
            <a:ext cx="3246375" cy="21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72F6F4-520A-45FC-9960-4584F6C2A2DF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3: </a:t>
            </a:r>
            <a:br>
              <a:rPr lang="en-GB" dirty="0"/>
            </a:br>
            <a:r>
              <a:rPr lang="en-GB" dirty="0"/>
              <a:t>We will support you to be happy and healthy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F8ADD-746E-4589-91EC-CB2F43053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0"/>
          <a:stretch/>
        </p:blipFill>
        <p:spPr>
          <a:xfrm>
            <a:off x="-1413970" y="3499706"/>
            <a:ext cx="3789220" cy="3142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62323-7610-445F-9E61-6C79A020B600}"/>
              </a:ext>
            </a:extLst>
          </p:cNvPr>
          <p:cNvSpPr txBox="1"/>
          <p:nvPr/>
        </p:nvSpPr>
        <p:spPr>
          <a:xfrm>
            <a:off x="383219" y="1622421"/>
            <a:ext cx="1144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“We know that life has its ups and downs and we want to be there with you through thick and thin.”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0E547-6B60-40E2-B443-F14D6F36A071}"/>
              </a:ext>
            </a:extLst>
          </p:cNvPr>
          <p:cNvSpPr txBox="1"/>
          <p:nvPr/>
        </p:nvSpPr>
        <p:spPr>
          <a:xfrm rot="20760602">
            <a:off x="9046415" y="1851446"/>
            <a:ext cx="3231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277D"/>
                </a:solidFill>
              </a:rPr>
              <a:t> </a:t>
            </a:r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Money &amp; Student Finance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Housing &amp;   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Accommodation    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Health &amp; Wellbeing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Next Steps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6BDB4-9565-483F-A507-C502C6648794}"/>
              </a:ext>
            </a:extLst>
          </p:cNvPr>
          <p:cNvSpPr txBox="1"/>
          <p:nvPr/>
        </p:nvSpPr>
        <p:spPr>
          <a:xfrm>
            <a:off x="1856293" y="2222400"/>
            <a:ext cx="39510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277D"/>
                </a:solidFill>
                <a:latin typeface="Montserrat Black" panose="00000A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EXAM DE-STRESS CAMPAIGN</a:t>
            </a:r>
          </a:p>
          <a:p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Dyfi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Donkeys / Advice drop ins / Arts, crafts &amp; board games</a:t>
            </a: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1362" y="6080458"/>
            <a:ext cx="5067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Gotham Black" pitchFamily="50" charset="0"/>
              </a:rPr>
              <a:t>www.abersu.co.uk/advice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69" y="4583728"/>
            <a:ext cx="1618000" cy="166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C88B51-EC0C-48FD-9586-848B95CF0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17" y="1490937"/>
            <a:ext cx="4160817" cy="41608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47480" y="4860793"/>
            <a:ext cx="2396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support.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Resilience skills.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Suicide prevention.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more</a:t>
            </a:r>
          </a:p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A1E1CD-EA86-A111-17EE-DE374509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1104" y="4866248"/>
            <a:ext cx="3540896" cy="19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6E5A17-541E-48D2-45FA-59817344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7" y="2005378"/>
            <a:ext cx="1352916" cy="13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E743EA-E893-6642-486B-509C4436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75" y="3227013"/>
            <a:ext cx="1264347" cy="12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07FAB5-AB6A-869D-1119-F9383E2D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18" y="3241313"/>
            <a:ext cx="1264347" cy="12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0261E1-65EE-38E6-A56C-E5F2E76D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65" y="3262874"/>
            <a:ext cx="1215014" cy="12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0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0E1263-A8D8-4331-BF13-1D67B0ACE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952"/>
            <a:ext cx="12372392" cy="40344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4CBA33-64E9-4067-8F54-F373A95212EC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A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4: </a:t>
            </a:r>
            <a:br>
              <a:rPr lang="en-GB" dirty="0"/>
            </a:br>
            <a:r>
              <a:rPr lang="en-GB" dirty="0"/>
              <a:t>We will help to grow your skills and experiences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B7A6DE-F03C-415D-A17F-B6FE07100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0" b="28675"/>
          <a:stretch/>
        </p:blipFill>
        <p:spPr>
          <a:xfrm>
            <a:off x="7816867" y="1588203"/>
            <a:ext cx="4175471" cy="14184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D54143-DE49-454F-ADF1-F75F526AAA4E}"/>
              </a:ext>
            </a:extLst>
          </p:cNvPr>
          <p:cNvSpPr/>
          <p:nvPr/>
        </p:nvSpPr>
        <p:spPr>
          <a:xfrm>
            <a:off x="-537909" y="1611684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VOLUNTEERING AT ABERSU IS EASY. </a:t>
            </a:r>
          </a:p>
          <a:p>
            <a:pPr algn="ctr"/>
            <a:r>
              <a:rPr lang="en-GB" b="1" dirty="0"/>
              <a:t>www.abersu.co.uk/teamaber/volunteering</a:t>
            </a:r>
          </a:p>
          <a:p>
            <a:pPr algn="ctr"/>
            <a:r>
              <a:rPr lang="en-GB" dirty="0"/>
              <a:t>Search for an opportunity</a:t>
            </a:r>
          </a:p>
          <a:p>
            <a:pPr algn="ctr"/>
            <a:r>
              <a:rPr lang="en-GB" dirty="0"/>
              <a:t>Register</a:t>
            </a:r>
          </a:p>
          <a:p>
            <a:pPr algn="ctr"/>
            <a:r>
              <a:rPr lang="en-GB" dirty="0"/>
              <a:t>Volunteer</a:t>
            </a:r>
          </a:p>
          <a:p>
            <a:pPr algn="ctr"/>
            <a:r>
              <a:rPr lang="en-GB" dirty="0"/>
              <a:t>Log your hours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A2F8F87-639F-4513-F2CA-8CBE42638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0"/>
          <a:stretch/>
        </p:blipFill>
        <p:spPr>
          <a:xfrm rot="668933">
            <a:off x="4533117" y="1880591"/>
            <a:ext cx="4266508" cy="20504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80E75F-215E-7B0A-74B9-A5951ED81C99}"/>
              </a:ext>
            </a:extLst>
          </p:cNvPr>
          <p:cNvGrpSpPr/>
          <p:nvPr/>
        </p:nvGrpSpPr>
        <p:grpSpPr>
          <a:xfrm rot="483658">
            <a:off x="-481373" y="3796573"/>
            <a:ext cx="4138130" cy="4138130"/>
            <a:chOff x="-138112" y="4847860"/>
            <a:chExt cx="4138130" cy="4138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2739D0-6ED7-F2B8-3B7E-02FD59F36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454">
              <a:off x="-138112" y="4847860"/>
              <a:ext cx="4138130" cy="41381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91AC8-2DEC-EB0A-94D9-59738E57C8A2}"/>
                </a:ext>
              </a:extLst>
            </p:cNvPr>
            <p:cNvSpPr txBox="1"/>
            <p:nvPr/>
          </p:nvSpPr>
          <p:spPr>
            <a:xfrm rot="20898547">
              <a:off x="799994" y="5655168"/>
              <a:ext cx="2283765" cy="2585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effectLst/>
                  <a:latin typeface="Montserrat Black" panose="00000A00000000000000" pitchFamily="50" charset="0"/>
                  <a:ea typeface="Calibri" panose="020F0502020204030204" pitchFamily="34" charset="0"/>
                </a:rPr>
                <a:t>8,323</a:t>
              </a:r>
              <a:r>
                <a:rPr lang="en-GB" sz="24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 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Volunteering hours </a:t>
              </a:r>
              <a:r>
                <a:rPr lang="en-GB" sz="24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/ </a:t>
              </a: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effectLst/>
                  <a:latin typeface="Montserrat Black" panose="00000A00000000000000" pitchFamily="50" charset="0"/>
                  <a:ea typeface="Calibri" panose="020F0502020204030204" pitchFamily="34" charset="0"/>
                </a:rPr>
                <a:t>116</a:t>
              </a:r>
              <a:r>
                <a:rPr lang="en-GB" sz="24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 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registered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as volunteers</a:t>
              </a:r>
            </a:p>
            <a:p>
              <a:pPr algn="ctr"/>
              <a:endParaRPr lang="en-GB" sz="24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78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365</Words>
  <Application>Microsoft Office PowerPoint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Black</vt:lpstr>
      <vt:lpstr>Bebas</vt:lpstr>
      <vt:lpstr>Calibri</vt:lpstr>
      <vt:lpstr>Calibri Light</vt:lpstr>
      <vt:lpstr>Courier New</vt:lpstr>
      <vt:lpstr>Gotham Black</vt:lpstr>
      <vt:lpstr>Montserrat Black</vt:lpstr>
      <vt:lpstr>Montserrat Medium</vt:lpstr>
      <vt:lpstr>Tahoma</vt:lpstr>
      <vt:lpstr>Office Theme</vt:lpstr>
      <vt:lpstr>Croeso i Aberystwyth! Welcome to Aberystwyth!</vt:lpstr>
      <vt:lpstr>PowerPoint Presentation</vt:lpstr>
      <vt:lpstr>PowerPoint Presentation</vt:lpstr>
      <vt:lpstr>YOU ARE A MEMBER OF ABER SU  (a registered charity working for Aber Students)</vt:lpstr>
      <vt:lpstr>PROMISE 1:  We will provide opportunities to  find your Aber community </vt:lpstr>
      <vt:lpstr>PROMISE 1:  We will provide opportunities to  find your Aber community </vt:lpstr>
      <vt:lpstr>PowerPoint Presentation</vt:lpstr>
      <vt:lpstr>PowerPoint Presentation</vt:lpstr>
      <vt:lpstr>PowerPoint Presentation</vt:lpstr>
      <vt:lpstr>Students lead the students’ union</vt:lpstr>
      <vt:lpstr>Diolch /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Eleri Wyn [ewr1]</dc:creator>
  <cp:lastModifiedBy>Eleri Wyn [ewr1]</cp:lastModifiedBy>
  <cp:revision>108</cp:revision>
  <dcterms:created xsi:type="dcterms:W3CDTF">2016-08-31T18:13:22Z</dcterms:created>
  <dcterms:modified xsi:type="dcterms:W3CDTF">2023-09-20T09:55:42Z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2023-09-19T12:29:45Z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74d001fb-6035-43f3-b4cd-33b4101c1953</vt:lpwstr>
  </property>
  <property fmtid="{D5CDD505-2E9C-101B-9397-08002B2CF9AE}" pid="8" name="MSIP_Label_f2dfecbd-fc97-4e8a-a9cd-19ed496c406e_ContentBits">
    <vt:lpwstr>0</vt:lpwstr>
  </property>
</Properties>
</file>