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6" r:id="rId4"/>
    <p:sldId id="279" r:id="rId5"/>
    <p:sldId id="313" r:id="rId6"/>
    <p:sldId id="282" r:id="rId7"/>
    <p:sldId id="284" r:id="rId8"/>
    <p:sldId id="285" r:id="rId9"/>
    <p:sldId id="286" r:id="rId10"/>
    <p:sldId id="310" r:id="rId11"/>
    <p:sldId id="287" r:id="rId12"/>
    <p:sldId id="288" r:id="rId13"/>
    <p:sldId id="289" r:id="rId14"/>
    <p:sldId id="298" r:id="rId15"/>
    <p:sldId id="290" r:id="rId16"/>
    <p:sldId id="311" r:id="rId17"/>
    <p:sldId id="291" r:id="rId18"/>
    <p:sldId id="292" r:id="rId19"/>
    <p:sldId id="293" r:id="rId20"/>
    <p:sldId id="294" r:id="rId21"/>
    <p:sldId id="314" r:id="rId22"/>
    <p:sldId id="295" r:id="rId23"/>
    <p:sldId id="296" r:id="rId24"/>
    <p:sldId id="312" r:id="rId25"/>
    <p:sldId id="304" r:id="rId26"/>
    <p:sldId id="280" r:id="rId27"/>
    <p:sldId id="307" r:id="rId28"/>
    <p:sldId id="283" r:id="rId29"/>
    <p:sldId id="303" r:id="rId30"/>
    <p:sldId id="305" r:id="rId31"/>
    <p:sldId id="306" r:id="rId32"/>
    <p:sldId id="308" r:id="rId33"/>
    <p:sldId id="30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2C37"/>
    <a:srgbClr val="242021"/>
    <a:srgbClr val="CA252C"/>
    <a:srgbClr val="95277D"/>
    <a:srgbClr val="0171A3"/>
    <a:srgbClr val="00AF50"/>
    <a:srgbClr val="F7941F"/>
    <a:srgbClr val="92A9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65" autoAdjust="0"/>
    <p:restoredTop sz="94660"/>
  </p:normalViewPr>
  <p:slideViewPr>
    <p:cSldViewPr snapToGrid="0">
      <p:cViewPr varScale="1">
        <p:scale>
          <a:sx n="72" d="100"/>
          <a:sy n="72" d="100"/>
        </p:scale>
        <p:origin x="4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lm5\Desktop\AberSU\Demographics\2019-20\Grouping%20Demographics%20Report%20with%20sensitive%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lm5\Desktop\AberSU\Demographics\2019-20\Grouping%20Demographics%20Report%20with%20sensitive%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lm5\Desktop\AberSU\Demographics\2019-20\Grouping%20Demographics%20Report%20with%20sensitive%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lm5\Desktop\AberSU\Demographics\2019-20\Grouping%20Demographics%20Report%20with%20sensitive%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plm5\Desktop\AberSU\Demographics\2019-20\Grouping%20Demographics%20Report%20with%20sensitive%20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plm5\Desktop\AberSU\Demographics\2017-18\student%20demogs%20Feb%2018.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plm5\Desktop\AberSU\Demographics\2019-20\Grouping%20Demographics%20Report%20with%20sensitive%20data.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648349170921947E-2"/>
          <c:y val="1.1283289095219206E-2"/>
          <c:w val="0.82257880280605244"/>
          <c:h val="0.90019716972015884"/>
        </c:manualLayout>
      </c:layout>
      <c:pieChart>
        <c:varyColors val="1"/>
        <c:ser>
          <c:idx val="0"/>
          <c:order val="0"/>
          <c:tx>
            <c:strRef>
              <c:f>'Grouping Demographics Report wi'!$B$1143</c:f>
              <c:strCache>
                <c:ptCount val="1"/>
                <c:pt idx="0">
                  <c:v>Members</c:v>
                </c:pt>
              </c:strCache>
            </c:strRef>
          </c:tx>
          <c:dPt>
            <c:idx val="0"/>
            <c:bubble3D val="0"/>
            <c:spPr>
              <a:solidFill>
                <a:srgbClr val="993365"/>
              </a:solidFill>
              <a:ln>
                <a:solidFill>
                  <a:srgbClr val="993365"/>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311-42D4-9870-385494760E36}"/>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311-42D4-9870-385494760E36}"/>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A311-42D4-9870-385494760E36}"/>
              </c:ext>
            </c:extLst>
          </c:dPt>
          <c:dPt>
            <c:idx val="3"/>
            <c:bubble3D val="0"/>
            <c:spPr>
              <a:solidFill>
                <a:srgbClr val="0171A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A311-42D4-9870-385494760E36}"/>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A311-42D4-9870-385494760E36}"/>
              </c:ext>
            </c:extLst>
          </c:dPt>
          <c:dLbls>
            <c:dLbl>
              <c:idx val="0"/>
              <c:layout>
                <c:manualLayout>
                  <c:x val="-0.13230323252135162"/>
                  <c:y val="-0.1449526402032966"/>
                </c:manualLayout>
              </c:layout>
              <c:tx>
                <c:rich>
                  <a:bodyPr/>
                  <a:lstStyle/>
                  <a:p>
                    <a:fld id="{0563E2C5-B064-460F-BF1E-016BFEF3305E}" type="PERCENTAGE">
                      <a:rPr lang="en-US" sz="2000" smtClean="0"/>
                      <a:pPr/>
                      <a:t>[PERCENTAGE]</a:t>
                    </a:fld>
                    <a:r>
                      <a:rPr lang="en-US" sz="2000" dirty="0"/>
                      <a:t> 18-21</a:t>
                    </a:r>
                  </a:p>
                </c:rich>
              </c:tx>
              <c:dLblPos val="bestFit"/>
              <c:showLegendKey val="0"/>
              <c:showVal val="0"/>
              <c:showCatName val="0"/>
              <c:showSerName val="0"/>
              <c:showPercent val="1"/>
              <c:showBubbleSize val="0"/>
              <c:extLst>
                <c:ext xmlns:c15="http://schemas.microsoft.com/office/drawing/2012/chart" uri="{CE6537A1-D6FC-4f65-9D91-7224C49458BB}">
                  <c15:layout>
                    <c:manualLayout>
                      <c:w val="0.33993176497995403"/>
                      <c:h val="0.47462185150385594"/>
                    </c:manualLayout>
                  </c15:layout>
                  <c15:dlblFieldTable/>
                  <c15:showDataLabelsRange val="0"/>
                </c:ext>
                <c:ext xmlns:c16="http://schemas.microsoft.com/office/drawing/2014/chart" uri="{C3380CC4-5D6E-409C-BE32-E72D297353CC}">
                  <c16:uniqueId val="{00000001-A311-42D4-9870-385494760E36}"/>
                </c:ext>
              </c:extLst>
            </c:dLbl>
            <c:dLbl>
              <c:idx val="1"/>
              <c:layout>
                <c:manualLayout>
                  <c:x val="0.13002979645974475"/>
                  <c:y val="-0.2022058747941437"/>
                </c:manualLayout>
              </c:layout>
              <c:tx>
                <c:rich>
                  <a:bodyPr rot="0" spcFirstLastPara="1" vertOverflow="ellipsis" vert="horz" wrap="square" anchor="ctr" anchorCtr="1"/>
                  <a:lstStyle/>
                  <a:p>
                    <a:pPr>
                      <a:defRPr sz="2000" b="1" i="0" u="none" strike="noStrike" kern="1200" baseline="0">
                        <a:solidFill>
                          <a:schemeClr val="lt1"/>
                        </a:solidFill>
                        <a:latin typeface="+mn-lt"/>
                        <a:ea typeface="+mn-ea"/>
                        <a:cs typeface="+mn-cs"/>
                      </a:defRPr>
                    </a:pPr>
                    <a:fld id="{6774A9BF-A61A-4B7D-BAEB-E655306EB050}" type="PERCENTAGE">
                      <a:rPr lang="en-US" sz="2000" smtClean="0"/>
                      <a:pPr>
                        <a:defRPr sz="2000"/>
                      </a:pPr>
                      <a:t>[PERCENTAGE]</a:t>
                    </a:fld>
                    <a:r>
                      <a:rPr lang="en-US" sz="2000"/>
                      <a:t> 22-25</a:t>
                    </a:r>
                  </a:p>
                </c:rich>
              </c:tx>
              <c:spPr>
                <a:noFill/>
                <a:ln>
                  <a:noFill/>
                </a:ln>
                <a:effectLst/>
              </c:spPr>
              <c:txPr>
                <a:bodyPr rot="0" spcFirstLastPara="1" vertOverflow="ellipsis" vert="horz" wrap="square" anchor="ctr" anchorCtr="1"/>
                <a:lstStyle/>
                <a:p>
                  <a:pPr>
                    <a:defRPr sz="2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32823787569653451"/>
                      <c:h val="0.47462185150385594"/>
                    </c:manualLayout>
                  </c15:layout>
                  <c15:dlblFieldTable/>
                  <c15:showDataLabelsRange val="0"/>
                </c:ext>
                <c:ext xmlns:c16="http://schemas.microsoft.com/office/drawing/2014/chart" uri="{C3380CC4-5D6E-409C-BE32-E72D297353CC}">
                  <c16:uniqueId val="{00000003-A311-42D4-9870-385494760E36}"/>
                </c:ext>
              </c:extLst>
            </c:dLbl>
            <c:dLbl>
              <c:idx val="2"/>
              <c:delete val="1"/>
              <c:extLst>
                <c:ext xmlns:c15="http://schemas.microsoft.com/office/drawing/2012/chart" uri="{CE6537A1-D6FC-4f65-9D91-7224C49458BB}"/>
                <c:ext xmlns:c16="http://schemas.microsoft.com/office/drawing/2014/chart" uri="{C3380CC4-5D6E-409C-BE32-E72D297353CC}">
                  <c16:uniqueId val="{00000005-A311-42D4-9870-385494760E36}"/>
                </c:ext>
              </c:extLst>
            </c:dLbl>
            <c:dLbl>
              <c:idx val="3"/>
              <c:delete val="1"/>
              <c:extLst>
                <c:ext xmlns:c15="http://schemas.microsoft.com/office/drawing/2012/chart" uri="{CE6537A1-D6FC-4f65-9D91-7224C49458BB}"/>
                <c:ext xmlns:c16="http://schemas.microsoft.com/office/drawing/2014/chart" uri="{C3380CC4-5D6E-409C-BE32-E72D297353CC}">
                  <c16:uniqueId val="{00000007-A311-42D4-9870-385494760E36}"/>
                </c:ext>
              </c:extLst>
            </c:dLbl>
            <c:dLbl>
              <c:idx val="4"/>
              <c:delete val="1"/>
              <c:extLst>
                <c:ext xmlns:c15="http://schemas.microsoft.com/office/drawing/2012/chart" uri="{CE6537A1-D6FC-4f65-9D91-7224C49458BB}"/>
                <c:ext xmlns:c16="http://schemas.microsoft.com/office/drawing/2014/chart" uri="{C3380CC4-5D6E-409C-BE32-E72D297353CC}">
                  <c16:uniqueId val="{00000009-A311-42D4-9870-385494760E36}"/>
                </c:ext>
              </c:extLst>
            </c:dLbl>
            <c:spPr>
              <a:noFill/>
              <a:ln>
                <a:noFill/>
              </a:ln>
              <a:effectLst/>
            </c:spPr>
            <c:txPr>
              <a:bodyPr rot="0" spcFirstLastPara="1" vertOverflow="ellipsis" vert="horz" wrap="square" anchor="ctr" anchorCtr="1"/>
              <a:lstStyle/>
              <a:p>
                <a:pPr>
                  <a:defRPr sz="24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'Grouping Demographics Report wi'!$A$1144:$A$1148</c:f>
              <c:strCache>
                <c:ptCount val="5"/>
                <c:pt idx="0">
                  <c:v>18 - 21</c:v>
                </c:pt>
                <c:pt idx="1">
                  <c:v>22 - 25</c:v>
                </c:pt>
                <c:pt idx="2">
                  <c:v>Over 30</c:v>
                </c:pt>
                <c:pt idx="3">
                  <c:v>26 - 30</c:v>
                </c:pt>
                <c:pt idx="4">
                  <c:v>16 - 17</c:v>
                </c:pt>
              </c:strCache>
            </c:strRef>
          </c:cat>
          <c:val>
            <c:numRef>
              <c:f>'Grouping Demographics Report wi'!$B$1144:$B$1148</c:f>
              <c:numCache>
                <c:formatCode>General</c:formatCode>
                <c:ptCount val="5"/>
                <c:pt idx="0">
                  <c:v>3868</c:v>
                </c:pt>
                <c:pt idx="1">
                  <c:v>1761</c:v>
                </c:pt>
                <c:pt idx="2">
                  <c:v>973</c:v>
                </c:pt>
                <c:pt idx="3">
                  <c:v>425</c:v>
                </c:pt>
                <c:pt idx="4">
                  <c:v>2</c:v>
                </c:pt>
              </c:numCache>
            </c:numRef>
          </c:val>
          <c:extLst>
            <c:ext xmlns:c16="http://schemas.microsoft.com/office/drawing/2014/chart" uri="{C3380CC4-5D6E-409C-BE32-E72D297353CC}">
              <c16:uniqueId val="{0000000A-A311-42D4-9870-385494760E36}"/>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80124785227391E-2"/>
          <c:y val="0"/>
          <c:w val="0.9660437906237388"/>
          <c:h val="0.90597293858421624"/>
        </c:manualLayout>
      </c:layout>
      <c:pieChart>
        <c:varyColors val="1"/>
        <c:ser>
          <c:idx val="0"/>
          <c:order val="0"/>
          <c:tx>
            <c:strRef>
              <c:f>'Grouping Demographics Report wi'!$B$1133</c:f>
              <c:strCache>
                <c:ptCount val="1"/>
                <c:pt idx="0">
                  <c:v>Members</c:v>
                </c:pt>
              </c:strCache>
            </c:strRef>
          </c:tx>
          <c:dPt>
            <c:idx val="0"/>
            <c:bubble3D val="0"/>
            <c:spPr>
              <a:solidFill>
                <a:srgbClr val="99336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244-4E2C-B73C-56D565E8D9E3}"/>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244-4E2C-B73C-56D565E8D9E3}"/>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F244-4E2C-B73C-56D565E8D9E3}"/>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F244-4E2C-B73C-56D565E8D9E3}"/>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F244-4E2C-B73C-56D565E8D9E3}"/>
              </c:ext>
            </c:extLst>
          </c:dPt>
          <c:dLbls>
            <c:dLbl>
              <c:idx val="0"/>
              <c:layout>
                <c:manualLayout>
                  <c:x val="-0.16034573920091819"/>
                  <c:y val="-0.43909065466492225"/>
                </c:manualLayout>
              </c:layout>
              <c:tx>
                <c:rich>
                  <a:bodyPr rot="0" spcFirstLastPara="1" vertOverflow="ellipsis" vert="horz" wrap="square" anchor="ctr" anchorCtr="1"/>
                  <a:lstStyle/>
                  <a:p>
                    <a:pPr>
                      <a:defRPr sz="2000" b="1" i="0" u="none" strike="noStrike" kern="1200" baseline="0">
                        <a:solidFill>
                          <a:schemeClr val="lt1"/>
                        </a:solidFill>
                        <a:latin typeface="+mn-lt"/>
                        <a:ea typeface="+mn-ea"/>
                        <a:cs typeface="+mn-cs"/>
                      </a:defRPr>
                    </a:pPr>
                    <a:fld id="{ADEA73CB-0EDA-4AEA-9535-B997FE0D4340}" type="PERCENTAGE">
                      <a:rPr lang="en-US" sz="2000" smtClean="0"/>
                      <a:pPr>
                        <a:defRPr sz="2000"/>
                      </a:pPr>
                      <a:t>[PERCENTAGE]</a:t>
                    </a:fld>
                    <a:r>
                      <a:rPr lang="en-US" sz="2000" dirty="0"/>
                      <a:t> UG</a:t>
                    </a:r>
                  </a:p>
                </c:rich>
              </c:tx>
              <c:spPr>
                <a:noFill/>
                <a:ln>
                  <a:noFill/>
                </a:ln>
                <a:effectLst/>
              </c:spPr>
              <c:txPr>
                <a:bodyPr rot="0" spcFirstLastPara="1" vertOverflow="ellipsis" vert="horz" wrap="square" anchor="ctr" anchorCtr="1"/>
                <a:lstStyle/>
                <a:p>
                  <a:pPr>
                    <a:defRPr sz="2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28292555628021498"/>
                      <c:h val="0.31228423469516081"/>
                    </c:manualLayout>
                  </c15:layout>
                  <c15:dlblFieldTable/>
                  <c15:showDataLabelsRange val="0"/>
                </c:ext>
                <c:ext xmlns:c16="http://schemas.microsoft.com/office/drawing/2014/chart" uri="{C3380CC4-5D6E-409C-BE32-E72D297353CC}">
                  <c16:uniqueId val="{00000001-F244-4E2C-B73C-56D565E8D9E3}"/>
                </c:ext>
              </c:extLst>
            </c:dLbl>
            <c:dLbl>
              <c:idx val="1"/>
              <c:layout>
                <c:manualLayout>
                  <c:x val="0.17652690766608373"/>
                  <c:y val="0.124381025309143"/>
                </c:manualLayout>
              </c:layout>
              <c:tx>
                <c:rich>
                  <a:bodyPr rot="0" spcFirstLastPara="1" vertOverflow="ellipsis" vert="horz" wrap="square" anchor="ctr" anchorCtr="1"/>
                  <a:lstStyle/>
                  <a:p>
                    <a:pPr>
                      <a:defRPr sz="2000" b="1" i="0" u="none" strike="noStrike" kern="1200" baseline="0">
                        <a:solidFill>
                          <a:schemeClr val="lt1"/>
                        </a:solidFill>
                        <a:latin typeface="+mn-lt"/>
                        <a:ea typeface="+mn-ea"/>
                        <a:cs typeface="+mn-cs"/>
                      </a:defRPr>
                    </a:pPr>
                    <a:fld id="{55F1CF72-2AA3-4212-9094-292A3639AE40}" type="PERCENTAGE">
                      <a:rPr lang="en-US" smtClean="0"/>
                      <a:pPr>
                        <a:defRPr sz="2000"/>
                      </a:pPr>
                      <a:t>[PERCENTAGE]</a:t>
                    </a:fld>
                    <a:r>
                      <a:rPr lang="en-US" dirty="0"/>
                      <a:t> UG</a:t>
                    </a:r>
                  </a:p>
                </c:rich>
              </c:tx>
              <c:spPr>
                <a:noFill/>
                <a:ln>
                  <a:noFill/>
                </a:ln>
                <a:effectLst/>
              </c:spPr>
              <c:txPr>
                <a:bodyPr rot="0" spcFirstLastPara="1" vertOverflow="ellipsis" vert="horz" wrap="square" anchor="ctr" anchorCtr="1"/>
                <a:lstStyle/>
                <a:p>
                  <a:pPr>
                    <a:defRPr sz="2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26097490161754211"/>
                      <c:h val="0.26279740029631737"/>
                    </c:manualLayout>
                  </c15:layout>
                  <c15:dlblFieldTable/>
                  <c15:showDataLabelsRange val="0"/>
                </c:ext>
                <c:ext xmlns:c16="http://schemas.microsoft.com/office/drawing/2014/chart" uri="{C3380CC4-5D6E-409C-BE32-E72D297353CC}">
                  <c16:uniqueId val="{00000003-F244-4E2C-B73C-56D565E8D9E3}"/>
                </c:ext>
              </c:extLst>
            </c:dLbl>
            <c:dLbl>
              <c:idx val="2"/>
              <c:delete val="1"/>
              <c:extLst>
                <c:ext xmlns:c15="http://schemas.microsoft.com/office/drawing/2012/chart" uri="{CE6537A1-D6FC-4f65-9D91-7224C49458BB}"/>
                <c:ext xmlns:c16="http://schemas.microsoft.com/office/drawing/2014/chart" uri="{C3380CC4-5D6E-409C-BE32-E72D297353CC}">
                  <c16:uniqueId val="{00000005-F244-4E2C-B73C-56D565E8D9E3}"/>
                </c:ext>
              </c:extLst>
            </c:dLbl>
            <c:dLbl>
              <c:idx val="3"/>
              <c:delete val="1"/>
              <c:extLst>
                <c:ext xmlns:c15="http://schemas.microsoft.com/office/drawing/2012/chart" uri="{CE6537A1-D6FC-4f65-9D91-7224C49458BB}"/>
                <c:ext xmlns:c16="http://schemas.microsoft.com/office/drawing/2014/chart" uri="{C3380CC4-5D6E-409C-BE32-E72D297353CC}">
                  <c16:uniqueId val="{00000007-F244-4E2C-B73C-56D565E8D9E3}"/>
                </c:ext>
              </c:extLst>
            </c:dLbl>
            <c:dLbl>
              <c:idx val="4"/>
              <c:delete val="1"/>
              <c:extLst>
                <c:ext xmlns:c15="http://schemas.microsoft.com/office/drawing/2012/chart" uri="{CE6537A1-D6FC-4f65-9D91-7224C49458BB}"/>
                <c:ext xmlns:c16="http://schemas.microsoft.com/office/drawing/2014/chart" uri="{C3380CC4-5D6E-409C-BE32-E72D297353CC}">
                  <c16:uniqueId val="{00000009-F244-4E2C-B73C-56D565E8D9E3}"/>
                </c:ext>
              </c:extLst>
            </c:dLbl>
            <c:spPr>
              <a:noFill/>
              <a:ln>
                <a:noFill/>
              </a:ln>
              <a:effectLst/>
            </c:spPr>
            <c:txPr>
              <a:bodyPr rot="0" spcFirstLastPara="1" vertOverflow="ellipsis" vert="horz" wrap="square" anchor="ctr" anchorCtr="1"/>
              <a:lstStyle/>
              <a:p>
                <a:pPr>
                  <a:defRPr sz="24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'Grouping Demographics Report wi'!$A$1134:$A$1138</c:f>
              <c:strCache>
                <c:ptCount val="5"/>
                <c:pt idx="0">
                  <c:v>UG</c:v>
                </c:pt>
                <c:pt idx="1">
                  <c:v>PG</c:v>
                </c:pt>
                <c:pt idx="2">
                  <c:v>EM</c:v>
                </c:pt>
                <c:pt idx="3">
                  <c:v>PGCE</c:v>
                </c:pt>
                <c:pt idx="4">
                  <c:v>LC</c:v>
                </c:pt>
              </c:strCache>
            </c:strRef>
          </c:cat>
          <c:val>
            <c:numRef>
              <c:f>'Grouping Demographics Report wi'!$B$1134:$B$1138</c:f>
              <c:numCache>
                <c:formatCode>General</c:formatCode>
                <c:ptCount val="5"/>
                <c:pt idx="0">
                  <c:v>5566</c:v>
                </c:pt>
                <c:pt idx="1">
                  <c:v>1208</c:v>
                </c:pt>
                <c:pt idx="2">
                  <c:v>169</c:v>
                </c:pt>
                <c:pt idx="3">
                  <c:v>66</c:v>
                </c:pt>
                <c:pt idx="4">
                  <c:v>20</c:v>
                </c:pt>
              </c:numCache>
            </c:numRef>
          </c:val>
          <c:extLst>
            <c:ext xmlns:c16="http://schemas.microsoft.com/office/drawing/2014/chart" uri="{C3380CC4-5D6E-409C-BE32-E72D297353CC}">
              <c16:uniqueId val="{0000000A-F244-4E2C-B73C-56D565E8D9E3}"/>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580167232811012E-2"/>
          <c:y val="4.5274163202575025E-2"/>
          <c:w val="0.82217796947325616"/>
          <c:h val="0.88269164257582144"/>
        </c:manualLayout>
      </c:layout>
      <c:pieChart>
        <c:varyColors val="1"/>
        <c:ser>
          <c:idx val="0"/>
          <c:order val="0"/>
          <c:tx>
            <c:strRef>
              <c:f>'Grouping Demographics Report wi'!$B$11</c:f>
              <c:strCache>
                <c:ptCount val="1"/>
                <c:pt idx="0">
                  <c:v>Members</c:v>
                </c:pt>
              </c:strCache>
            </c:strRef>
          </c:tx>
          <c:dPt>
            <c:idx val="0"/>
            <c:bubble3D val="0"/>
            <c:spPr>
              <a:solidFill>
                <a:srgbClr val="0171A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D8E-40AA-93E0-23619F681472}"/>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D8E-40AA-93E0-23619F681472}"/>
              </c:ext>
            </c:extLst>
          </c:dPt>
          <c:dPt>
            <c:idx val="2"/>
            <c:bubble3D val="0"/>
            <c:spPr>
              <a:solidFill>
                <a:srgbClr val="99336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BD8E-40AA-93E0-23619F681472}"/>
              </c:ext>
            </c:extLst>
          </c:dPt>
          <c:dPt>
            <c:idx val="3"/>
            <c:bubble3D val="0"/>
            <c:spPr>
              <a:solidFill>
                <a:srgbClr val="00AF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BD8E-40AA-93E0-23619F681472}"/>
              </c:ext>
            </c:extLst>
          </c:dPt>
          <c:dLbls>
            <c:dLbl>
              <c:idx val="0"/>
              <c:layout>
                <c:manualLayout>
                  <c:x val="-0.1353596006203357"/>
                  <c:y val="-0.35239899369208855"/>
                </c:manualLayout>
              </c:layout>
              <c:tx>
                <c:rich>
                  <a:bodyPr rot="0" spcFirstLastPara="1" vertOverflow="ellipsis" vert="horz" wrap="square" anchor="ctr" anchorCtr="1"/>
                  <a:lstStyle/>
                  <a:p>
                    <a:pPr>
                      <a:defRPr sz="2000" b="1" i="0" u="none" strike="noStrike" kern="1200" baseline="0">
                        <a:solidFill>
                          <a:schemeClr val="lt1"/>
                        </a:solidFill>
                        <a:latin typeface="+mn-lt"/>
                        <a:ea typeface="+mn-ea"/>
                        <a:cs typeface="+mn-cs"/>
                      </a:defRPr>
                    </a:pPr>
                    <a:fld id="{59254752-AAF4-4B18-9CB4-28214C4D3BA5}" type="PERCENTAGE">
                      <a:rPr lang="en-US" sz="2000" smtClean="0"/>
                      <a:pPr>
                        <a:defRPr sz="2000"/>
                      </a:pPr>
                      <a:t>[PERCENTAGE]</a:t>
                    </a:fld>
                    <a:r>
                      <a:rPr lang="en-US" sz="2000"/>
                      <a:t> FT</a:t>
                    </a:r>
                  </a:p>
                </c:rich>
              </c:tx>
              <c:spPr>
                <a:noFill/>
                <a:ln>
                  <a:noFill/>
                </a:ln>
                <a:effectLst/>
              </c:spPr>
              <c:txPr>
                <a:bodyPr rot="0" spcFirstLastPara="1" vertOverflow="ellipsis" vert="horz" wrap="square" anchor="ctr" anchorCtr="1"/>
                <a:lstStyle/>
                <a:p>
                  <a:pPr>
                    <a:defRPr sz="2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27486445851747232"/>
                      <c:h val="0.44455023104872776"/>
                    </c:manualLayout>
                  </c15:layout>
                  <c15:dlblFieldTable/>
                  <c15:showDataLabelsRange val="0"/>
                </c:ext>
                <c:ext xmlns:c16="http://schemas.microsoft.com/office/drawing/2014/chart" uri="{C3380CC4-5D6E-409C-BE32-E72D297353CC}">
                  <c16:uniqueId val="{00000001-BD8E-40AA-93E0-23619F681472}"/>
                </c:ext>
              </c:extLst>
            </c:dLbl>
            <c:dLbl>
              <c:idx val="1"/>
              <c:layout>
                <c:manualLayout>
                  <c:x val="0.17084522710664629"/>
                  <c:y val="0.13133689361744738"/>
                </c:manualLayout>
              </c:layout>
              <c:tx>
                <c:rich>
                  <a:bodyPr rot="0" spcFirstLastPara="1" vertOverflow="ellipsis" vert="horz" wrap="square" anchor="ctr" anchorCtr="1"/>
                  <a:lstStyle/>
                  <a:p>
                    <a:pPr>
                      <a:defRPr sz="2000" b="1" i="0" u="none" strike="noStrike" kern="1200" baseline="0">
                        <a:solidFill>
                          <a:schemeClr val="lt1"/>
                        </a:solidFill>
                        <a:latin typeface="+mn-lt"/>
                        <a:ea typeface="+mn-ea"/>
                        <a:cs typeface="+mn-cs"/>
                      </a:defRPr>
                    </a:pPr>
                    <a:fld id="{DB41081F-28D1-4E4B-A3B6-3C6BCDB3254B}" type="PERCENTAGE">
                      <a:rPr lang="en-US" sz="2000" smtClean="0"/>
                      <a:pPr>
                        <a:defRPr sz="2000"/>
                      </a:pPr>
                      <a:t>[PERCENTAGE]</a:t>
                    </a:fld>
                    <a:r>
                      <a:rPr lang="en-US" sz="2000" dirty="0"/>
                      <a:t> PT</a:t>
                    </a:r>
                  </a:p>
                </c:rich>
              </c:tx>
              <c:spPr>
                <a:noFill/>
                <a:ln>
                  <a:noFill/>
                </a:ln>
                <a:effectLst/>
              </c:spPr>
              <c:txPr>
                <a:bodyPr rot="0" spcFirstLastPara="1" vertOverflow="ellipsis" vert="horz" wrap="square" anchor="ctr" anchorCtr="1"/>
                <a:lstStyle/>
                <a:p>
                  <a:pPr>
                    <a:defRPr sz="2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1670235546038544"/>
                      <c:h val="0.35851144382538741"/>
                    </c:manualLayout>
                  </c15:layout>
                  <c15:dlblFieldTable/>
                  <c15:showDataLabelsRange val="0"/>
                </c:ext>
                <c:ext xmlns:c16="http://schemas.microsoft.com/office/drawing/2014/chart" uri="{C3380CC4-5D6E-409C-BE32-E72D297353CC}">
                  <c16:uniqueId val="{00000003-BD8E-40AA-93E0-23619F681472}"/>
                </c:ext>
              </c:extLst>
            </c:dLbl>
            <c:dLbl>
              <c:idx val="2"/>
              <c:delete val="1"/>
              <c:extLst>
                <c:ext xmlns:c15="http://schemas.microsoft.com/office/drawing/2012/chart" uri="{CE6537A1-D6FC-4f65-9D91-7224C49458BB}"/>
                <c:ext xmlns:c16="http://schemas.microsoft.com/office/drawing/2014/chart" uri="{C3380CC4-5D6E-409C-BE32-E72D297353CC}">
                  <c16:uniqueId val="{00000005-BD8E-40AA-93E0-23619F681472}"/>
                </c:ext>
              </c:extLst>
            </c:dLbl>
            <c:dLbl>
              <c:idx val="3"/>
              <c:delete val="1"/>
              <c:extLst>
                <c:ext xmlns:c15="http://schemas.microsoft.com/office/drawing/2012/chart" uri="{CE6537A1-D6FC-4f65-9D91-7224C49458BB}"/>
                <c:ext xmlns:c16="http://schemas.microsoft.com/office/drawing/2014/chart" uri="{C3380CC4-5D6E-409C-BE32-E72D297353CC}">
                  <c16:uniqueId val="{00000007-BD8E-40AA-93E0-23619F681472}"/>
                </c:ext>
              </c:extLst>
            </c:dLbl>
            <c:spPr>
              <a:noFill/>
              <a:ln>
                <a:noFill/>
              </a:ln>
              <a:effectLst/>
            </c:spPr>
            <c:txPr>
              <a:bodyPr rot="0" spcFirstLastPara="1" vertOverflow="ellipsis" vert="horz" wrap="square" anchor="ctr" anchorCtr="1"/>
              <a:lstStyle/>
              <a:p>
                <a:pPr>
                  <a:defRPr sz="24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'Grouping Demographics Report wi'!$A$12:$A$15</c:f>
              <c:strCache>
                <c:ptCount val="4"/>
                <c:pt idx="0">
                  <c:v>FT</c:v>
                </c:pt>
                <c:pt idx="1">
                  <c:v>DL</c:v>
                </c:pt>
                <c:pt idx="2">
                  <c:v>PT</c:v>
                </c:pt>
                <c:pt idx="3">
                  <c:v>EM</c:v>
                </c:pt>
              </c:strCache>
            </c:strRef>
          </c:cat>
          <c:val>
            <c:numRef>
              <c:f>'Grouping Demographics Report wi'!$B$12:$B$15</c:f>
              <c:numCache>
                <c:formatCode>General</c:formatCode>
                <c:ptCount val="4"/>
                <c:pt idx="0">
                  <c:v>6003</c:v>
                </c:pt>
                <c:pt idx="1">
                  <c:v>493</c:v>
                </c:pt>
                <c:pt idx="2">
                  <c:v>364</c:v>
                </c:pt>
                <c:pt idx="3">
                  <c:v>169</c:v>
                </c:pt>
              </c:numCache>
            </c:numRef>
          </c:val>
          <c:extLst>
            <c:ext xmlns:c16="http://schemas.microsoft.com/office/drawing/2014/chart" uri="{C3380CC4-5D6E-409C-BE32-E72D297353CC}">
              <c16:uniqueId val="{00000008-BD8E-40AA-93E0-23619F681472}"/>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28160427804303"/>
          <c:y val="1.8361882590974513E-3"/>
          <c:w val="0.72741175240790312"/>
          <c:h val="0.95402928292571465"/>
        </c:manualLayout>
      </c:layout>
      <c:pieChart>
        <c:varyColors val="1"/>
        <c:ser>
          <c:idx val="0"/>
          <c:order val="0"/>
          <c:tx>
            <c:strRef>
              <c:f>'Grouping Demographics Report wi'!$B$1150</c:f>
              <c:strCache>
                <c:ptCount val="1"/>
                <c:pt idx="0">
                  <c:v>Members</c:v>
                </c:pt>
              </c:strCache>
            </c:strRef>
          </c:tx>
          <c:dPt>
            <c:idx val="0"/>
            <c:bubble3D val="0"/>
            <c:spPr>
              <a:solidFill>
                <a:srgbClr val="00AF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BF6-4306-9D98-DCFACF0C2063}"/>
              </c:ext>
            </c:extLst>
          </c:dPt>
          <c:dPt>
            <c:idx val="1"/>
            <c:bubble3D val="0"/>
            <c:spPr>
              <a:solidFill>
                <a:srgbClr val="99336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BF6-4306-9D98-DCFACF0C2063}"/>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9BF6-4306-9D98-DCFACF0C2063}"/>
              </c:ext>
            </c:extLst>
          </c:dPt>
          <c:dLbls>
            <c:dLbl>
              <c:idx val="0"/>
              <c:layout>
                <c:manualLayout>
                  <c:x val="-0.11865085947721073"/>
                  <c:y val="-0.20428404867597977"/>
                </c:manualLayout>
              </c:layout>
              <c:tx>
                <c:rich>
                  <a:bodyPr rot="0" spcFirstLastPara="1" vertOverflow="ellipsis" vert="horz" wrap="square" anchor="ctr" anchorCtr="1"/>
                  <a:lstStyle/>
                  <a:p>
                    <a:pPr>
                      <a:defRPr sz="2000" b="1" i="0" u="none" strike="noStrike" kern="1200" baseline="0">
                        <a:solidFill>
                          <a:schemeClr val="lt1"/>
                        </a:solidFill>
                        <a:latin typeface="+mn-lt"/>
                        <a:ea typeface="+mn-ea"/>
                        <a:cs typeface="+mn-cs"/>
                      </a:defRPr>
                    </a:pPr>
                    <a:fld id="{D0AE42D2-355C-4E17-AD2B-7522543E8778}" type="PERCENTAGE">
                      <a:rPr lang="en-US" sz="2000" smtClean="0"/>
                      <a:pPr>
                        <a:defRPr sz="2000"/>
                      </a:pPr>
                      <a:t>[PERCENTAGE]</a:t>
                    </a:fld>
                    <a:r>
                      <a:rPr lang="en-US" sz="2000" dirty="0"/>
                      <a:t> Female</a:t>
                    </a:r>
                  </a:p>
                </c:rich>
              </c:tx>
              <c:spPr>
                <a:noFill/>
                <a:ln>
                  <a:noFill/>
                </a:ln>
                <a:effectLst/>
              </c:spPr>
              <c:txPr>
                <a:bodyPr rot="0" spcFirstLastPara="1" vertOverflow="ellipsis" vert="horz" wrap="square" anchor="ctr" anchorCtr="1"/>
                <a:lstStyle/>
                <a:p>
                  <a:pPr>
                    <a:defRPr sz="2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3180865311393154"/>
                      <c:h val="0.30877023039260681"/>
                    </c:manualLayout>
                  </c15:layout>
                  <c15:dlblFieldTable/>
                  <c15:showDataLabelsRange val="0"/>
                </c:ext>
                <c:ext xmlns:c16="http://schemas.microsoft.com/office/drawing/2014/chart" uri="{C3380CC4-5D6E-409C-BE32-E72D297353CC}">
                  <c16:uniqueId val="{00000001-9BF6-4306-9D98-DCFACF0C2063}"/>
                </c:ext>
              </c:extLst>
            </c:dLbl>
            <c:dLbl>
              <c:idx val="1"/>
              <c:layout>
                <c:manualLayout>
                  <c:x val="0.26954220281928892"/>
                  <c:y val="-4.9239022808809485E-2"/>
                </c:manualLayout>
              </c:layout>
              <c:tx>
                <c:rich>
                  <a:bodyPr rot="0" spcFirstLastPara="1" vertOverflow="ellipsis" vert="horz" wrap="square" anchor="ctr" anchorCtr="1"/>
                  <a:lstStyle/>
                  <a:p>
                    <a:pPr>
                      <a:defRPr sz="2000" b="1" i="0" u="none" strike="noStrike" kern="1200" baseline="0">
                        <a:solidFill>
                          <a:schemeClr val="lt1"/>
                        </a:solidFill>
                        <a:latin typeface="+mn-lt"/>
                        <a:ea typeface="+mn-ea"/>
                        <a:cs typeface="+mn-cs"/>
                      </a:defRPr>
                    </a:pPr>
                    <a:fld id="{6F45DD17-5C38-4FA3-B332-3236D1E3F582}" type="PERCENTAGE">
                      <a:rPr lang="en-US" sz="2000" smtClean="0"/>
                      <a:pPr>
                        <a:defRPr sz="2000"/>
                      </a:pPr>
                      <a:t>[PERCENTAGE]</a:t>
                    </a:fld>
                    <a:r>
                      <a:rPr lang="en-US" sz="2000"/>
                      <a:t> Male</a:t>
                    </a:r>
                  </a:p>
                </c:rich>
              </c:tx>
              <c:spPr>
                <a:noFill/>
                <a:ln>
                  <a:noFill/>
                </a:ln>
                <a:effectLst/>
              </c:spPr>
              <c:txPr>
                <a:bodyPr rot="0" spcFirstLastPara="1" vertOverflow="ellipsis" vert="horz" wrap="square" anchor="ctr" anchorCtr="1"/>
                <a:lstStyle/>
                <a:p>
                  <a:pPr>
                    <a:defRPr sz="2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26031263950739136"/>
                      <c:h val="0.45084065862170647"/>
                    </c:manualLayout>
                  </c15:layout>
                  <c15:dlblFieldTable/>
                  <c15:showDataLabelsRange val="0"/>
                </c:ext>
                <c:ext xmlns:c16="http://schemas.microsoft.com/office/drawing/2014/chart" uri="{C3380CC4-5D6E-409C-BE32-E72D297353CC}">
                  <c16:uniqueId val="{00000003-9BF6-4306-9D98-DCFACF0C2063}"/>
                </c:ext>
              </c:extLst>
            </c:dLbl>
            <c:dLbl>
              <c:idx val="2"/>
              <c:delete val="1"/>
              <c:extLst>
                <c:ext xmlns:c15="http://schemas.microsoft.com/office/drawing/2012/chart" uri="{CE6537A1-D6FC-4f65-9D91-7224C49458BB}"/>
                <c:ext xmlns:c16="http://schemas.microsoft.com/office/drawing/2014/chart" uri="{C3380CC4-5D6E-409C-BE32-E72D297353CC}">
                  <c16:uniqueId val="{00000005-9BF6-4306-9D98-DCFACF0C2063}"/>
                </c:ext>
              </c:extLst>
            </c:dLbl>
            <c:spPr>
              <a:noFill/>
              <a:ln>
                <a:noFill/>
              </a:ln>
              <a:effectLst/>
            </c:spPr>
            <c:txPr>
              <a:bodyPr rot="0" spcFirstLastPara="1" vertOverflow="ellipsis" vert="horz" wrap="square" anchor="ctr" anchorCtr="1"/>
              <a:lstStyle/>
              <a:p>
                <a:pPr>
                  <a:defRPr sz="24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'Grouping Demographics Report wi'!$A$1151:$A$1153</c:f>
              <c:strCache>
                <c:ptCount val="3"/>
                <c:pt idx="0">
                  <c:v>F</c:v>
                </c:pt>
                <c:pt idx="1">
                  <c:v>M</c:v>
                </c:pt>
                <c:pt idx="2">
                  <c:v>O</c:v>
                </c:pt>
              </c:strCache>
            </c:strRef>
          </c:cat>
          <c:val>
            <c:numRef>
              <c:f>'Grouping Demographics Report wi'!$B$1151:$B$1153</c:f>
              <c:numCache>
                <c:formatCode>General</c:formatCode>
                <c:ptCount val="3"/>
                <c:pt idx="0">
                  <c:v>3758</c:v>
                </c:pt>
                <c:pt idx="1">
                  <c:v>3234</c:v>
                </c:pt>
                <c:pt idx="2">
                  <c:v>37</c:v>
                </c:pt>
              </c:numCache>
            </c:numRef>
          </c:val>
          <c:extLst>
            <c:ext xmlns:c16="http://schemas.microsoft.com/office/drawing/2014/chart" uri="{C3380CC4-5D6E-409C-BE32-E72D297353CC}">
              <c16:uniqueId val="{00000006-9BF6-4306-9D98-DCFACF0C2063}"/>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247240457464783"/>
          <c:y val="5.4680217510519338E-2"/>
          <c:w val="0.42049914587784948"/>
          <c:h val="0.82246291146282779"/>
        </c:manualLayout>
      </c:layout>
      <c:pieChart>
        <c:varyColors val="1"/>
        <c:ser>
          <c:idx val="0"/>
          <c:order val="0"/>
          <c:tx>
            <c:strRef>
              <c:f>'Grouping Demographics Report wi'!$B$1018</c:f>
              <c:strCache>
                <c:ptCount val="1"/>
                <c:pt idx="0">
                  <c:v>Members</c:v>
                </c:pt>
              </c:strCache>
            </c:strRef>
          </c:tx>
          <c:dPt>
            <c:idx val="0"/>
            <c:bubble3D val="0"/>
            <c:spPr>
              <a:solidFill>
                <a:srgbClr val="99336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054E-4D4A-ADE4-C47563248613}"/>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054E-4D4A-ADE4-C47563248613}"/>
              </c:ext>
            </c:extLst>
          </c:dPt>
          <c:dPt>
            <c:idx val="2"/>
            <c:bubble3D val="0"/>
            <c:spPr>
              <a:solidFill>
                <a:srgbClr val="0171A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054E-4D4A-ADE4-C47563248613}"/>
              </c:ext>
            </c:extLst>
          </c:dPt>
          <c:dLbls>
            <c:dLbl>
              <c:idx val="0"/>
              <c:layout>
                <c:manualLayout>
                  <c:x val="-0.16469174912824547"/>
                  <c:y val="-0.27278702471335159"/>
                </c:manualLayout>
              </c:layout>
              <c:tx>
                <c:rich>
                  <a:bodyPr rot="0" spcFirstLastPara="1" vertOverflow="ellipsis" vert="horz" wrap="square" anchor="ctr" anchorCtr="1"/>
                  <a:lstStyle/>
                  <a:p>
                    <a:pPr>
                      <a:defRPr sz="2000" b="1" i="0" u="none" strike="noStrike" kern="1200" baseline="0">
                        <a:solidFill>
                          <a:schemeClr val="lt1"/>
                        </a:solidFill>
                        <a:latin typeface="+mn-lt"/>
                        <a:ea typeface="+mn-ea"/>
                        <a:cs typeface="+mn-cs"/>
                      </a:defRPr>
                    </a:pPr>
                    <a:fld id="{27AD5CC6-B252-4334-9B68-CF7C685E24FD}" type="PERCENTAGE">
                      <a:rPr lang="en-US" sz="2000" smtClean="0"/>
                      <a:pPr>
                        <a:defRPr sz="2000"/>
                      </a:pPr>
                      <a:t>[PERCENTAGE]</a:t>
                    </a:fld>
                    <a:endParaRPr lang="en-US" sz="2000" dirty="0"/>
                  </a:p>
                  <a:p>
                    <a:pPr>
                      <a:defRPr sz="2000"/>
                    </a:pPr>
                    <a:r>
                      <a:rPr lang="en-US" sz="2000" dirty="0"/>
                      <a:t>UK</a:t>
                    </a:r>
                  </a:p>
                </c:rich>
              </c:tx>
              <c:spPr>
                <a:noFill/>
                <a:ln>
                  <a:noFill/>
                </a:ln>
                <a:effectLst/>
              </c:spPr>
              <c:txPr>
                <a:bodyPr rot="0" spcFirstLastPara="1" vertOverflow="ellipsis" vert="horz" wrap="square" anchor="ctr" anchorCtr="1"/>
                <a:lstStyle/>
                <a:p>
                  <a:pPr>
                    <a:defRPr sz="2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16564113085165633"/>
                      <c:h val="0.61338864847516072"/>
                    </c:manualLayout>
                  </c15:layout>
                  <c15:dlblFieldTable/>
                  <c15:showDataLabelsRange val="0"/>
                </c:ext>
                <c:ext xmlns:c16="http://schemas.microsoft.com/office/drawing/2014/chart" uri="{C3380CC4-5D6E-409C-BE32-E72D297353CC}">
                  <c16:uniqueId val="{00000001-054E-4D4A-ADE4-C47563248613}"/>
                </c:ext>
              </c:extLst>
            </c:dLbl>
            <c:dLbl>
              <c:idx val="1"/>
              <c:tx>
                <c:rich>
                  <a:bodyPr rot="0" spcFirstLastPara="1" vertOverflow="ellipsis" vert="horz" wrap="square" anchor="ctr" anchorCtr="1"/>
                  <a:lstStyle/>
                  <a:p>
                    <a:pPr>
                      <a:defRPr sz="2000" b="1" i="0" u="none" strike="noStrike" kern="1200" baseline="0">
                        <a:solidFill>
                          <a:schemeClr val="lt1"/>
                        </a:solidFill>
                        <a:latin typeface="+mn-lt"/>
                        <a:ea typeface="+mn-ea"/>
                        <a:cs typeface="+mn-cs"/>
                      </a:defRPr>
                    </a:pPr>
                    <a:fld id="{EC9B6FED-E6E0-4748-9670-AA55AE9273C6}" type="PERCENTAGE">
                      <a:rPr lang="en-US" smtClean="0"/>
                      <a:pPr>
                        <a:defRPr sz="2000"/>
                      </a:pPr>
                      <a:t>[PERCENTAGE]</a:t>
                    </a:fld>
                    <a:r>
                      <a:rPr lang="en-US"/>
                      <a:t> EU</a:t>
                    </a:r>
                  </a:p>
                </c:rich>
              </c:tx>
              <c:spPr>
                <a:noFill/>
                <a:ln>
                  <a:noFill/>
                </a:ln>
                <a:effectLst/>
              </c:spPr>
              <c:txPr>
                <a:bodyPr rot="0" spcFirstLastPara="1" vertOverflow="ellipsis" vert="horz" wrap="square" anchor="ctr" anchorCtr="1"/>
                <a:lstStyle/>
                <a:p>
                  <a:pPr>
                    <a:defRPr sz="20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15:layout>
                    <c:manualLayout>
                      <c:w val="0.11832649553512041"/>
                      <c:h val="0.24135043171444923"/>
                    </c:manualLayout>
                  </c15:layout>
                  <c15:dlblFieldTable/>
                  <c15:showDataLabelsRange val="0"/>
                </c:ext>
                <c:ext xmlns:c16="http://schemas.microsoft.com/office/drawing/2014/chart" uri="{C3380CC4-5D6E-409C-BE32-E72D297353CC}">
                  <c16:uniqueId val="{00000003-054E-4D4A-ADE4-C47563248613}"/>
                </c:ext>
              </c:extLst>
            </c:dLbl>
            <c:dLbl>
              <c:idx val="2"/>
              <c:delete val="1"/>
              <c:extLst>
                <c:ext xmlns:c15="http://schemas.microsoft.com/office/drawing/2012/chart" uri="{CE6537A1-D6FC-4f65-9D91-7224C49458BB}"/>
                <c:ext xmlns:c16="http://schemas.microsoft.com/office/drawing/2014/chart" uri="{C3380CC4-5D6E-409C-BE32-E72D297353CC}">
                  <c16:uniqueId val="{00000005-054E-4D4A-ADE4-C47563248613}"/>
                </c:ext>
              </c:extLst>
            </c:dLbl>
            <c:spPr>
              <a:noFill/>
              <a:ln>
                <a:noFill/>
              </a:ln>
              <a:effectLst/>
            </c:spPr>
            <c:txPr>
              <a:bodyPr rot="0" spcFirstLastPara="1" vertOverflow="ellipsis" vert="horz" wrap="square" anchor="ctr" anchorCtr="1"/>
              <a:lstStyle/>
              <a:p>
                <a:pPr>
                  <a:defRPr sz="24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'Grouping Demographics Report wi'!$A$1019:$A$1021</c:f>
              <c:strCache>
                <c:ptCount val="3"/>
                <c:pt idx="0">
                  <c:v>UK</c:v>
                </c:pt>
                <c:pt idx="1">
                  <c:v>EU</c:v>
                </c:pt>
                <c:pt idx="2">
                  <c:v>International</c:v>
                </c:pt>
              </c:strCache>
            </c:strRef>
          </c:cat>
          <c:val>
            <c:numRef>
              <c:f>'Grouping Demographics Report wi'!$B$1019:$B$1021</c:f>
              <c:numCache>
                <c:formatCode>General</c:formatCode>
                <c:ptCount val="3"/>
                <c:pt idx="0">
                  <c:v>5222</c:v>
                </c:pt>
                <c:pt idx="1">
                  <c:v>1104</c:v>
                </c:pt>
                <c:pt idx="2">
                  <c:v>703</c:v>
                </c:pt>
              </c:numCache>
            </c:numRef>
          </c:val>
          <c:extLst>
            <c:ext xmlns:c16="http://schemas.microsoft.com/office/drawing/2014/chart" uri="{C3380CC4-5D6E-409C-BE32-E72D297353CC}">
              <c16:uniqueId val="{00000006-054E-4D4A-ADE4-C47563248613}"/>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51015878154981"/>
          <c:y val="0.17727300474794999"/>
          <c:w val="0.76228039608958931"/>
          <c:h val="0.81243495739858107"/>
        </c:manualLayout>
      </c:layout>
      <c:pieChart>
        <c:varyColors val="1"/>
        <c:ser>
          <c:idx val="0"/>
          <c:order val="0"/>
          <c:tx>
            <c:strRef>
              <c:f>'All engaged students'!$B$70</c:f>
              <c:strCache>
                <c:ptCount val="1"/>
                <c:pt idx="0">
                  <c:v>Aber students</c:v>
                </c:pt>
              </c:strCache>
            </c:strRef>
          </c:tx>
          <c:dPt>
            <c:idx val="0"/>
            <c:bubble3D val="0"/>
            <c:spPr>
              <a:solidFill>
                <a:srgbClr val="99336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CA6-4234-B085-7D4C7DCF85D7}"/>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ECA6-4234-B085-7D4C7DCF85D7}"/>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ECA6-4234-B085-7D4C7DCF85D7}"/>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ECA6-4234-B085-7D4C7DCF85D7}"/>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ECA6-4234-B085-7D4C7DCF85D7}"/>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ECA6-4234-B085-7D4C7DCF85D7}"/>
              </c:ext>
            </c:extLst>
          </c:dPt>
          <c:dPt>
            <c:idx val="6"/>
            <c:bubble3D val="0"/>
            <c:spPr>
              <a:solidFill>
                <a:srgbClr val="00B0F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ECA6-4234-B085-7D4C7DCF85D7}"/>
              </c:ext>
            </c:extLst>
          </c:dPt>
          <c:dPt>
            <c:idx val="7"/>
            <c:bubble3D val="0"/>
            <c:spPr>
              <a:solidFill>
                <a:schemeClr val="accent2">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ECA6-4234-B085-7D4C7DCF85D7}"/>
              </c:ext>
            </c:extLst>
          </c:dPt>
          <c:dPt>
            <c:idx val="8"/>
            <c:bubble3D val="0"/>
            <c:spPr>
              <a:solidFill>
                <a:schemeClr val="accent3">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1-ECA6-4234-B085-7D4C7DCF85D7}"/>
              </c:ext>
            </c:extLst>
          </c:dPt>
          <c:dPt>
            <c:idx val="9"/>
            <c:bubble3D val="0"/>
            <c:spPr>
              <a:solidFill>
                <a:schemeClr val="accent4">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3-ECA6-4234-B085-7D4C7DCF85D7}"/>
              </c:ext>
            </c:extLst>
          </c:dPt>
          <c:dPt>
            <c:idx val="10"/>
            <c:bubble3D val="0"/>
            <c:spPr>
              <a:solidFill>
                <a:schemeClr val="accent5">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5-ECA6-4234-B085-7D4C7DCF85D7}"/>
              </c:ext>
            </c:extLst>
          </c:dPt>
          <c:dLbls>
            <c:dLbl>
              <c:idx val="0"/>
              <c:layout>
                <c:manualLayout>
                  <c:x val="-0.15100229652941452"/>
                  <c:y val="-0.20911340286075958"/>
                </c:manualLayout>
              </c:layout>
              <c:tx>
                <c:rich>
                  <a:bodyPr rot="0" spcFirstLastPara="1" vertOverflow="ellipsis" vert="horz" wrap="square" anchor="ctr" anchorCtr="1"/>
                  <a:lstStyle/>
                  <a:p>
                    <a:pPr>
                      <a:defRPr sz="2000" b="1" i="0" u="none" strike="noStrike" kern="1200" baseline="0">
                        <a:solidFill>
                          <a:schemeClr val="lt1"/>
                        </a:solidFill>
                        <a:latin typeface="+mn-lt"/>
                        <a:ea typeface="+mn-ea"/>
                        <a:cs typeface="+mn-cs"/>
                      </a:defRPr>
                    </a:pPr>
                    <a:fld id="{0A124E72-65CE-4B7D-AF37-2334078D6130}" type="PERCENTAGE">
                      <a:rPr lang="en-US" sz="2000" smtClean="0"/>
                      <a:pPr>
                        <a:defRPr sz="2000"/>
                      </a:pPr>
                      <a:t>[PERCENTAGE]</a:t>
                    </a:fld>
                    <a:r>
                      <a:rPr lang="en-US" sz="2000" dirty="0"/>
                      <a:t> White</a:t>
                    </a:r>
                  </a:p>
                </c:rich>
              </c:tx>
              <c:spPr>
                <a:noFill/>
                <a:ln>
                  <a:noFill/>
                </a:ln>
                <a:effectLst/>
              </c:spPr>
              <c:txPr>
                <a:bodyPr rot="0" spcFirstLastPara="1" vertOverflow="ellipsis" vert="horz" wrap="square" anchor="ctr" anchorCtr="1"/>
                <a:lstStyle/>
                <a:p>
                  <a:pPr>
                    <a:defRPr sz="2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34399445211173701"/>
                      <c:h val="0.34721152521085041"/>
                    </c:manualLayout>
                  </c15:layout>
                  <c15:dlblFieldTable/>
                  <c15:showDataLabelsRange val="0"/>
                </c:ext>
                <c:ext xmlns:c16="http://schemas.microsoft.com/office/drawing/2014/chart" uri="{C3380CC4-5D6E-409C-BE32-E72D297353CC}">
                  <c16:uniqueId val="{00000001-ECA6-4234-B085-7D4C7DCF85D7}"/>
                </c:ext>
              </c:extLst>
            </c:dLbl>
            <c:dLbl>
              <c:idx val="1"/>
              <c:delete val="1"/>
              <c:extLst>
                <c:ext xmlns:c15="http://schemas.microsoft.com/office/drawing/2012/chart" uri="{CE6537A1-D6FC-4f65-9D91-7224C49458BB}"/>
                <c:ext xmlns:c16="http://schemas.microsoft.com/office/drawing/2014/chart" uri="{C3380CC4-5D6E-409C-BE32-E72D297353CC}">
                  <c16:uniqueId val="{00000003-ECA6-4234-B085-7D4C7DCF85D7}"/>
                </c:ext>
              </c:extLst>
            </c:dLbl>
            <c:dLbl>
              <c:idx val="2"/>
              <c:delete val="1"/>
              <c:extLst>
                <c:ext xmlns:c15="http://schemas.microsoft.com/office/drawing/2012/chart" uri="{CE6537A1-D6FC-4f65-9D91-7224C49458BB}"/>
                <c:ext xmlns:c16="http://schemas.microsoft.com/office/drawing/2014/chart" uri="{C3380CC4-5D6E-409C-BE32-E72D297353CC}">
                  <c16:uniqueId val="{00000005-ECA6-4234-B085-7D4C7DCF85D7}"/>
                </c:ext>
              </c:extLst>
            </c:dLbl>
            <c:dLbl>
              <c:idx val="3"/>
              <c:delete val="1"/>
              <c:extLst>
                <c:ext xmlns:c15="http://schemas.microsoft.com/office/drawing/2012/chart" uri="{CE6537A1-D6FC-4f65-9D91-7224C49458BB}"/>
                <c:ext xmlns:c16="http://schemas.microsoft.com/office/drawing/2014/chart" uri="{C3380CC4-5D6E-409C-BE32-E72D297353CC}">
                  <c16:uniqueId val="{00000007-ECA6-4234-B085-7D4C7DCF85D7}"/>
                </c:ext>
              </c:extLst>
            </c:dLbl>
            <c:dLbl>
              <c:idx val="4"/>
              <c:delete val="1"/>
              <c:extLst>
                <c:ext xmlns:c15="http://schemas.microsoft.com/office/drawing/2012/chart" uri="{CE6537A1-D6FC-4f65-9D91-7224C49458BB}"/>
                <c:ext xmlns:c16="http://schemas.microsoft.com/office/drawing/2014/chart" uri="{C3380CC4-5D6E-409C-BE32-E72D297353CC}">
                  <c16:uniqueId val="{00000009-ECA6-4234-B085-7D4C7DCF85D7}"/>
                </c:ext>
              </c:extLst>
            </c:dLbl>
            <c:dLbl>
              <c:idx val="5"/>
              <c:delete val="1"/>
              <c:extLst>
                <c:ext xmlns:c15="http://schemas.microsoft.com/office/drawing/2012/chart" uri="{CE6537A1-D6FC-4f65-9D91-7224C49458BB}"/>
                <c:ext xmlns:c16="http://schemas.microsoft.com/office/drawing/2014/chart" uri="{C3380CC4-5D6E-409C-BE32-E72D297353CC}">
                  <c16:uniqueId val="{0000000B-ECA6-4234-B085-7D4C7DCF85D7}"/>
                </c:ext>
              </c:extLst>
            </c:dLbl>
            <c:dLbl>
              <c:idx val="6"/>
              <c:delete val="1"/>
              <c:extLst>
                <c:ext xmlns:c15="http://schemas.microsoft.com/office/drawing/2012/chart" uri="{CE6537A1-D6FC-4f65-9D91-7224C49458BB}"/>
                <c:ext xmlns:c16="http://schemas.microsoft.com/office/drawing/2014/chart" uri="{C3380CC4-5D6E-409C-BE32-E72D297353CC}">
                  <c16:uniqueId val="{0000000D-ECA6-4234-B085-7D4C7DCF85D7}"/>
                </c:ext>
              </c:extLst>
            </c:dLbl>
            <c:dLbl>
              <c:idx val="7"/>
              <c:delete val="1"/>
              <c:extLst>
                <c:ext xmlns:c15="http://schemas.microsoft.com/office/drawing/2012/chart" uri="{CE6537A1-D6FC-4f65-9D91-7224C49458BB}"/>
                <c:ext xmlns:c16="http://schemas.microsoft.com/office/drawing/2014/chart" uri="{C3380CC4-5D6E-409C-BE32-E72D297353CC}">
                  <c16:uniqueId val="{0000000F-ECA6-4234-B085-7D4C7DCF85D7}"/>
                </c:ext>
              </c:extLst>
            </c:dLbl>
            <c:dLbl>
              <c:idx val="8"/>
              <c:delete val="1"/>
              <c:extLst>
                <c:ext xmlns:c15="http://schemas.microsoft.com/office/drawing/2012/chart" uri="{CE6537A1-D6FC-4f65-9D91-7224C49458BB}"/>
                <c:ext xmlns:c16="http://schemas.microsoft.com/office/drawing/2014/chart" uri="{C3380CC4-5D6E-409C-BE32-E72D297353CC}">
                  <c16:uniqueId val="{00000011-ECA6-4234-B085-7D4C7DCF85D7}"/>
                </c:ext>
              </c:extLst>
            </c:dLbl>
            <c:dLbl>
              <c:idx val="9"/>
              <c:delete val="1"/>
              <c:extLst>
                <c:ext xmlns:c15="http://schemas.microsoft.com/office/drawing/2012/chart" uri="{CE6537A1-D6FC-4f65-9D91-7224C49458BB}"/>
                <c:ext xmlns:c16="http://schemas.microsoft.com/office/drawing/2014/chart" uri="{C3380CC4-5D6E-409C-BE32-E72D297353CC}">
                  <c16:uniqueId val="{00000013-ECA6-4234-B085-7D4C7DCF85D7}"/>
                </c:ext>
              </c:extLst>
            </c:dLbl>
            <c:dLbl>
              <c:idx val="10"/>
              <c:spPr>
                <a:noFill/>
                <a:ln>
                  <a:noFill/>
                </a:ln>
                <a:effectLst/>
              </c:spPr>
              <c:txPr>
                <a:bodyPr rot="0" spcFirstLastPara="1" vertOverflow="ellipsis" vert="horz" wrap="square" anchor="ctr" anchorCtr="1"/>
                <a:lstStyle/>
                <a:p>
                  <a:pPr>
                    <a:defRPr sz="20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6="http://schemas.microsoft.com/office/drawing/2014/chart" uri="{C3380CC4-5D6E-409C-BE32-E72D297353CC}">
                  <c16:uniqueId val="{00000015-ECA6-4234-B085-7D4C7DCF85D7}"/>
                </c:ext>
              </c:extLst>
            </c:dLbl>
            <c:spPr>
              <a:noFill/>
              <a:ln>
                <a:noFill/>
              </a:ln>
              <a:effectLst/>
            </c:spPr>
            <c:txPr>
              <a:bodyPr rot="0" spcFirstLastPara="1" vertOverflow="ellipsis" vert="horz" wrap="square" anchor="ctr" anchorCtr="1"/>
              <a:lstStyle/>
              <a:p>
                <a:pPr>
                  <a:defRPr sz="24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'All engaged students'!$A$71:$A$81</c:f>
              <c:strCache>
                <c:ptCount val="11"/>
                <c:pt idx="0">
                  <c:v>White (inc British, Scottish, Welsh, Irish and other)</c:v>
                </c:pt>
                <c:pt idx="1">
                  <c:v>Black (inc Caribbean, African, other)</c:v>
                </c:pt>
                <c:pt idx="2">
                  <c:v>Asian British (inc Indian, Pakistani and Bangladeshi)</c:v>
                </c:pt>
                <c:pt idx="3">
                  <c:v>Other Asian Background</c:v>
                </c:pt>
                <c:pt idx="4">
                  <c:v>Chinese</c:v>
                </c:pt>
                <c:pt idx="5">
                  <c:v>Mixed (White and Black African/Black Caribbean/Asian)</c:v>
                </c:pt>
                <c:pt idx="6">
                  <c:v>Other mixed</c:v>
                </c:pt>
                <c:pt idx="7">
                  <c:v>Arab</c:v>
                </c:pt>
                <c:pt idx="8">
                  <c:v>Other ethnic background</c:v>
                </c:pt>
                <c:pt idx="9">
                  <c:v>Info refused</c:v>
                </c:pt>
                <c:pt idx="10">
                  <c:v>Not known for various reasons</c:v>
                </c:pt>
              </c:strCache>
            </c:strRef>
          </c:cat>
          <c:val>
            <c:numRef>
              <c:f>'All engaged students'!$B$71:$B$81</c:f>
              <c:numCache>
                <c:formatCode>General</c:formatCode>
                <c:ptCount val="11"/>
                <c:pt idx="0">
                  <c:v>6961</c:v>
                </c:pt>
                <c:pt idx="1">
                  <c:v>190</c:v>
                </c:pt>
                <c:pt idx="2">
                  <c:v>130</c:v>
                </c:pt>
                <c:pt idx="3">
                  <c:v>95</c:v>
                </c:pt>
                <c:pt idx="4">
                  <c:v>108</c:v>
                </c:pt>
                <c:pt idx="5">
                  <c:v>121</c:v>
                </c:pt>
                <c:pt idx="6">
                  <c:v>68</c:v>
                </c:pt>
                <c:pt idx="7">
                  <c:v>18</c:v>
                </c:pt>
                <c:pt idx="8">
                  <c:v>31</c:v>
                </c:pt>
                <c:pt idx="9">
                  <c:v>176</c:v>
                </c:pt>
                <c:pt idx="10">
                  <c:v>1231</c:v>
                </c:pt>
              </c:numCache>
            </c:numRef>
          </c:val>
          <c:extLst>
            <c:ext xmlns:c16="http://schemas.microsoft.com/office/drawing/2014/chart" uri="{C3380CC4-5D6E-409C-BE32-E72D297353CC}">
              <c16:uniqueId val="{00000016-ECA6-4234-B085-7D4C7DCF85D7}"/>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646437532823714E-2"/>
          <c:y val="3.6364746474781259E-2"/>
          <c:w val="0.91115244709922771"/>
          <c:h val="0.83522430060737107"/>
        </c:manualLayout>
      </c:layout>
      <c:pieChart>
        <c:varyColors val="1"/>
        <c:ser>
          <c:idx val="0"/>
          <c:order val="0"/>
          <c:tx>
            <c:strRef>
              <c:f>'[Grouping Demographics Report with sensitive data.xlsx]Grouping Demographics Report wi'!$B$1162</c:f>
              <c:strCache>
                <c:ptCount val="1"/>
                <c:pt idx="0">
                  <c:v>Members</c:v>
                </c:pt>
              </c:strCache>
            </c:strRef>
          </c:tx>
          <c:dPt>
            <c:idx val="0"/>
            <c:bubble3D val="0"/>
            <c:spPr>
              <a:solidFill>
                <a:srgbClr val="0171A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876-4284-85DE-4350E3BD02B8}"/>
              </c:ext>
            </c:extLst>
          </c:dPt>
          <c:dPt>
            <c:idx val="1"/>
            <c:bubble3D val="0"/>
            <c:spPr>
              <a:solidFill>
                <a:srgbClr val="99336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876-4284-85DE-4350E3BD02B8}"/>
              </c:ext>
            </c:extLst>
          </c:dPt>
          <c:dLbls>
            <c:dLbl>
              <c:idx val="0"/>
              <c:layout>
                <c:manualLayout>
                  <c:x val="-7.293195016182033E-2"/>
                  <c:y val="6.2060108714182265E-2"/>
                </c:manualLayout>
              </c:layout>
              <c:tx>
                <c:rich>
                  <a:bodyPr rot="0" spcFirstLastPara="1" vertOverflow="ellipsis" vert="horz" wrap="square" anchor="ctr" anchorCtr="1"/>
                  <a:lstStyle/>
                  <a:p>
                    <a:pPr>
                      <a:defRPr sz="2000" b="1" i="0" u="none" strike="noStrike" kern="1200" baseline="0">
                        <a:solidFill>
                          <a:schemeClr val="lt1"/>
                        </a:solidFill>
                        <a:latin typeface="+mn-lt"/>
                        <a:ea typeface="+mn-ea"/>
                        <a:cs typeface="+mn-cs"/>
                      </a:defRPr>
                    </a:pPr>
                    <a:fld id="{A335C67F-8E26-4813-BB33-F521EC843A63}" type="PERCENTAGE">
                      <a:rPr lang="en-US" sz="2000" smtClean="0"/>
                      <a:pPr>
                        <a:defRPr sz="2000"/>
                      </a:pPr>
                      <a:t>[PERCENTAGE]</a:t>
                    </a:fld>
                    <a:r>
                      <a:rPr lang="en-US" sz="2000" dirty="0"/>
                      <a:t> declared</a:t>
                    </a:r>
                  </a:p>
                </c:rich>
              </c:tx>
              <c:spPr>
                <a:noFill/>
                <a:ln>
                  <a:noFill/>
                </a:ln>
                <a:effectLst/>
              </c:spPr>
              <c:txPr>
                <a:bodyPr rot="0" spcFirstLastPara="1" vertOverflow="ellipsis" vert="horz" wrap="square" anchor="ctr" anchorCtr="1"/>
                <a:lstStyle/>
                <a:p>
                  <a:pPr>
                    <a:defRPr sz="2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5508703944643204"/>
                      <c:h val="0.26830148410946059"/>
                    </c:manualLayout>
                  </c15:layout>
                  <c15:dlblFieldTable/>
                  <c15:showDataLabelsRange val="0"/>
                </c:ext>
                <c:ext xmlns:c16="http://schemas.microsoft.com/office/drawing/2014/chart" uri="{C3380CC4-5D6E-409C-BE32-E72D297353CC}">
                  <c16:uniqueId val="{00000001-F876-4284-85DE-4350E3BD02B8}"/>
                </c:ext>
              </c:extLst>
            </c:dLbl>
            <c:dLbl>
              <c:idx val="1"/>
              <c:delete val="1"/>
              <c:extLst>
                <c:ext xmlns:c15="http://schemas.microsoft.com/office/drawing/2012/chart" uri="{CE6537A1-D6FC-4f65-9D91-7224C49458BB}"/>
                <c:ext xmlns:c16="http://schemas.microsoft.com/office/drawing/2014/chart" uri="{C3380CC4-5D6E-409C-BE32-E72D297353CC}">
                  <c16:uniqueId val="{00000003-F876-4284-85DE-4350E3BD02B8}"/>
                </c:ext>
              </c:extLst>
            </c:dLbl>
            <c:spPr>
              <a:noFill/>
              <a:ln>
                <a:noFill/>
              </a:ln>
              <a:effectLst/>
            </c:spPr>
            <c:txPr>
              <a:bodyPr rot="0" spcFirstLastPara="1" vertOverflow="ellipsis" vert="horz" wrap="square" anchor="ctr" anchorCtr="1"/>
              <a:lstStyle/>
              <a:p>
                <a:pPr>
                  <a:defRPr sz="24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'[Grouping Demographics Report with sensitive data.xlsx]Grouping Demographics Report wi'!$A$1163:$A$1164</c:f>
              <c:strCache>
                <c:ptCount val="2"/>
                <c:pt idx="0">
                  <c:v>Declared</c:v>
                </c:pt>
                <c:pt idx="1">
                  <c:v>Not declared</c:v>
                </c:pt>
              </c:strCache>
            </c:strRef>
          </c:cat>
          <c:val>
            <c:numRef>
              <c:f>'[Grouping Demographics Report with sensitive data.xlsx]Grouping Demographics Report wi'!$B$1163:$B$1164</c:f>
              <c:numCache>
                <c:formatCode>General</c:formatCode>
                <c:ptCount val="2"/>
                <c:pt idx="0">
                  <c:v>1348</c:v>
                </c:pt>
                <c:pt idx="1">
                  <c:v>6157</c:v>
                </c:pt>
              </c:numCache>
            </c:numRef>
          </c:val>
          <c:extLst>
            <c:ext xmlns:c16="http://schemas.microsoft.com/office/drawing/2014/chart" uri="{C3380CC4-5D6E-409C-BE32-E72D297353CC}">
              <c16:uniqueId val="{00000004-F876-4284-85DE-4350E3BD02B8}"/>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TextBox 19"/>
          <p:cNvSpPr txBox="1"/>
          <p:nvPr userDrawn="1"/>
        </p:nvSpPr>
        <p:spPr>
          <a:xfrm>
            <a:off x="6123365" y="6004632"/>
            <a:ext cx="5971505" cy="705258"/>
          </a:xfrm>
          <a:prstGeom prst="rect">
            <a:avLst/>
          </a:prstGeom>
          <a:noFill/>
        </p:spPr>
        <p:txBody>
          <a:bodyPr wrap="square" rtlCol="0">
            <a:spAutoFit/>
          </a:bodyPr>
          <a:lstStyle/>
          <a:p>
            <a:pPr marL="0" marR="0" indent="0" algn="r" defTabSz="914400" rtl="0" eaLnBrk="1" fontAlgn="auto" latinLnBrk="0" hangingPunct="1">
              <a:lnSpc>
                <a:spcPct val="150000"/>
              </a:lnSpc>
              <a:spcBef>
                <a:spcPts val="0"/>
              </a:spcBef>
              <a:spcAft>
                <a:spcPts val="0"/>
              </a:spcAft>
              <a:buClrTx/>
              <a:buSzTx/>
              <a:buFontTx/>
              <a:buNone/>
              <a:tabLst/>
              <a:defRPr/>
            </a:pPr>
            <a:r>
              <a:rPr lang="en-US" sz="1400" b="1" i="1" cap="none" spc="0" dirty="0" err="1">
                <a:ln w="0"/>
                <a:solidFill>
                  <a:srgbClr val="CA252C"/>
                </a:solidFill>
                <a:effectLst/>
                <a:latin typeface="+mn-lt"/>
                <a:ea typeface="Tahoma" panose="020B0604030504040204" pitchFamily="34" charset="0"/>
                <a:cs typeface="Tahoma" panose="020B0604030504040204" pitchFamily="34" charset="0"/>
              </a:rPr>
              <a:t>Caru</a:t>
            </a:r>
            <a:r>
              <a:rPr lang="en-US" sz="1400" b="1" i="1" cap="none" spc="0" dirty="0">
                <a:ln w="0"/>
                <a:solidFill>
                  <a:srgbClr val="CA252C"/>
                </a:solidFill>
                <a:effectLst/>
                <a:latin typeface="+mn-lt"/>
                <a:ea typeface="Tahoma" panose="020B0604030504040204" pitchFamily="34" charset="0"/>
                <a:cs typeface="Tahoma" panose="020B0604030504040204" pitchFamily="34" charset="0"/>
              </a:rPr>
              <a:t> </a:t>
            </a:r>
            <a:r>
              <a:rPr lang="en-US" sz="1400" b="1" i="1" cap="none" spc="0" dirty="0" err="1">
                <a:ln w="0"/>
                <a:solidFill>
                  <a:srgbClr val="CA252C"/>
                </a:solidFill>
                <a:effectLst/>
                <a:latin typeface="+mn-lt"/>
                <a:ea typeface="Tahoma" panose="020B0604030504040204" pitchFamily="34" charset="0"/>
                <a:cs typeface="Tahoma" panose="020B0604030504040204" pitchFamily="34" charset="0"/>
              </a:rPr>
              <a:t>bywyd</a:t>
            </a:r>
            <a:r>
              <a:rPr lang="en-US" sz="1400" b="1" i="1" cap="none" spc="0" dirty="0">
                <a:ln w="0"/>
                <a:solidFill>
                  <a:srgbClr val="CA252C"/>
                </a:solidFill>
                <a:effectLst/>
                <a:latin typeface="+mn-lt"/>
                <a:ea typeface="Tahoma" panose="020B0604030504040204" pitchFamily="34" charset="0"/>
                <a:cs typeface="Tahoma" panose="020B0604030504040204" pitchFamily="34" charset="0"/>
              </a:rPr>
              <a:t> </a:t>
            </a:r>
            <a:r>
              <a:rPr lang="en-US" sz="1400" b="1" i="1" cap="none" spc="0" dirty="0" err="1">
                <a:ln w="0"/>
                <a:solidFill>
                  <a:srgbClr val="CA252C"/>
                </a:solidFill>
                <a:effectLst/>
                <a:latin typeface="+mn-lt"/>
                <a:ea typeface="Tahoma" panose="020B0604030504040204" pitchFamily="34" charset="0"/>
                <a:cs typeface="Tahoma" panose="020B0604030504040204" pitchFamily="34" charset="0"/>
              </a:rPr>
              <a:t>myfyrwyr</a:t>
            </a:r>
            <a:r>
              <a:rPr lang="en-US" sz="1400" b="1" i="1" cap="none" spc="0" dirty="0">
                <a:ln w="0"/>
                <a:solidFill>
                  <a:srgbClr val="CA252C"/>
                </a:solidFill>
                <a:effectLst/>
                <a:latin typeface="+mn-lt"/>
                <a:ea typeface="Tahoma" panose="020B0604030504040204" pitchFamily="34" charset="0"/>
                <a:cs typeface="Tahoma" panose="020B0604030504040204" pitchFamily="34" charset="0"/>
              </a:rPr>
              <a:t> a bod </a:t>
            </a:r>
            <a:r>
              <a:rPr lang="en-US" sz="1400" b="1" i="1" cap="none" spc="0" dirty="0" err="1">
                <a:ln w="0"/>
                <a:solidFill>
                  <a:srgbClr val="CA252C"/>
                </a:solidFill>
                <a:effectLst/>
                <a:latin typeface="+mn-lt"/>
                <a:ea typeface="Tahoma" panose="020B0604030504040204" pitchFamily="34" charset="0"/>
                <a:cs typeface="Tahoma" panose="020B0604030504040204" pitchFamily="34" charset="0"/>
              </a:rPr>
              <a:t>yn</a:t>
            </a:r>
            <a:r>
              <a:rPr lang="en-US" sz="1400" b="1" i="1" cap="none" spc="0" dirty="0">
                <a:ln w="0"/>
                <a:solidFill>
                  <a:srgbClr val="CA252C"/>
                </a:solidFill>
                <a:effectLst/>
                <a:latin typeface="+mn-lt"/>
                <a:ea typeface="Tahoma" panose="020B0604030504040204" pitchFamily="34" charset="0"/>
                <a:cs typeface="Tahoma" panose="020B0604030504040204" pitchFamily="34" charset="0"/>
              </a:rPr>
              <a:t> </a:t>
            </a:r>
            <a:r>
              <a:rPr lang="en-US" sz="1400" b="1" i="1" cap="none" spc="0" dirty="0" err="1">
                <a:ln w="0"/>
                <a:solidFill>
                  <a:srgbClr val="CA252C"/>
                </a:solidFill>
                <a:effectLst/>
                <a:latin typeface="+mn-lt"/>
                <a:ea typeface="Tahoma" panose="020B0604030504040204" pitchFamily="34" charset="0"/>
                <a:cs typeface="Tahoma" panose="020B0604030504040204" pitchFamily="34" charset="0"/>
              </a:rPr>
              <a:t>barod</a:t>
            </a:r>
            <a:r>
              <a:rPr lang="en-US" sz="1400" b="1" i="1" cap="none" spc="0" dirty="0">
                <a:ln w="0"/>
                <a:solidFill>
                  <a:srgbClr val="CA252C"/>
                </a:solidFill>
                <a:effectLst/>
                <a:latin typeface="+mn-lt"/>
                <a:ea typeface="Tahoma" panose="020B0604030504040204" pitchFamily="34" charset="0"/>
                <a:cs typeface="Tahoma" panose="020B0604030504040204" pitchFamily="34" charset="0"/>
              </a:rPr>
              <a:t> am </a:t>
            </a:r>
            <a:r>
              <a:rPr lang="en-US" sz="1400" b="1" i="1" cap="none" spc="0" dirty="0" err="1">
                <a:ln w="0"/>
                <a:solidFill>
                  <a:srgbClr val="CA252C"/>
                </a:solidFill>
                <a:effectLst/>
                <a:latin typeface="+mn-lt"/>
                <a:ea typeface="Tahoma" panose="020B0604030504040204" pitchFamily="34" charset="0"/>
                <a:cs typeface="Tahoma" panose="020B0604030504040204" pitchFamily="34" charset="0"/>
              </a:rPr>
              <a:t>unrhyw</a:t>
            </a:r>
            <a:r>
              <a:rPr lang="en-US" sz="1400" b="1" i="1" cap="none" spc="0" dirty="0">
                <a:ln w="0"/>
                <a:solidFill>
                  <a:srgbClr val="CA252C"/>
                </a:solidFill>
                <a:effectLst/>
                <a:latin typeface="+mn-lt"/>
                <a:ea typeface="Tahoma" panose="020B0604030504040204" pitchFamily="34" charset="0"/>
                <a:cs typeface="Tahoma" panose="020B0604030504040204" pitchFamily="34" charset="0"/>
              </a:rPr>
              <a:t> </a:t>
            </a:r>
            <a:r>
              <a:rPr lang="en-US" sz="1400" b="1" i="1" cap="none" spc="0" dirty="0" err="1">
                <a:ln w="0"/>
                <a:solidFill>
                  <a:srgbClr val="CA252C"/>
                </a:solidFill>
                <a:effectLst/>
                <a:latin typeface="+mn-lt"/>
                <a:ea typeface="Tahoma" panose="020B0604030504040204" pitchFamily="34" charset="0"/>
                <a:cs typeface="Tahoma" panose="020B0604030504040204" pitchFamily="34" charset="0"/>
              </a:rPr>
              <a:t>beth</a:t>
            </a:r>
            <a:endParaRPr lang="en-US" sz="1400" b="1" i="1" cap="none" spc="0" baseline="0" dirty="0">
              <a:ln w="0"/>
              <a:solidFill>
                <a:srgbClr val="CA252C"/>
              </a:solidFill>
              <a:effectLst/>
              <a:latin typeface="+mn-lt"/>
              <a:ea typeface="Tahoma" panose="020B0604030504040204" pitchFamily="34" charset="0"/>
              <a:cs typeface="Tahoma" panose="020B0604030504040204" pitchFamily="34" charset="0"/>
            </a:endParaRPr>
          </a:p>
          <a:p>
            <a:pPr marL="0" marR="0" indent="0" algn="r" defTabSz="914400" rtl="0" eaLnBrk="1" fontAlgn="auto" latinLnBrk="0" hangingPunct="1">
              <a:lnSpc>
                <a:spcPct val="150000"/>
              </a:lnSpc>
              <a:spcBef>
                <a:spcPts val="0"/>
              </a:spcBef>
              <a:spcAft>
                <a:spcPts val="0"/>
              </a:spcAft>
              <a:buClrTx/>
              <a:buSzTx/>
              <a:buFontTx/>
              <a:buNone/>
              <a:tabLst/>
              <a:defRPr/>
            </a:pPr>
            <a:r>
              <a:rPr lang="en-US" sz="1400" b="1" i="1" cap="none" spc="0" dirty="0">
                <a:ln w="0"/>
                <a:solidFill>
                  <a:srgbClr val="CA252C"/>
                </a:solidFill>
                <a:effectLst/>
                <a:latin typeface="+mn-lt"/>
                <a:ea typeface="Tahoma" panose="020B0604030504040204" pitchFamily="34" charset="0"/>
                <a:cs typeface="Tahoma" panose="020B0604030504040204" pitchFamily="34" charset="0"/>
              </a:rPr>
              <a:t>We want Aber students to lo</a:t>
            </a:r>
            <a:r>
              <a:rPr lang="en-GB" sz="1400" b="1" i="1" cap="none" spc="0" dirty="0" err="1">
                <a:ln w="0"/>
                <a:solidFill>
                  <a:srgbClr val="CA252C"/>
                </a:solidFill>
                <a:effectLst/>
                <a:latin typeface="+mn-lt"/>
                <a:ea typeface="Tahoma" panose="020B0604030504040204" pitchFamily="34" charset="0"/>
                <a:cs typeface="Tahoma" panose="020B0604030504040204" pitchFamily="34" charset="0"/>
              </a:rPr>
              <a:t>ve</a:t>
            </a:r>
            <a:r>
              <a:rPr lang="en-GB" sz="1400" b="1" i="1" cap="none" spc="0" dirty="0">
                <a:ln w="0"/>
                <a:solidFill>
                  <a:srgbClr val="CA252C"/>
                </a:solidFill>
                <a:effectLst/>
                <a:latin typeface="+mn-lt"/>
                <a:ea typeface="Tahoma" panose="020B0604030504040204" pitchFamily="34" charset="0"/>
                <a:cs typeface="Tahoma" panose="020B0604030504040204" pitchFamily="34" charset="0"/>
              </a:rPr>
              <a:t> student life and be ready for anything</a:t>
            </a:r>
            <a:endParaRPr lang="en-GB" sz="1400" b="1" i="1" dirty="0">
              <a:solidFill>
                <a:srgbClr val="CA252C"/>
              </a:solidFill>
              <a:effectLst/>
              <a:latin typeface="+mn-lt"/>
              <a:ea typeface="Tahoma" panose="020B0604030504040204" pitchFamily="34" charset="0"/>
              <a:cs typeface="Tahoma" panose="020B0604030504040204" pitchFamily="34" charset="0"/>
            </a:endParaRPr>
          </a:p>
        </p:txBody>
      </p:sp>
      <p:grpSp>
        <p:nvGrpSpPr>
          <p:cNvPr id="32" name="Group 31"/>
          <p:cNvGrpSpPr/>
          <p:nvPr userDrawn="1"/>
        </p:nvGrpSpPr>
        <p:grpSpPr>
          <a:xfrm>
            <a:off x="126561" y="6188197"/>
            <a:ext cx="6235050" cy="503583"/>
            <a:chOff x="126561" y="6188197"/>
            <a:chExt cx="6235050" cy="503583"/>
          </a:xfrm>
        </p:grpSpPr>
        <p:sp>
          <p:nvSpPr>
            <p:cNvPr id="21" name="Oval 20"/>
            <p:cNvSpPr/>
            <p:nvPr userDrawn="1"/>
          </p:nvSpPr>
          <p:spPr>
            <a:xfrm>
              <a:off x="126561" y="6188197"/>
              <a:ext cx="528007" cy="503583"/>
            </a:xfrm>
            <a:prstGeom prst="ellipse">
              <a:avLst/>
            </a:prstGeom>
            <a:solidFill>
              <a:srgbClr val="CA252C"/>
            </a:solidFill>
            <a:ln>
              <a:solidFill>
                <a:srgbClr val="CA2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userDrawn="1"/>
          </p:nvSpPr>
          <p:spPr>
            <a:xfrm>
              <a:off x="760677" y="6188197"/>
              <a:ext cx="528007" cy="503583"/>
            </a:xfrm>
            <a:prstGeom prst="ellipse">
              <a:avLst/>
            </a:prstGeom>
            <a:solidFill>
              <a:srgbClr val="F7941F"/>
            </a:solidFill>
            <a:ln>
              <a:solidFill>
                <a:srgbClr val="F79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userDrawn="1"/>
          </p:nvSpPr>
          <p:spPr>
            <a:xfrm>
              <a:off x="1394793" y="6188197"/>
              <a:ext cx="528007" cy="503583"/>
            </a:xfrm>
            <a:prstGeom prst="ellipse">
              <a:avLst/>
            </a:prstGeom>
            <a:solidFill>
              <a:srgbClr val="00AF50"/>
            </a:solidFill>
            <a:ln>
              <a:solidFill>
                <a:srgbClr val="00A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userDrawn="1"/>
          </p:nvSpPr>
          <p:spPr>
            <a:xfrm>
              <a:off x="2028909" y="6188197"/>
              <a:ext cx="528007" cy="503583"/>
            </a:xfrm>
            <a:prstGeom prst="ellipse">
              <a:avLst/>
            </a:prstGeom>
            <a:solidFill>
              <a:srgbClr val="0171A3"/>
            </a:solidFill>
            <a:ln>
              <a:solidFill>
                <a:srgbClr val="017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userDrawn="1"/>
          </p:nvSpPr>
          <p:spPr>
            <a:xfrm>
              <a:off x="2663025" y="6188197"/>
              <a:ext cx="528007" cy="503583"/>
            </a:xfrm>
            <a:prstGeom prst="ellipse">
              <a:avLst/>
            </a:prstGeom>
            <a:solidFill>
              <a:srgbClr val="95277D"/>
            </a:solidFill>
            <a:ln>
              <a:solidFill>
                <a:srgbClr val="952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userDrawn="1"/>
          </p:nvSpPr>
          <p:spPr>
            <a:xfrm>
              <a:off x="3297141" y="6188197"/>
              <a:ext cx="528007" cy="503583"/>
            </a:xfrm>
            <a:prstGeom prst="ellipse">
              <a:avLst/>
            </a:prstGeom>
            <a:solidFill>
              <a:srgbClr val="CA252C"/>
            </a:solidFill>
            <a:ln>
              <a:solidFill>
                <a:srgbClr val="CA2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userDrawn="1"/>
          </p:nvSpPr>
          <p:spPr>
            <a:xfrm>
              <a:off x="3931257" y="6188197"/>
              <a:ext cx="528007" cy="503583"/>
            </a:xfrm>
            <a:prstGeom prst="ellipse">
              <a:avLst/>
            </a:prstGeom>
            <a:solidFill>
              <a:srgbClr val="F7941F"/>
            </a:solidFill>
            <a:ln>
              <a:solidFill>
                <a:srgbClr val="F79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userDrawn="1"/>
          </p:nvSpPr>
          <p:spPr>
            <a:xfrm>
              <a:off x="4565373" y="6188197"/>
              <a:ext cx="528007" cy="503583"/>
            </a:xfrm>
            <a:prstGeom prst="ellipse">
              <a:avLst/>
            </a:prstGeom>
            <a:solidFill>
              <a:srgbClr val="00AF50"/>
            </a:solidFill>
            <a:ln>
              <a:solidFill>
                <a:srgbClr val="00A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userDrawn="1"/>
          </p:nvSpPr>
          <p:spPr>
            <a:xfrm>
              <a:off x="5199488" y="6188197"/>
              <a:ext cx="528007" cy="503583"/>
            </a:xfrm>
            <a:prstGeom prst="ellipse">
              <a:avLst/>
            </a:prstGeom>
            <a:solidFill>
              <a:srgbClr val="0171A3"/>
            </a:solidFill>
            <a:ln>
              <a:solidFill>
                <a:srgbClr val="017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userDrawn="1"/>
          </p:nvSpPr>
          <p:spPr>
            <a:xfrm>
              <a:off x="5833604" y="6188197"/>
              <a:ext cx="528007" cy="503583"/>
            </a:xfrm>
            <a:prstGeom prst="ellipse">
              <a:avLst/>
            </a:prstGeom>
            <a:solidFill>
              <a:srgbClr val="95277D"/>
            </a:solidFill>
            <a:ln>
              <a:solidFill>
                <a:srgbClr val="952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7803" y="-1"/>
            <a:ext cx="794197" cy="833559"/>
          </a:xfrm>
          <a:prstGeom prst="rect">
            <a:avLst/>
          </a:prstGeom>
        </p:spPr>
      </p:pic>
    </p:spTree>
    <p:extLst>
      <p:ext uri="{BB962C8B-B14F-4D97-AF65-F5344CB8AC3E}">
        <p14:creationId xmlns:p14="http://schemas.microsoft.com/office/powerpoint/2010/main" val="1614136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51650B-4354-4F94-894B-C608F5976BC6}" type="datetimeFigureOut">
              <a:rPr lang="en-GB" smtClean="0"/>
              <a:t>24/09/2021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D885C-2E47-4405-B749-978102DA75E9}" type="slidenum">
              <a:rPr lang="en-GB" smtClean="0"/>
              <a:t>‹#›</a:t>
            </a:fld>
            <a:endParaRPr lang="en-GB"/>
          </a:p>
        </p:txBody>
      </p:sp>
    </p:spTree>
    <p:extLst>
      <p:ext uri="{BB962C8B-B14F-4D97-AF65-F5344CB8AC3E}">
        <p14:creationId xmlns:p14="http://schemas.microsoft.com/office/powerpoint/2010/main" val="4000016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51650B-4354-4F94-894B-C608F5976BC6}" type="datetimeFigureOut">
              <a:rPr lang="en-GB" smtClean="0"/>
              <a:t>24/09/2021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D885C-2E47-4405-B749-978102DA75E9}" type="slidenum">
              <a:rPr lang="en-GB" smtClean="0"/>
              <a:t>‹#›</a:t>
            </a:fld>
            <a:endParaRPr lang="en-GB"/>
          </a:p>
        </p:txBody>
      </p:sp>
    </p:spTree>
    <p:extLst>
      <p:ext uri="{BB962C8B-B14F-4D97-AF65-F5344CB8AC3E}">
        <p14:creationId xmlns:p14="http://schemas.microsoft.com/office/powerpoint/2010/main" val="447056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51650B-4354-4F94-894B-C608F5976BC6}" type="datetimeFigureOut">
              <a:rPr lang="en-GB" smtClean="0"/>
              <a:t>24/09/2021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D885C-2E47-4405-B749-978102DA75E9}" type="slidenum">
              <a:rPr lang="en-GB" smtClean="0"/>
              <a:t>‹#›</a:t>
            </a:fld>
            <a:endParaRPr lang="en-GB"/>
          </a:p>
        </p:txBody>
      </p:sp>
    </p:spTree>
    <p:extLst>
      <p:ext uri="{BB962C8B-B14F-4D97-AF65-F5344CB8AC3E}">
        <p14:creationId xmlns:p14="http://schemas.microsoft.com/office/powerpoint/2010/main" val="934519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51650B-4354-4F94-894B-C608F5976BC6}" type="datetimeFigureOut">
              <a:rPr lang="en-GB" smtClean="0"/>
              <a:t>24/09/2021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D885C-2E47-4405-B749-978102DA75E9}" type="slidenum">
              <a:rPr lang="en-GB" smtClean="0"/>
              <a:t>‹#›</a:t>
            </a:fld>
            <a:endParaRPr lang="en-GB"/>
          </a:p>
        </p:txBody>
      </p:sp>
    </p:spTree>
    <p:extLst>
      <p:ext uri="{BB962C8B-B14F-4D97-AF65-F5344CB8AC3E}">
        <p14:creationId xmlns:p14="http://schemas.microsoft.com/office/powerpoint/2010/main" val="2912018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551650B-4354-4F94-894B-C608F5976BC6}" type="datetimeFigureOut">
              <a:rPr lang="en-GB" smtClean="0"/>
              <a:t>24/09/2021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3D885C-2E47-4405-B749-978102DA75E9}" type="slidenum">
              <a:rPr lang="en-GB" smtClean="0"/>
              <a:t>‹#›</a:t>
            </a:fld>
            <a:endParaRPr lang="en-GB"/>
          </a:p>
        </p:txBody>
      </p:sp>
    </p:spTree>
    <p:extLst>
      <p:ext uri="{BB962C8B-B14F-4D97-AF65-F5344CB8AC3E}">
        <p14:creationId xmlns:p14="http://schemas.microsoft.com/office/powerpoint/2010/main" val="1134902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551650B-4354-4F94-894B-C608F5976BC6}" type="datetimeFigureOut">
              <a:rPr lang="en-GB" smtClean="0"/>
              <a:t>24/09/2021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3D885C-2E47-4405-B749-978102DA75E9}" type="slidenum">
              <a:rPr lang="en-GB" smtClean="0"/>
              <a:t>‹#›</a:t>
            </a:fld>
            <a:endParaRPr lang="en-GB"/>
          </a:p>
        </p:txBody>
      </p:sp>
    </p:spTree>
    <p:extLst>
      <p:ext uri="{BB962C8B-B14F-4D97-AF65-F5344CB8AC3E}">
        <p14:creationId xmlns:p14="http://schemas.microsoft.com/office/powerpoint/2010/main" val="4261441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551650B-4354-4F94-894B-C608F5976BC6}" type="datetimeFigureOut">
              <a:rPr lang="en-GB" smtClean="0"/>
              <a:t>24/09/2021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3D885C-2E47-4405-B749-978102DA75E9}" type="slidenum">
              <a:rPr lang="en-GB" smtClean="0"/>
              <a:t>‹#›</a:t>
            </a:fld>
            <a:endParaRPr lang="en-GB"/>
          </a:p>
        </p:txBody>
      </p:sp>
    </p:spTree>
    <p:extLst>
      <p:ext uri="{BB962C8B-B14F-4D97-AF65-F5344CB8AC3E}">
        <p14:creationId xmlns:p14="http://schemas.microsoft.com/office/powerpoint/2010/main" val="1923819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51650B-4354-4F94-894B-C608F5976BC6}" type="datetimeFigureOut">
              <a:rPr lang="en-GB" smtClean="0"/>
              <a:t>24/09/2021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3D885C-2E47-4405-B749-978102DA75E9}" type="slidenum">
              <a:rPr lang="en-GB" smtClean="0"/>
              <a:t>‹#›</a:t>
            </a:fld>
            <a:endParaRPr lang="en-GB"/>
          </a:p>
        </p:txBody>
      </p:sp>
    </p:spTree>
    <p:extLst>
      <p:ext uri="{BB962C8B-B14F-4D97-AF65-F5344CB8AC3E}">
        <p14:creationId xmlns:p14="http://schemas.microsoft.com/office/powerpoint/2010/main" val="3591770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51650B-4354-4F94-894B-C608F5976BC6}" type="datetimeFigureOut">
              <a:rPr lang="en-GB" smtClean="0"/>
              <a:t>24/09/2021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3D885C-2E47-4405-B749-978102DA75E9}" type="slidenum">
              <a:rPr lang="en-GB" smtClean="0"/>
              <a:t>‹#›</a:t>
            </a:fld>
            <a:endParaRPr lang="en-GB"/>
          </a:p>
        </p:txBody>
      </p:sp>
    </p:spTree>
    <p:extLst>
      <p:ext uri="{BB962C8B-B14F-4D97-AF65-F5344CB8AC3E}">
        <p14:creationId xmlns:p14="http://schemas.microsoft.com/office/powerpoint/2010/main" val="2546007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51650B-4354-4F94-894B-C608F5976BC6}" type="datetimeFigureOut">
              <a:rPr lang="en-GB" smtClean="0"/>
              <a:t>24/09/2021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3D885C-2E47-4405-B749-978102DA75E9}" type="slidenum">
              <a:rPr lang="en-GB" smtClean="0"/>
              <a:t>‹#›</a:t>
            </a:fld>
            <a:endParaRPr lang="en-GB"/>
          </a:p>
        </p:txBody>
      </p:sp>
    </p:spTree>
    <p:extLst>
      <p:ext uri="{BB962C8B-B14F-4D97-AF65-F5344CB8AC3E}">
        <p14:creationId xmlns:p14="http://schemas.microsoft.com/office/powerpoint/2010/main" val="267296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51650B-4354-4F94-894B-C608F5976BC6}" type="datetimeFigureOut">
              <a:rPr lang="en-GB" smtClean="0"/>
              <a:t>24/09/2021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3D885C-2E47-4405-B749-978102DA75E9}" type="slidenum">
              <a:rPr lang="en-GB" smtClean="0"/>
              <a:t>‹#›</a:t>
            </a:fld>
            <a:endParaRPr lang="en-GB"/>
          </a:p>
        </p:txBody>
      </p:sp>
    </p:spTree>
    <p:extLst>
      <p:ext uri="{BB962C8B-B14F-4D97-AF65-F5344CB8AC3E}">
        <p14:creationId xmlns:p14="http://schemas.microsoft.com/office/powerpoint/2010/main" val="1084131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slide" Target="slide4.xml"/><Relationship Id="rId7" Type="http://schemas.openxmlformats.org/officeDocument/2006/relationships/slide" Target="slide28.xm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26.xml"/><Relationship Id="rId11" Type="http://schemas.openxmlformats.org/officeDocument/2006/relationships/slide" Target="slide33.xml"/><Relationship Id="rId5" Type="http://schemas.openxmlformats.org/officeDocument/2006/relationships/slide" Target="slide21.xml"/><Relationship Id="rId10" Type="http://schemas.openxmlformats.org/officeDocument/2006/relationships/slide" Target="slide32.xml"/><Relationship Id="rId4" Type="http://schemas.openxmlformats.org/officeDocument/2006/relationships/slide" Target="slide6.xml"/><Relationship Id="rId9" Type="http://schemas.openxmlformats.org/officeDocument/2006/relationships/slide" Target="slide3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s://www.abersu.co.uk/staff/strategy/"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abersu.co.uk/aboutaber/trustees/" TargetMode="External"/><Relationship Id="rId2" Type="http://schemas.openxmlformats.org/officeDocument/2006/relationships/hyperlink" Target="https://www.abersu.co.uk/aboutaber/constitution/"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s://www.abersu.co.uk/shapeaber/policy/"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https://www.abersu.co.uk/staff/staffhandbook/"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s://docs.google.com/spreadsheets/d/e/2PACX-1vQld4foIqiNN7_sDLobQ02o1J3Axj823U5ER18BieUmLvlebw9MxSBnM9COao1RSR1GAbxPiKlE-z_Y/pubhtml"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hqprint">
            <a:extLst>
              <a:ext uri="{28A0092B-C50C-407E-A947-70E740481C1C}">
                <a14:useLocalDpi xmlns:a14="http://schemas.microsoft.com/office/drawing/2010/main" val="0"/>
              </a:ext>
            </a:extLst>
          </a:blip>
          <a:srcRect b="22095"/>
          <a:stretch/>
        </p:blipFill>
        <p:spPr>
          <a:xfrm>
            <a:off x="1917137" y="985430"/>
            <a:ext cx="3415798" cy="4118663"/>
          </a:xfrm>
          <a:prstGeom prst="rect">
            <a:avLst/>
          </a:prstGeom>
        </p:spPr>
      </p:pic>
      <p:sp>
        <p:nvSpPr>
          <p:cNvPr id="3" name="TextBox 2"/>
          <p:cNvSpPr txBox="1"/>
          <p:nvPr/>
        </p:nvSpPr>
        <p:spPr>
          <a:xfrm>
            <a:off x="5565569" y="2367845"/>
            <a:ext cx="6012873" cy="2308324"/>
          </a:xfrm>
          <a:prstGeom prst="rect">
            <a:avLst/>
          </a:prstGeom>
          <a:noFill/>
        </p:spPr>
        <p:txBody>
          <a:bodyPr wrap="square" rtlCol="0">
            <a:spAutoFit/>
          </a:bodyPr>
          <a:lstStyle/>
          <a:p>
            <a:pPr algn="ctr"/>
            <a:r>
              <a:rPr lang="en-GB" sz="7200" b="1" dirty="0">
                <a:solidFill>
                  <a:srgbClr val="242021"/>
                </a:solidFill>
                <a:latin typeface="Tahoma" panose="020B0604030504040204" pitchFamily="34" charset="0"/>
                <a:ea typeface="Tahoma" panose="020B0604030504040204" pitchFamily="34" charset="0"/>
                <a:cs typeface="Tahoma" panose="020B0604030504040204" pitchFamily="34" charset="0"/>
              </a:rPr>
              <a:t>Intro to </a:t>
            </a:r>
          </a:p>
          <a:p>
            <a:pPr algn="ctr"/>
            <a:r>
              <a:rPr lang="en-GB" sz="7200" b="1" dirty="0">
                <a:solidFill>
                  <a:srgbClr val="242021"/>
                </a:solidFill>
                <a:latin typeface="Tahoma" panose="020B0604030504040204" pitchFamily="34" charset="0"/>
                <a:ea typeface="Tahoma" panose="020B0604030504040204" pitchFamily="34" charset="0"/>
                <a:cs typeface="Tahoma" panose="020B0604030504040204" pitchFamily="34" charset="0"/>
              </a:rPr>
              <a:t>AberSU</a:t>
            </a:r>
          </a:p>
        </p:txBody>
      </p:sp>
    </p:spTree>
    <p:extLst>
      <p:ext uri="{BB962C8B-B14F-4D97-AF65-F5344CB8AC3E}">
        <p14:creationId xmlns:p14="http://schemas.microsoft.com/office/powerpoint/2010/main" val="1208881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570" y="3337020"/>
            <a:ext cx="11614417" cy="3093154"/>
          </a:xfrm>
          <a:prstGeom prst="rect">
            <a:avLst/>
          </a:prstGeom>
        </p:spPr>
        <p:txBody>
          <a:bodyPr wrap="square">
            <a:spAutoFit/>
          </a:bodyPr>
          <a:lstStyle/>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Name</a:t>
            </a:r>
            <a:r>
              <a:rPr lang="en-GB" sz="1500" dirty="0">
                <a:latin typeface="Tahoma" panose="020B0604030504040204" pitchFamily="34" charset="0"/>
                <a:ea typeface="Tahoma" panose="020B0604030504040204" pitchFamily="34" charset="0"/>
                <a:cs typeface="Tahoma" panose="020B0604030504040204" pitchFamily="34" charset="0"/>
              </a:rPr>
              <a:t>: Chris Parry</a:t>
            </a:r>
          </a:p>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Role: </a:t>
            </a:r>
            <a:r>
              <a:rPr lang="en-GB" sz="1500" dirty="0">
                <a:latin typeface="Tahoma" panose="020B0604030504040204" pitchFamily="34" charset="0"/>
                <a:ea typeface="Tahoma" panose="020B0604030504040204" pitchFamily="34" charset="0"/>
                <a:cs typeface="Tahoma" panose="020B0604030504040204" pitchFamily="34" charset="0"/>
              </a:rPr>
              <a:t>Welsh Community Coordinator</a:t>
            </a:r>
          </a:p>
          <a:p>
            <a:pPr>
              <a:lnSpc>
                <a:spcPct val="100000"/>
              </a:lnSpc>
            </a:pPr>
            <a:endParaRPr lang="en-GB" sz="1500" b="1" dirty="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Purpose: </a:t>
            </a:r>
            <a:r>
              <a:rPr lang="en-GB" sz="1500" dirty="0">
                <a:latin typeface="Tahoma" panose="020B0604030504040204" pitchFamily="34" charset="0"/>
                <a:ea typeface="Tahoma" panose="020B0604030504040204" pitchFamily="34" charset="0"/>
                <a:cs typeface="Tahoma" panose="020B0604030504040204" pitchFamily="34" charset="0"/>
              </a:rPr>
              <a:t>to promote student participation in Welsh language activity, for the purposes of growing shared interest communities, developing transferrable skills, and providing valuable extra-curricular opportunities for members.  To work closely with the UMCA President and Welsh Culture Officer to support the administration, and development of UMCA and associated groups to ensure that they run safely, sustainably and effectively.</a:t>
            </a:r>
          </a:p>
          <a:p>
            <a:pPr>
              <a:lnSpc>
                <a:spcPct val="100000"/>
              </a:lnSpc>
            </a:pPr>
            <a:endParaRPr lang="en-GB" sz="1500" dirty="0">
              <a:latin typeface="Tahoma" panose="020B0604030504040204" pitchFamily="34" charset="0"/>
              <a:ea typeface="Tahoma" panose="020B0604030504040204" pitchFamily="34" charset="0"/>
              <a:cs typeface="Tahoma" panose="020B0604030504040204" pitchFamily="34" charset="0"/>
            </a:endParaRPr>
          </a:p>
          <a:p>
            <a:r>
              <a:rPr lang="en-GB" sz="1500" b="1" dirty="0">
                <a:latin typeface="Tahoma" panose="020B0604030504040204" pitchFamily="34" charset="0"/>
                <a:ea typeface="Tahoma" panose="020B0604030504040204" pitchFamily="34" charset="0"/>
                <a:cs typeface="Tahoma" panose="020B0604030504040204" pitchFamily="34" charset="0"/>
              </a:rPr>
              <a:t>Key activity: </a:t>
            </a:r>
            <a:r>
              <a:rPr lang="en-GB" sz="1500" dirty="0">
                <a:latin typeface="Tahoma" panose="020B0604030504040204" pitchFamily="34" charset="0"/>
                <a:ea typeface="Tahoma" panose="020B0604030504040204" pitchFamily="34" charset="0"/>
                <a:cs typeface="Tahoma" panose="020B0604030504040204" pitchFamily="34" charset="0"/>
              </a:rPr>
              <a:t>Working to support UMCA to coordinate meetings and events, to work with the UMCA President and group leaders to develop Welsh language community activity to engage a diverse range of Welsh speaking students.</a:t>
            </a:r>
          </a:p>
          <a:p>
            <a:endParaRPr lang="en-GB" sz="15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lang="en-GB" sz="1500" b="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lang="en-GB" sz="1500" dirty="0">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5595917" y="1498753"/>
            <a:ext cx="1331259" cy="110265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5200879" y="1488071"/>
            <a:ext cx="1331259" cy="1498805"/>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5866509" y="-38217"/>
            <a:ext cx="1331259" cy="1498805"/>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301576" y="1080716"/>
            <a:ext cx="2164510" cy="219549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9309804F-AD77-42C0-BBB1-1D52F31B755A}"/>
              </a:ext>
            </a:extLst>
          </p:cNvPr>
          <p:cNvSpPr/>
          <p:nvPr/>
        </p:nvSpPr>
        <p:spPr>
          <a:xfrm>
            <a:off x="5595917" y="1498753"/>
            <a:ext cx="1331259" cy="110265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Diagram&#10;&#10;Description automatically generated">
            <a:extLst>
              <a:ext uri="{FF2B5EF4-FFF2-40B4-BE49-F238E27FC236}">
                <a16:creationId xmlns:a16="http://schemas.microsoft.com/office/drawing/2014/main" id="{5DC15952-D1E4-4749-AA07-1E013FD10E01}"/>
              </a:ext>
            </a:extLst>
          </p:cNvPr>
          <p:cNvPicPr>
            <a:picLocks noChangeAspect="1"/>
          </p:cNvPicPr>
          <p:nvPr/>
        </p:nvPicPr>
        <p:blipFill rotWithShape="1">
          <a:blip r:embed="rId3">
            <a:clrChange>
              <a:clrFrom>
                <a:srgbClr val="FFFFFF"/>
              </a:clrFrom>
              <a:clrTo>
                <a:srgbClr val="FFFFFF">
                  <a:alpha val="0"/>
                </a:srgbClr>
              </a:clrTo>
            </a:clrChange>
          </a:blip>
          <a:srcRect l="73945" t="45798" r="5403" b="12670"/>
          <a:stretch/>
        </p:blipFill>
        <p:spPr>
          <a:xfrm>
            <a:off x="4808739" y="1"/>
            <a:ext cx="2739050" cy="3096894"/>
          </a:xfrm>
          <a:prstGeom prst="rect">
            <a:avLst/>
          </a:prstGeom>
        </p:spPr>
      </p:pic>
      <p:sp>
        <p:nvSpPr>
          <p:cNvPr id="15" name="Rectangle 14">
            <a:extLst>
              <a:ext uri="{FF2B5EF4-FFF2-40B4-BE49-F238E27FC236}">
                <a16:creationId xmlns:a16="http://schemas.microsoft.com/office/drawing/2014/main" id="{F243EF4E-E774-47D2-9837-408FDB2177CF}"/>
              </a:ext>
            </a:extLst>
          </p:cNvPr>
          <p:cNvSpPr/>
          <p:nvPr/>
        </p:nvSpPr>
        <p:spPr>
          <a:xfrm>
            <a:off x="4628424" y="0"/>
            <a:ext cx="2935152" cy="162393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76505E9-BB79-484E-92DA-7FA69D879D30}"/>
              </a:ext>
            </a:extLst>
          </p:cNvPr>
          <p:cNvSpPr/>
          <p:nvPr/>
        </p:nvSpPr>
        <p:spPr>
          <a:xfrm>
            <a:off x="4628424" y="1249743"/>
            <a:ext cx="1903713" cy="178493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0C3FB4FD-24D3-4461-849C-BE926AEE1F92}"/>
              </a:ext>
            </a:extLst>
          </p:cNvPr>
          <p:cNvSpPr txBox="1"/>
          <p:nvPr/>
        </p:nvSpPr>
        <p:spPr>
          <a:xfrm>
            <a:off x="505994" y="460273"/>
            <a:ext cx="11198326" cy="523220"/>
          </a:xfrm>
          <a:prstGeom prst="rect">
            <a:avLst/>
          </a:prstGeom>
          <a:noFill/>
        </p:spPr>
        <p:txBody>
          <a:bodyPr wrap="square" rtlCol="0">
            <a:spAutoFit/>
          </a:bodyPr>
          <a:lstStyle/>
          <a:p>
            <a:r>
              <a:rPr lang="en-GB" sz="2800" b="1" dirty="0">
                <a:solidFill>
                  <a:srgbClr val="242021"/>
                </a:solidFill>
                <a:latin typeface="Tahoma" panose="020B0604030504040204" pitchFamily="34" charset="0"/>
                <a:ea typeface="Tahoma" panose="020B0604030504040204" pitchFamily="34" charset="0"/>
                <a:cs typeface="Tahoma" panose="020B0604030504040204" pitchFamily="34" charset="0"/>
              </a:rPr>
              <a:t>MEET THE TEAM: </a:t>
            </a:r>
            <a:r>
              <a:rPr lang="en-GB" sz="28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STAFF</a:t>
            </a:r>
            <a:endParaRPr lang="en-GB" sz="2800" b="1" dirty="0">
              <a:solidFill>
                <a:schemeClr val="tx1">
                  <a:lumMod val="65000"/>
                  <a:lumOff val="35000"/>
                </a:schemeClr>
              </a:solidFill>
            </a:endParaRPr>
          </a:p>
        </p:txBody>
      </p:sp>
    </p:spTree>
    <p:extLst>
      <p:ext uri="{BB962C8B-B14F-4D97-AF65-F5344CB8AC3E}">
        <p14:creationId xmlns:p14="http://schemas.microsoft.com/office/powerpoint/2010/main" val="2532638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www.abersu.co.uk/pageassets/aboutaber/contact/catrin-circ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69" y="1092362"/>
            <a:ext cx="2155009" cy="218585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5013961" y="0"/>
            <a:ext cx="2884898" cy="3058053"/>
            <a:chOff x="5013961" y="0"/>
            <a:chExt cx="2884898" cy="3058053"/>
          </a:xfrm>
        </p:grpSpPr>
        <p:pic>
          <p:nvPicPr>
            <p:cNvPr id="14" name="Picture 13"/>
            <p:cNvPicPr>
              <a:picLocks noChangeAspect="1"/>
            </p:cNvPicPr>
            <p:nvPr/>
          </p:nvPicPr>
          <p:blipFill rotWithShape="1">
            <a:blip r:embed="rId3"/>
            <a:srcRect l="33542" t="48362" r="49590" b="11757"/>
            <a:stretch/>
          </p:blipFill>
          <p:spPr>
            <a:xfrm>
              <a:off x="5013961" y="6345"/>
              <a:ext cx="2295728" cy="3051708"/>
            </a:xfrm>
            <a:prstGeom prst="rect">
              <a:avLst/>
            </a:prstGeom>
          </p:spPr>
        </p:pic>
        <p:sp>
          <p:nvSpPr>
            <p:cNvPr id="5" name="Rectangle 4"/>
            <p:cNvSpPr/>
            <p:nvPr/>
          </p:nvSpPr>
          <p:spPr>
            <a:xfrm>
              <a:off x="6712084" y="0"/>
              <a:ext cx="1186775" cy="15050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1"/>
          <p:cNvSpPr/>
          <p:nvPr/>
        </p:nvSpPr>
        <p:spPr>
          <a:xfrm>
            <a:off x="326570" y="3266280"/>
            <a:ext cx="11614417" cy="2862322"/>
          </a:xfrm>
          <a:prstGeom prst="rect">
            <a:avLst/>
          </a:prstGeom>
        </p:spPr>
        <p:txBody>
          <a:bodyPr wrap="square">
            <a:spAutoFit/>
          </a:bodyPr>
          <a:lstStyle/>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Name: </a:t>
            </a:r>
            <a:r>
              <a:rPr lang="en-GB" sz="1500" dirty="0">
                <a:latin typeface="Tahoma" panose="020B0604030504040204" pitchFamily="34" charset="0"/>
                <a:ea typeface="Tahoma" panose="020B0604030504040204" pitchFamily="34" charset="0"/>
                <a:cs typeface="Tahoma" panose="020B0604030504040204" pitchFamily="34" charset="0"/>
              </a:rPr>
              <a:t>Catrin Hopkins</a:t>
            </a:r>
          </a:p>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Role: </a:t>
            </a:r>
            <a:r>
              <a:rPr lang="en-GB" sz="1500" dirty="0">
                <a:latin typeface="Tahoma" panose="020B0604030504040204" pitchFamily="34" charset="0"/>
                <a:ea typeface="Tahoma" panose="020B0604030504040204" pitchFamily="34" charset="0"/>
                <a:cs typeface="Tahoma" panose="020B0604030504040204" pitchFamily="34" charset="0"/>
              </a:rPr>
              <a:t>Finance Manager</a:t>
            </a:r>
          </a:p>
          <a:p>
            <a:pPr>
              <a:lnSpc>
                <a:spcPct val="100000"/>
              </a:lnSpc>
            </a:pPr>
            <a:endParaRPr lang="en-GB" sz="1500" b="1" dirty="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Purpose: </a:t>
            </a:r>
            <a:r>
              <a:rPr lang="en-GB" sz="1500" dirty="0">
                <a:latin typeface="Tahoma" panose="020B0604030504040204" pitchFamily="34" charset="0"/>
                <a:ea typeface="Tahoma" panose="020B0604030504040204" pitchFamily="34" charset="0"/>
                <a:cs typeface="Tahoma" panose="020B0604030504040204" pitchFamily="34" charset="0"/>
              </a:rPr>
              <a:t>To oversee the management, delivery and development of </a:t>
            </a:r>
            <a:r>
              <a:rPr lang="en-GB" sz="1500" dirty="0" err="1">
                <a:latin typeface="Tahoma" panose="020B0604030504040204" pitchFamily="34" charset="0"/>
                <a:ea typeface="Tahoma" panose="020B0604030504040204" pitchFamily="34" charset="0"/>
                <a:cs typeface="Tahoma" panose="020B0604030504040204" pitchFamily="34" charset="0"/>
              </a:rPr>
              <a:t>AberSU’s</a:t>
            </a:r>
            <a:r>
              <a:rPr lang="en-GB" sz="1500" dirty="0">
                <a:latin typeface="Tahoma" panose="020B0604030504040204" pitchFamily="34" charset="0"/>
                <a:ea typeface="Tahoma" panose="020B0604030504040204" pitchFamily="34" charset="0"/>
                <a:cs typeface="Tahoma" panose="020B0604030504040204" pitchFamily="34" charset="0"/>
              </a:rPr>
              <a:t> finance activity, managing resources, ensuring that appropriate protections are in place, and reporting financial performance and information.</a:t>
            </a:r>
          </a:p>
          <a:p>
            <a:pPr>
              <a:lnSpc>
                <a:spcPct val="100000"/>
              </a:lnSpc>
            </a:pPr>
            <a:endParaRPr lang="en-GB" sz="1500" b="1" dirty="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Key activity: </a:t>
            </a:r>
            <a:r>
              <a:rPr lang="en-GB" sz="1500" dirty="0">
                <a:latin typeface="Tahoma" panose="020B0604030504040204" pitchFamily="34" charset="0"/>
                <a:ea typeface="Tahoma" panose="020B0604030504040204" pitchFamily="34" charset="0"/>
                <a:cs typeface="Tahoma" panose="020B0604030504040204" pitchFamily="34" charset="0"/>
              </a:rPr>
              <a:t>Ensuring all invoices and income are on the system correctly in order to provide accurate information in monthly Management Accounts, every quarter I do VAT and all of this concludes with the end of year tasks ahead of the yearly audit. I also make sure that there is always Milk in the Fridge for Tea and coffee but anyone is welcome to pop to Tesco instead of me to fetch some (Monday or Tuesday).</a:t>
            </a:r>
          </a:p>
          <a:p>
            <a:endParaRPr lang="en-GB" sz="1500" b="1" dirty="0">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lang="en-GB" sz="1500"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4787684" y="1789609"/>
            <a:ext cx="1331259" cy="1268444"/>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6118943" y="1803227"/>
            <a:ext cx="1417023" cy="1254781"/>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4EC07762-95C3-464C-B8E4-C9BA8666CD0E}"/>
              </a:ext>
            </a:extLst>
          </p:cNvPr>
          <p:cNvSpPr txBox="1"/>
          <p:nvPr/>
        </p:nvSpPr>
        <p:spPr>
          <a:xfrm>
            <a:off x="505994" y="460273"/>
            <a:ext cx="11198326" cy="523220"/>
          </a:xfrm>
          <a:prstGeom prst="rect">
            <a:avLst/>
          </a:prstGeom>
          <a:noFill/>
        </p:spPr>
        <p:txBody>
          <a:bodyPr wrap="square" rtlCol="0">
            <a:spAutoFit/>
          </a:bodyPr>
          <a:lstStyle/>
          <a:p>
            <a:r>
              <a:rPr lang="en-GB" sz="2800" b="1" dirty="0">
                <a:solidFill>
                  <a:srgbClr val="242021"/>
                </a:solidFill>
                <a:latin typeface="Tahoma" panose="020B0604030504040204" pitchFamily="34" charset="0"/>
                <a:ea typeface="Tahoma" panose="020B0604030504040204" pitchFamily="34" charset="0"/>
                <a:cs typeface="Tahoma" panose="020B0604030504040204" pitchFamily="34" charset="0"/>
              </a:rPr>
              <a:t>MEET THE TEAM: </a:t>
            </a:r>
            <a:r>
              <a:rPr lang="en-GB" sz="28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STAFF</a:t>
            </a:r>
            <a:endParaRPr lang="en-GB" sz="2800" b="1" dirty="0">
              <a:solidFill>
                <a:schemeClr val="tx1">
                  <a:lumMod val="65000"/>
                  <a:lumOff val="35000"/>
                </a:schemeClr>
              </a:solidFill>
            </a:endParaRPr>
          </a:p>
        </p:txBody>
      </p:sp>
    </p:spTree>
    <p:extLst>
      <p:ext uri="{BB962C8B-B14F-4D97-AF65-F5344CB8AC3E}">
        <p14:creationId xmlns:p14="http://schemas.microsoft.com/office/powerpoint/2010/main" val="3749631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www.abersu.co.uk/pageassets/aboutaber/abersustaff/Untitled-desig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507" y="1078337"/>
            <a:ext cx="2155009" cy="21550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3508" y="3647047"/>
            <a:ext cx="11614417" cy="2631490"/>
          </a:xfrm>
          <a:prstGeom prst="rect">
            <a:avLst/>
          </a:prstGeom>
        </p:spPr>
        <p:txBody>
          <a:bodyPr wrap="square">
            <a:spAutoFit/>
          </a:bodyPr>
          <a:lstStyle/>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Name: </a:t>
            </a:r>
            <a:r>
              <a:rPr lang="en-GB" sz="1500" dirty="0">
                <a:latin typeface="Tahoma" panose="020B0604030504040204" pitchFamily="34" charset="0"/>
                <a:ea typeface="Tahoma" panose="020B0604030504040204" pitchFamily="34" charset="0"/>
                <a:cs typeface="Tahoma" panose="020B0604030504040204" pitchFamily="34" charset="0"/>
              </a:rPr>
              <a:t>Amie Hammond</a:t>
            </a:r>
          </a:p>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Role: </a:t>
            </a:r>
            <a:r>
              <a:rPr lang="en-GB" sz="1500" dirty="0">
                <a:latin typeface="Tahoma" panose="020B0604030504040204" pitchFamily="34" charset="0"/>
                <a:ea typeface="Tahoma" panose="020B0604030504040204" pitchFamily="34" charset="0"/>
                <a:cs typeface="Tahoma" panose="020B0604030504040204" pitchFamily="34" charset="0"/>
              </a:rPr>
              <a:t>Reception and Finance Coordinator </a:t>
            </a:r>
            <a:r>
              <a:rPr lang="en-GB" sz="1500" dirty="0" err="1">
                <a:latin typeface="Tahoma" panose="020B0604030504040204" pitchFamily="34" charset="0"/>
                <a:ea typeface="Tahoma" panose="020B0604030504040204" pitchFamily="34" charset="0"/>
                <a:cs typeface="Tahoma" panose="020B0604030504040204" pitchFamily="34" charset="0"/>
              </a:rPr>
              <a:t>Coordinator</a:t>
            </a:r>
            <a:endParaRPr lang="en-GB" sz="1500" dirty="0">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lang="en-GB" sz="1500" b="1" dirty="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Purpose: </a:t>
            </a:r>
            <a:r>
              <a:rPr lang="en-GB" sz="1500" dirty="0">
                <a:latin typeface="Tahoma" panose="020B0604030504040204" pitchFamily="34" charset="0"/>
                <a:ea typeface="Tahoma" panose="020B0604030504040204" pitchFamily="34" charset="0"/>
                <a:cs typeface="Tahoma" panose="020B0604030504040204" pitchFamily="34" charset="0"/>
              </a:rPr>
              <a:t>To act as a welcoming and friendly first point of contact for students, staff and visitors entering or contacting the Students’ Union; providing information about the Union’s services and facilities, you will be responsible for ensuring that all users receive the best possible service.  To provide high quality support for the secure and effective management of </a:t>
            </a:r>
            <a:r>
              <a:rPr lang="en-GB" sz="1500" dirty="0" err="1">
                <a:latin typeface="Tahoma" panose="020B0604030504040204" pitchFamily="34" charset="0"/>
                <a:ea typeface="Tahoma" panose="020B0604030504040204" pitchFamily="34" charset="0"/>
                <a:cs typeface="Tahoma" panose="020B0604030504040204" pitchFamily="34" charset="0"/>
              </a:rPr>
              <a:t>AberSU’s</a:t>
            </a:r>
            <a:r>
              <a:rPr lang="en-GB" sz="1500" dirty="0">
                <a:latin typeface="Tahoma" panose="020B0604030504040204" pitchFamily="34" charset="0"/>
                <a:ea typeface="Tahoma" panose="020B0604030504040204" pitchFamily="34" charset="0"/>
                <a:cs typeface="Tahoma" panose="020B0604030504040204" pitchFamily="34" charset="0"/>
              </a:rPr>
              <a:t> resources, and the effective implementation of finance-related policies and practices to support the organisation’s aims.</a:t>
            </a:r>
          </a:p>
          <a:p>
            <a:pPr>
              <a:lnSpc>
                <a:spcPct val="100000"/>
              </a:lnSpc>
            </a:pPr>
            <a:r>
              <a:rPr lang="en-GB" sz="1500" dirty="0">
                <a:latin typeface="Tahoma" panose="020B0604030504040204" pitchFamily="34" charset="0"/>
                <a:ea typeface="Tahoma" panose="020B0604030504040204" pitchFamily="34" charset="0"/>
                <a:cs typeface="Tahoma" panose="020B0604030504040204" pitchFamily="34" charset="0"/>
              </a:rPr>
              <a:t> </a:t>
            </a:r>
          </a:p>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Key activity: </a:t>
            </a:r>
            <a:r>
              <a:rPr lang="en-GB" sz="1500" dirty="0">
                <a:latin typeface="Tahoma" panose="020B0604030504040204" pitchFamily="34" charset="0"/>
                <a:ea typeface="Tahoma" panose="020B0604030504040204" pitchFamily="34" charset="0"/>
                <a:cs typeface="Tahoma" panose="020B0604030504040204" pitchFamily="34" charset="0"/>
              </a:rPr>
              <a:t>Administering club/society accounts, processing and admin for finance, dealing with general queries at reception and on email, selling Bus cards and NUS cards, post, room bookings.</a:t>
            </a:r>
          </a:p>
          <a:p>
            <a:endParaRPr lang="en-GB" sz="1500" b="1" dirty="0">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6863014" y="1505097"/>
            <a:ext cx="1331259" cy="110265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p:nvGrpSpPr>
        <p:grpSpPr>
          <a:xfrm>
            <a:off x="5013961" y="0"/>
            <a:ext cx="2884898" cy="3058053"/>
            <a:chOff x="5013961" y="0"/>
            <a:chExt cx="2884898" cy="3058053"/>
          </a:xfrm>
        </p:grpSpPr>
        <p:pic>
          <p:nvPicPr>
            <p:cNvPr id="12" name="Picture 11"/>
            <p:cNvPicPr>
              <a:picLocks noChangeAspect="1"/>
            </p:cNvPicPr>
            <p:nvPr/>
          </p:nvPicPr>
          <p:blipFill rotWithShape="1">
            <a:blip r:embed="rId3"/>
            <a:srcRect l="33542" t="48362" r="49590" b="11757"/>
            <a:stretch/>
          </p:blipFill>
          <p:spPr>
            <a:xfrm>
              <a:off x="5013961" y="6345"/>
              <a:ext cx="2295728" cy="3051708"/>
            </a:xfrm>
            <a:prstGeom prst="rect">
              <a:avLst/>
            </a:prstGeom>
          </p:spPr>
        </p:pic>
        <p:sp>
          <p:nvSpPr>
            <p:cNvPr id="13" name="Rectangle 12"/>
            <p:cNvSpPr/>
            <p:nvPr/>
          </p:nvSpPr>
          <p:spPr>
            <a:xfrm>
              <a:off x="6712084" y="0"/>
              <a:ext cx="1186775" cy="15050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Rectangle 20"/>
          <p:cNvSpPr/>
          <p:nvPr/>
        </p:nvSpPr>
        <p:spPr>
          <a:xfrm>
            <a:off x="5425939" y="134892"/>
            <a:ext cx="1331259" cy="1268444"/>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6118943" y="1803227"/>
            <a:ext cx="1417023" cy="1254781"/>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443A8582-B6E1-4832-BBE5-36B9B5F7E562}"/>
              </a:ext>
            </a:extLst>
          </p:cNvPr>
          <p:cNvSpPr txBox="1"/>
          <p:nvPr/>
        </p:nvSpPr>
        <p:spPr>
          <a:xfrm>
            <a:off x="505994" y="460273"/>
            <a:ext cx="11198326" cy="523220"/>
          </a:xfrm>
          <a:prstGeom prst="rect">
            <a:avLst/>
          </a:prstGeom>
          <a:noFill/>
        </p:spPr>
        <p:txBody>
          <a:bodyPr wrap="square" rtlCol="0">
            <a:spAutoFit/>
          </a:bodyPr>
          <a:lstStyle/>
          <a:p>
            <a:r>
              <a:rPr lang="en-GB" sz="2800" b="1" dirty="0">
                <a:solidFill>
                  <a:srgbClr val="242021"/>
                </a:solidFill>
                <a:latin typeface="Tahoma" panose="020B0604030504040204" pitchFamily="34" charset="0"/>
                <a:ea typeface="Tahoma" panose="020B0604030504040204" pitchFamily="34" charset="0"/>
                <a:cs typeface="Tahoma" panose="020B0604030504040204" pitchFamily="34" charset="0"/>
              </a:rPr>
              <a:t>MEET THE TEAM: </a:t>
            </a:r>
            <a:r>
              <a:rPr lang="en-GB" sz="28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STAFF</a:t>
            </a:r>
            <a:endParaRPr lang="en-GB" sz="2800" b="1" dirty="0">
              <a:solidFill>
                <a:schemeClr val="tx1">
                  <a:lumMod val="65000"/>
                  <a:lumOff val="35000"/>
                </a:schemeClr>
              </a:solidFill>
            </a:endParaRPr>
          </a:p>
        </p:txBody>
      </p:sp>
    </p:spTree>
    <p:extLst>
      <p:ext uri="{BB962C8B-B14F-4D97-AF65-F5344CB8AC3E}">
        <p14:creationId xmlns:p14="http://schemas.microsoft.com/office/powerpoint/2010/main" val="3078765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877B252B-FDE7-460B-9B80-4D96128C6CCD}"/>
              </a:ext>
            </a:extLst>
          </p:cNvPr>
          <p:cNvPicPr>
            <a:picLocks noChangeAspect="1"/>
          </p:cNvPicPr>
          <p:nvPr/>
        </p:nvPicPr>
        <p:blipFill rotWithShape="1">
          <a:blip r:embed="rId2">
            <a:clrChange>
              <a:clrFrom>
                <a:srgbClr val="FFFFFF"/>
              </a:clrFrom>
              <a:clrTo>
                <a:srgbClr val="FFFFFF">
                  <a:alpha val="0"/>
                </a:srgbClr>
              </a:clrTo>
            </a:clrChange>
          </a:blip>
          <a:srcRect l="12581" t="45215" r="66571" b="12884"/>
          <a:stretch/>
        </p:blipFill>
        <p:spPr>
          <a:xfrm>
            <a:off x="4446079" y="-5455"/>
            <a:ext cx="2789608" cy="3152151"/>
          </a:xfrm>
          <a:prstGeom prst="rect">
            <a:avLst/>
          </a:prstGeom>
        </p:spPr>
      </p:pic>
      <p:pic>
        <p:nvPicPr>
          <p:cNvPr id="7170" name="Picture 2" descr="https://www.abersu.co.uk/pageassets/aboutaber/abersustaff/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938" y="1085419"/>
            <a:ext cx="2152641" cy="21526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6570" y="3372665"/>
            <a:ext cx="11730447" cy="2631490"/>
          </a:xfrm>
          <a:prstGeom prst="rect">
            <a:avLst/>
          </a:prstGeom>
        </p:spPr>
        <p:txBody>
          <a:bodyPr wrap="square">
            <a:spAutoFit/>
          </a:bodyPr>
          <a:lstStyle/>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Name: </a:t>
            </a:r>
            <a:r>
              <a:rPr lang="en-GB" sz="1500" dirty="0">
                <a:latin typeface="Tahoma" panose="020B0604030504040204" pitchFamily="34" charset="0"/>
                <a:ea typeface="Tahoma" panose="020B0604030504040204" pitchFamily="34" charset="0"/>
                <a:cs typeface="Tahoma" panose="020B0604030504040204" pitchFamily="34" charset="0"/>
              </a:rPr>
              <a:t>Eleri Wynn</a:t>
            </a:r>
          </a:p>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Role: </a:t>
            </a:r>
            <a:r>
              <a:rPr lang="en-GB" sz="1500" dirty="0">
                <a:latin typeface="Tahoma" panose="020B0604030504040204" pitchFamily="34" charset="0"/>
                <a:ea typeface="Tahoma" panose="020B0604030504040204" pitchFamily="34" charset="0"/>
                <a:cs typeface="Tahoma" panose="020B0604030504040204" pitchFamily="34" charset="0"/>
              </a:rPr>
              <a:t>Communications &amp; Engagement Manager</a:t>
            </a:r>
          </a:p>
          <a:p>
            <a:pPr>
              <a:lnSpc>
                <a:spcPct val="100000"/>
              </a:lnSpc>
            </a:pPr>
            <a:endParaRPr lang="en-GB" sz="1500" b="1" dirty="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Purpose: </a:t>
            </a:r>
            <a:r>
              <a:rPr lang="en-GB" sz="1500" dirty="0">
                <a:latin typeface="Tahoma" panose="020B0604030504040204" pitchFamily="34" charset="0"/>
                <a:ea typeface="Tahoma" panose="020B0604030504040204" pitchFamily="34" charset="0"/>
                <a:cs typeface="Tahoma" panose="020B0604030504040204" pitchFamily="34" charset="0"/>
              </a:rPr>
              <a:t>To oversee the management, delivery and development of </a:t>
            </a:r>
            <a:r>
              <a:rPr lang="en-GB" sz="1500" dirty="0" err="1">
                <a:latin typeface="Tahoma" panose="020B0604030504040204" pitchFamily="34" charset="0"/>
                <a:ea typeface="Tahoma" panose="020B0604030504040204" pitchFamily="34" charset="0"/>
                <a:cs typeface="Tahoma" panose="020B0604030504040204" pitchFamily="34" charset="0"/>
              </a:rPr>
              <a:t>AberSU’s</a:t>
            </a:r>
            <a:r>
              <a:rPr lang="en-GB" sz="1500" dirty="0">
                <a:latin typeface="Tahoma" panose="020B0604030504040204" pitchFamily="34" charset="0"/>
                <a:ea typeface="Tahoma" panose="020B0604030504040204" pitchFamily="34" charset="0"/>
                <a:cs typeface="Tahoma" panose="020B0604030504040204" pitchFamily="34" charset="0"/>
              </a:rPr>
              <a:t> Communications and engagement activity. To ensure that </a:t>
            </a:r>
            <a:r>
              <a:rPr lang="en-GB" sz="1500" dirty="0" err="1">
                <a:latin typeface="Tahoma" panose="020B0604030504040204" pitchFamily="34" charset="0"/>
                <a:ea typeface="Tahoma" panose="020B0604030504040204" pitchFamily="34" charset="0"/>
                <a:cs typeface="Tahoma" panose="020B0604030504040204" pitchFamily="34" charset="0"/>
              </a:rPr>
              <a:t>AberSU’s</a:t>
            </a:r>
            <a:r>
              <a:rPr lang="en-GB" sz="1500" dirty="0">
                <a:latin typeface="Tahoma" panose="020B0604030504040204" pitchFamily="34" charset="0"/>
                <a:ea typeface="Tahoma" panose="020B0604030504040204" pitchFamily="34" charset="0"/>
                <a:cs typeface="Tahoma" panose="020B0604030504040204" pitchFamily="34" charset="0"/>
              </a:rPr>
              <a:t> members and stakeholders are aware of, engaged with, and understand the value of the services, activities and opportunities available to them and the positive impacts achieved for them, through and by Aber SU as a membership organisation.</a:t>
            </a:r>
          </a:p>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 </a:t>
            </a:r>
          </a:p>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Key activity: </a:t>
            </a:r>
            <a:r>
              <a:rPr lang="en-GB" sz="1500" dirty="0">
                <a:latin typeface="Tahoma" panose="020B0604030504040204" pitchFamily="34" charset="0"/>
                <a:ea typeface="Tahoma" panose="020B0604030504040204" pitchFamily="34" charset="0"/>
                <a:cs typeface="Tahoma" panose="020B0604030504040204" pitchFamily="34" charset="0"/>
              </a:rPr>
              <a:t>Coordinating and supporting SU wide marketing and Comms, Website, Wall planner and handbook, responsible for marketing income, coordinating and supporting press enquiries and publicity. Coordinating design and translation services. Social media.</a:t>
            </a:r>
          </a:p>
          <a:p>
            <a:endParaRPr lang="en-GB" sz="1500" b="1" dirty="0">
              <a:latin typeface="Tahoma" panose="020B0604030504040204" pitchFamily="34" charset="0"/>
              <a:ea typeface="Tahoma" panose="020B0604030504040204" pitchFamily="34" charset="0"/>
              <a:cs typeface="Tahoma" panose="020B0604030504040204" pitchFamily="34" charset="0"/>
            </a:endParaRPr>
          </a:p>
          <a:p>
            <a:r>
              <a:rPr lang="en-GB" sz="1500" b="1" dirty="0">
                <a:latin typeface="Tahoma" panose="020B0604030504040204" pitchFamily="34" charset="0"/>
                <a:ea typeface="Tahoma" panose="020B0604030504040204" pitchFamily="34" charset="0"/>
                <a:cs typeface="Tahoma" panose="020B0604030504040204" pitchFamily="34" charset="0"/>
              </a:rPr>
              <a:t> </a:t>
            </a:r>
          </a:p>
        </p:txBody>
      </p:sp>
      <p:sp>
        <p:nvSpPr>
          <p:cNvPr id="8" name="Rectangle 7"/>
          <p:cNvSpPr/>
          <p:nvPr/>
        </p:nvSpPr>
        <p:spPr>
          <a:xfrm>
            <a:off x="4563694" y="1460311"/>
            <a:ext cx="3311064" cy="165234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EDF47F2F-040D-4AE7-B56A-1A0E6B7C640C}"/>
              </a:ext>
            </a:extLst>
          </p:cNvPr>
          <p:cNvSpPr txBox="1"/>
          <p:nvPr/>
        </p:nvSpPr>
        <p:spPr>
          <a:xfrm>
            <a:off x="505994" y="460273"/>
            <a:ext cx="11198326" cy="523220"/>
          </a:xfrm>
          <a:prstGeom prst="rect">
            <a:avLst/>
          </a:prstGeom>
          <a:noFill/>
        </p:spPr>
        <p:txBody>
          <a:bodyPr wrap="square" rtlCol="0">
            <a:spAutoFit/>
          </a:bodyPr>
          <a:lstStyle/>
          <a:p>
            <a:r>
              <a:rPr lang="en-GB" sz="2800" b="1" dirty="0">
                <a:solidFill>
                  <a:srgbClr val="242021"/>
                </a:solidFill>
                <a:latin typeface="Tahoma" panose="020B0604030504040204" pitchFamily="34" charset="0"/>
                <a:ea typeface="Tahoma" panose="020B0604030504040204" pitchFamily="34" charset="0"/>
                <a:cs typeface="Tahoma" panose="020B0604030504040204" pitchFamily="34" charset="0"/>
              </a:rPr>
              <a:t>MEET THE TEAM: </a:t>
            </a:r>
            <a:r>
              <a:rPr lang="en-GB" sz="28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STAFF</a:t>
            </a:r>
            <a:endParaRPr lang="en-GB" sz="2800" b="1" dirty="0">
              <a:solidFill>
                <a:schemeClr val="tx1">
                  <a:lumMod val="65000"/>
                  <a:lumOff val="35000"/>
                </a:schemeClr>
              </a:solidFill>
            </a:endParaRPr>
          </a:p>
        </p:txBody>
      </p:sp>
    </p:spTree>
    <p:extLst>
      <p:ext uri="{BB962C8B-B14F-4D97-AF65-F5344CB8AC3E}">
        <p14:creationId xmlns:p14="http://schemas.microsoft.com/office/powerpoint/2010/main" val="2187569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www.abersu.co.uk/pageassets/aboutaber/abersustaff/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058" y="1106907"/>
            <a:ext cx="2155009" cy="21550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8058" y="3342115"/>
            <a:ext cx="11730447" cy="3554819"/>
          </a:xfrm>
          <a:prstGeom prst="rect">
            <a:avLst/>
          </a:prstGeom>
        </p:spPr>
        <p:txBody>
          <a:bodyPr wrap="square">
            <a:spAutoFit/>
          </a:bodyPr>
          <a:lstStyle/>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Name: </a:t>
            </a:r>
            <a:r>
              <a:rPr lang="en-GB" sz="1500" dirty="0">
                <a:latin typeface="Tahoma" panose="020B0604030504040204" pitchFamily="34" charset="0"/>
                <a:ea typeface="Tahoma" panose="020B0604030504040204" pitchFamily="34" charset="0"/>
                <a:cs typeface="Tahoma" panose="020B0604030504040204" pitchFamily="34" charset="0"/>
              </a:rPr>
              <a:t>Cleo Stanford</a:t>
            </a:r>
          </a:p>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Role: </a:t>
            </a:r>
            <a:r>
              <a:rPr lang="en-GB" sz="1500" dirty="0">
                <a:latin typeface="Tahoma" panose="020B0604030504040204" pitchFamily="34" charset="0"/>
                <a:ea typeface="Tahoma" panose="020B0604030504040204" pitchFamily="34" charset="0"/>
                <a:cs typeface="Tahoma" panose="020B0604030504040204" pitchFamily="34" charset="0"/>
              </a:rPr>
              <a:t>Communications Coordinator</a:t>
            </a:r>
          </a:p>
          <a:p>
            <a:pPr>
              <a:lnSpc>
                <a:spcPct val="100000"/>
              </a:lnSpc>
            </a:pPr>
            <a:endParaRPr lang="en-GB" sz="1500" b="1" dirty="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Purpose: </a:t>
            </a:r>
            <a:r>
              <a:rPr lang="en-GB" sz="1500" dirty="0">
                <a:latin typeface="Tahoma" panose="020B0604030504040204" pitchFamily="34" charset="0"/>
                <a:ea typeface="Tahoma" panose="020B0604030504040204" pitchFamily="34" charset="0"/>
                <a:cs typeface="Tahoma" panose="020B0604030504040204" pitchFamily="34" charset="0"/>
              </a:rPr>
              <a:t>To coordinate the AberSU portfolio of communications mechanisms, to promote high quality member and stakeholder engagement as a membership organisation. Responsible for developing, maintaining and delivering our communications work by creating engaging content that works to enhance the relationship between students and the Union. Advising Union staff and officers on how best to communicate their messages to students.</a:t>
            </a:r>
          </a:p>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 </a:t>
            </a:r>
          </a:p>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Key activity: </a:t>
            </a:r>
            <a:r>
              <a:rPr lang="en-GB" sz="1500" dirty="0">
                <a:latin typeface="Tahoma" panose="020B0604030504040204" pitchFamily="34" charset="0"/>
                <a:ea typeface="Tahoma" panose="020B0604030504040204" pitchFamily="34" charset="0"/>
                <a:cs typeface="Tahoma" panose="020B0604030504040204" pitchFamily="34" charset="0"/>
              </a:rPr>
              <a:t>Coordinating and supporting SU wide marketing and Comms, Website, Wall planner and handbook, responsible for marketing income, coordinating and supporting press enquiries and publicity. Coordinating design and translation services. Social media.</a:t>
            </a:r>
          </a:p>
          <a:p>
            <a:endParaRPr lang="en-GB" sz="15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endParaRPr lang="en-GB" sz="1500" b="1" dirty="0">
              <a:latin typeface="Tahoma" panose="020B0604030504040204" pitchFamily="34" charset="0"/>
              <a:ea typeface="Tahoma" panose="020B0604030504040204" pitchFamily="34" charset="0"/>
              <a:cs typeface="Tahoma" panose="020B0604030504040204" pitchFamily="34" charset="0"/>
            </a:endParaRPr>
          </a:p>
          <a:p>
            <a:endParaRPr lang="en-GB" sz="1500" dirty="0">
              <a:latin typeface="Tahoma" panose="020B0604030504040204" pitchFamily="34" charset="0"/>
              <a:ea typeface="Tahoma" panose="020B0604030504040204" pitchFamily="34" charset="0"/>
              <a:cs typeface="Tahoma" panose="020B0604030504040204" pitchFamily="34" charset="0"/>
            </a:endParaRPr>
          </a:p>
          <a:p>
            <a:r>
              <a:rPr lang="en-GB" sz="1500" b="1" dirty="0">
                <a:latin typeface="Tahoma" panose="020B0604030504040204" pitchFamily="34" charset="0"/>
                <a:ea typeface="Tahoma" panose="020B0604030504040204" pitchFamily="34" charset="0"/>
                <a:cs typeface="Tahoma" panose="020B0604030504040204" pitchFamily="34" charset="0"/>
              </a:rPr>
              <a:t> </a:t>
            </a:r>
          </a:p>
          <a:p>
            <a:pPr>
              <a:lnSpc>
                <a:spcPct val="100000"/>
              </a:lnSpc>
            </a:pPr>
            <a:endParaRPr lang="en-GB" sz="1500" dirty="0">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4572000" y="1188720"/>
            <a:ext cx="1175657" cy="1353372"/>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447424" y="1583736"/>
            <a:ext cx="1331259" cy="110265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Diagram&#10;&#10;Description automatically generated">
            <a:extLst>
              <a:ext uri="{FF2B5EF4-FFF2-40B4-BE49-F238E27FC236}">
                <a16:creationId xmlns:a16="http://schemas.microsoft.com/office/drawing/2014/main" id="{D237FDC5-E842-401D-A2AD-4D357DE70AFE}"/>
              </a:ext>
            </a:extLst>
          </p:cNvPr>
          <p:cNvPicPr>
            <a:picLocks noChangeAspect="1"/>
          </p:cNvPicPr>
          <p:nvPr/>
        </p:nvPicPr>
        <p:blipFill rotWithShape="1">
          <a:blip r:embed="rId3">
            <a:clrChange>
              <a:clrFrom>
                <a:srgbClr val="FFFFFF"/>
              </a:clrFrom>
              <a:clrTo>
                <a:srgbClr val="FFFFFF">
                  <a:alpha val="0"/>
                </a:srgbClr>
              </a:clrTo>
            </a:clrChange>
          </a:blip>
          <a:srcRect l="12581" t="45215" r="66571" b="12884"/>
          <a:stretch/>
        </p:blipFill>
        <p:spPr>
          <a:xfrm>
            <a:off x="4446079" y="-5455"/>
            <a:ext cx="2789608" cy="3152151"/>
          </a:xfrm>
          <a:prstGeom prst="rect">
            <a:avLst/>
          </a:prstGeom>
        </p:spPr>
      </p:pic>
      <p:sp>
        <p:nvSpPr>
          <p:cNvPr id="11" name="Rectangle 10">
            <a:extLst>
              <a:ext uri="{FF2B5EF4-FFF2-40B4-BE49-F238E27FC236}">
                <a16:creationId xmlns:a16="http://schemas.microsoft.com/office/drawing/2014/main" id="{64834D17-01E9-4B36-ABA3-E44FEF325B1F}"/>
              </a:ext>
            </a:extLst>
          </p:cNvPr>
          <p:cNvSpPr/>
          <p:nvPr/>
        </p:nvSpPr>
        <p:spPr>
          <a:xfrm>
            <a:off x="4265642" y="-5456"/>
            <a:ext cx="3311064" cy="1847047"/>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4360263" y="1522138"/>
            <a:ext cx="1135290" cy="1624557"/>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A7666F4-47BF-4396-A984-AFE7F377BDE0}"/>
              </a:ext>
            </a:extLst>
          </p:cNvPr>
          <p:cNvSpPr/>
          <p:nvPr/>
        </p:nvSpPr>
        <p:spPr>
          <a:xfrm>
            <a:off x="6312134" y="1522137"/>
            <a:ext cx="1135290" cy="1624557"/>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97620AE5-E98B-4956-843B-4E137344F5AF}"/>
              </a:ext>
            </a:extLst>
          </p:cNvPr>
          <p:cNvSpPr txBox="1"/>
          <p:nvPr/>
        </p:nvSpPr>
        <p:spPr>
          <a:xfrm>
            <a:off x="505994" y="460273"/>
            <a:ext cx="11198326" cy="523220"/>
          </a:xfrm>
          <a:prstGeom prst="rect">
            <a:avLst/>
          </a:prstGeom>
          <a:noFill/>
        </p:spPr>
        <p:txBody>
          <a:bodyPr wrap="square" rtlCol="0">
            <a:spAutoFit/>
          </a:bodyPr>
          <a:lstStyle/>
          <a:p>
            <a:r>
              <a:rPr lang="en-GB" sz="2800" b="1" dirty="0">
                <a:solidFill>
                  <a:srgbClr val="242021"/>
                </a:solidFill>
                <a:latin typeface="Tahoma" panose="020B0604030504040204" pitchFamily="34" charset="0"/>
                <a:ea typeface="Tahoma" panose="020B0604030504040204" pitchFamily="34" charset="0"/>
                <a:cs typeface="Tahoma" panose="020B0604030504040204" pitchFamily="34" charset="0"/>
              </a:rPr>
              <a:t>MEET THE TEAM: </a:t>
            </a:r>
            <a:r>
              <a:rPr lang="en-GB" sz="28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STAFF</a:t>
            </a:r>
            <a:endParaRPr lang="en-GB" sz="2800" b="1" dirty="0">
              <a:solidFill>
                <a:schemeClr val="tx1">
                  <a:lumMod val="65000"/>
                  <a:lumOff val="35000"/>
                </a:schemeClr>
              </a:solidFill>
            </a:endParaRPr>
          </a:p>
        </p:txBody>
      </p:sp>
    </p:spTree>
    <p:extLst>
      <p:ext uri="{BB962C8B-B14F-4D97-AF65-F5344CB8AC3E}">
        <p14:creationId xmlns:p14="http://schemas.microsoft.com/office/powerpoint/2010/main" val="1808266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www.abersu.co.uk/pageassets/aboutaber/contact/Matt-circ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472" y="1106907"/>
            <a:ext cx="2124595" cy="21550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2468" y="3761313"/>
            <a:ext cx="11730447" cy="2862322"/>
          </a:xfrm>
          <a:prstGeom prst="rect">
            <a:avLst/>
          </a:prstGeom>
        </p:spPr>
        <p:txBody>
          <a:bodyPr wrap="square">
            <a:spAutoFit/>
          </a:bodyPr>
          <a:lstStyle/>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Name: </a:t>
            </a:r>
            <a:r>
              <a:rPr lang="en-GB" sz="1500" dirty="0">
                <a:latin typeface="Tahoma" panose="020B0604030504040204" pitchFamily="34" charset="0"/>
                <a:ea typeface="Tahoma" panose="020B0604030504040204" pitchFamily="34" charset="0"/>
                <a:cs typeface="Tahoma" panose="020B0604030504040204" pitchFamily="34" charset="0"/>
              </a:rPr>
              <a:t>Matt Lukasiak</a:t>
            </a:r>
          </a:p>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Role: </a:t>
            </a:r>
            <a:r>
              <a:rPr lang="en-GB" sz="1500" dirty="0">
                <a:latin typeface="Tahoma" panose="020B0604030504040204" pitchFamily="34" charset="0"/>
                <a:ea typeface="Tahoma" panose="020B0604030504040204" pitchFamily="34" charset="0"/>
                <a:cs typeface="Tahoma" panose="020B0604030504040204" pitchFamily="34" charset="0"/>
              </a:rPr>
              <a:t>Media Sales and Events Coordinator (on a career break until Feb 2022)</a:t>
            </a:r>
          </a:p>
          <a:p>
            <a:pPr>
              <a:lnSpc>
                <a:spcPct val="100000"/>
              </a:lnSpc>
            </a:pPr>
            <a:endParaRPr lang="en-GB" sz="1500" b="1" dirty="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Purpose: </a:t>
            </a:r>
            <a:r>
              <a:rPr lang="en-GB" sz="1500" dirty="0">
                <a:latin typeface="Tahoma" panose="020B0604030504040204" pitchFamily="34" charset="0"/>
                <a:ea typeface="Tahoma" panose="020B0604030504040204" pitchFamily="34" charset="0"/>
                <a:cs typeface="Tahoma" panose="020B0604030504040204" pitchFamily="34" charset="0"/>
              </a:rPr>
              <a:t>To co-ordinate and drive sales revenue directly through the sale of media and sponsorship opportunities aimed at our student members, including advertising in Students’ Union publications or online channels, on-site exhibition activity and</a:t>
            </a:r>
          </a:p>
          <a:p>
            <a:pPr>
              <a:lnSpc>
                <a:spcPct val="100000"/>
              </a:lnSpc>
            </a:pPr>
            <a:r>
              <a:rPr lang="en-GB" sz="1500" dirty="0">
                <a:latin typeface="Tahoma" panose="020B0604030504040204" pitchFamily="34" charset="0"/>
                <a:ea typeface="Tahoma" panose="020B0604030504040204" pitchFamily="34" charset="0"/>
                <a:cs typeface="Tahoma" panose="020B0604030504040204" pitchFamily="34" charset="0"/>
              </a:rPr>
              <a:t>sponsorship of activities and events. To provide relevant and valuable opportunities for students to engage with local, regional and national service providers, generating income and building positive relationships for AberSU.</a:t>
            </a:r>
          </a:p>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 </a:t>
            </a:r>
          </a:p>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Key activity: </a:t>
            </a:r>
            <a:r>
              <a:rPr lang="en-GB" sz="1500" dirty="0">
                <a:latin typeface="Tahoma" panose="020B0604030504040204" pitchFamily="34" charset="0"/>
                <a:ea typeface="Tahoma" panose="020B0604030504040204" pitchFamily="34" charset="0"/>
                <a:cs typeface="Tahoma" panose="020B0604030504040204" pitchFamily="34" charset="0"/>
              </a:rPr>
              <a:t>Coordinating and supporting SU wide marketing advertising and sales income and relevant events. </a:t>
            </a:r>
            <a:endParaRPr lang="en-GB" sz="1500" b="1" dirty="0">
              <a:latin typeface="Tahoma" panose="020B0604030504040204" pitchFamily="34" charset="0"/>
              <a:ea typeface="Tahoma" panose="020B0604030504040204" pitchFamily="34" charset="0"/>
              <a:cs typeface="Tahoma" panose="020B0604030504040204" pitchFamily="34" charset="0"/>
            </a:endParaRPr>
          </a:p>
          <a:p>
            <a:endParaRPr lang="en-GB" sz="1500" dirty="0">
              <a:latin typeface="Tahoma" panose="020B0604030504040204" pitchFamily="34" charset="0"/>
              <a:ea typeface="Tahoma" panose="020B0604030504040204" pitchFamily="34" charset="0"/>
              <a:cs typeface="Tahoma" panose="020B0604030504040204" pitchFamily="34" charset="0"/>
            </a:endParaRPr>
          </a:p>
          <a:p>
            <a:r>
              <a:rPr lang="en-GB" sz="1500" b="1" dirty="0">
                <a:latin typeface="Tahoma" panose="020B0604030504040204" pitchFamily="34" charset="0"/>
                <a:ea typeface="Tahoma" panose="020B0604030504040204" pitchFamily="34" charset="0"/>
                <a:cs typeface="Tahoma" panose="020B0604030504040204" pitchFamily="34" charset="0"/>
              </a:rPr>
              <a:t> </a:t>
            </a:r>
          </a:p>
          <a:p>
            <a:pPr>
              <a:lnSpc>
                <a:spcPct val="100000"/>
              </a:lnSpc>
            </a:pPr>
            <a:endParaRPr lang="en-GB" sz="1500" dirty="0">
              <a:latin typeface="Tahoma" panose="020B0604030504040204" pitchFamily="34" charset="0"/>
              <a:ea typeface="Tahoma" panose="020B0604030504040204" pitchFamily="34" charset="0"/>
              <a:cs typeface="Tahoma" panose="020B0604030504040204" pitchFamily="34" charset="0"/>
            </a:endParaRPr>
          </a:p>
        </p:txBody>
      </p:sp>
      <p:sp>
        <p:nvSpPr>
          <p:cNvPr id="10" name="Rectangle 9">
            <a:extLst>
              <a:ext uri="{FF2B5EF4-FFF2-40B4-BE49-F238E27FC236}">
                <a16:creationId xmlns:a16="http://schemas.microsoft.com/office/drawing/2014/main" id="{31D2C923-8E6C-4BF2-B28F-DBF20D6676B4}"/>
              </a:ext>
            </a:extLst>
          </p:cNvPr>
          <p:cNvSpPr/>
          <p:nvPr/>
        </p:nvSpPr>
        <p:spPr>
          <a:xfrm>
            <a:off x="4572000" y="1188720"/>
            <a:ext cx="1175657" cy="1353372"/>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8584E9C-55EC-47E6-8F66-FDC984092419}"/>
              </a:ext>
            </a:extLst>
          </p:cNvPr>
          <p:cNvSpPr/>
          <p:nvPr/>
        </p:nvSpPr>
        <p:spPr>
          <a:xfrm>
            <a:off x="7447424" y="1583736"/>
            <a:ext cx="1331259" cy="110265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Diagram&#10;&#10;Description automatically generated">
            <a:extLst>
              <a:ext uri="{FF2B5EF4-FFF2-40B4-BE49-F238E27FC236}">
                <a16:creationId xmlns:a16="http://schemas.microsoft.com/office/drawing/2014/main" id="{AED24F42-341C-4522-8AE5-E0635F00A349}"/>
              </a:ext>
            </a:extLst>
          </p:cNvPr>
          <p:cNvPicPr>
            <a:picLocks noChangeAspect="1"/>
          </p:cNvPicPr>
          <p:nvPr/>
        </p:nvPicPr>
        <p:blipFill rotWithShape="1">
          <a:blip r:embed="rId3">
            <a:clrChange>
              <a:clrFrom>
                <a:srgbClr val="FFFFFF"/>
              </a:clrFrom>
              <a:clrTo>
                <a:srgbClr val="FFFFFF">
                  <a:alpha val="0"/>
                </a:srgbClr>
              </a:clrTo>
            </a:clrChange>
          </a:blip>
          <a:srcRect l="12581" t="45215" r="66571" b="12884"/>
          <a:stretch/>
        </p:blipFill>
        <p:spPr>
          <a:xfrm>
            <a:off x="4446079" y="-5455"/>
            <a:ext cx="2789608" cy="3152151"/>
          </a:xfrm>
          <a:prstGeom prst="rect">
            <a:avLst/>
          </a:prstGeom>
        </p:spPr>
      </p:pic>
      <p:sp>
        <p:nvSpPr>
          <p:cNvPr id="13" name="Rectangle 12">
            <a:extLst>
              <a:ext uri="{FF2B5EF4-FFF2-40B4-BE49-F238E27FC236}">
                <a16:creationId xmlns:a16="http://schemas.microsoft.com/office/drawing/2014/main" id="{A56884E8-EF38-43D8-B679-B823863F189F}"/>
              </a:ext>
            </a:extLst>
          </p:cNvPr>
          <p:cNvSpPr/>
          <p:nvPr/>
        </p:nvSpPr>
        <p:spPr>
          <a:xfrm>
            <a:off x="4265642" y="-5456"/>
            <a:ext cx="3311064" cy="1847047"/>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0F9006E8-9A84-4DBB-993F-772E5DEB804B}"/>
              </a:ext>
            </a:extLst>
          </p:cNvPr>
          <p:cNvSpPr/>
          <p:nvPr/>
        </p:nvSpPr>
        <p:spPr>
          <a:xfrm>
            <a:off x="5512904" y="1583736"/>
            <a:ext cx="1934520" cy="156295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F15E70C6-580F-461A-A769-748ECF9B8D09}"/>
              </a:ext>
            </a:extLst>
          </p:cNvPr>
          <p:cNvSpPr txBox="1"/>
          <p:nvPr/>
        </p:nvSpPr>
        <p:spPr>
          <a:xfrm>
            <a:off x="505994" y="460273"/>
            <a:ext cx="11198326" cy="523220"/>
          </a:xfrm>
          <a:prstGeom prst="rect">
            <a:avLst/>
          </a:prstGeom>
          <a:noFill/>
        </p:spPr>
        <p:txBody>
          <a:bodyPr wrap="square" rtlCol="0">
            <a:spAutoFit/>
          </a:bodyPr>
          <a:lstStyle/>
          <a:p>
            <a:r>
              <a:rPr lang="en-GB" sz="2800" b="1" dirty="0">
                <a:solidFill>
                  <a:srgbClr val="242021"/>
                </a:solidFill>
                <a:latin typeface="Tahoma" panose="020B0604030504040204" pitchFamily="34" charset="0"/>
                <a:ea typeface="Tahoma" panose="020B0604030504040204" pitchFamily="34" charset="0"/>
                <a:cs typeface="Tahoma" panose="020B0604030504040204" pitchFamily="34" charset="0"/>
              </a:rPr>
              <a:t>MEET THE TEAM: </a:t>
            </a:r>
            <a:r>
              <a:rPr lang="en-GB" sz="28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STAFF</a:t>
            </a:r>
            <a:endParaRPr lang="en-GB" sz="2800" b="1" dirty="0">
              <a:solidFill>
                <a:schemeClr val="tx1">
                  <a:lumMod val="65000"/>
                  <a:lumOff val="35000"/>
                </a:schemeClr>
              </a:solidFill>
            </a:endParaRPr>
          </a:p>
        </p:txBody>
      </p:sp>
    </p:spTree>
    <p:extLst>
      <p:ext uri="{BB962C8B-B14F-4D97-AF65-F5344CB8AC3E}">
        <p14:creationId xmlns:p14="http://schemas.microsoft.com/office/powerpoint/2010/main" val="1310535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378472" y="1085419"/>
            <a:ext cx="2124595" cy="212459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2468" y="3724618"/>
            <a:ext cx="11730447" cy="2631490"/>
          </a:xfrm>
          <a:prstGeom prst="rect">
            <a:avLst/>
          </a:prstGeom>
        </p:spPr>
        <p:txBody>
          <a:bodyPr wrap="square">
            <a:spAutoFit/>
          </a:bodyPr>
          <a:lstStyle/>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Name: </a:t>
            </a:r>
            <a:r>
              <a:rPr lang="en-GB" sz="1500" dirty="0">
                <a:latin typeface="Tahoma" panose="020B0604030504040204" pitchFamily="34" charset="0"/>
                <a:ea typeface="Tahoma" panose="020B0604030504040204" pitchFamily="34" charset="0"/>
                <a:cs typeface="Tahoma" panose="020B0604030504040204" pitchFamily="34" charset="0"/>
              </a:rPr>
              <a:t>Felix Parker-Felix</a:t>
            </a:r>
          </a:p>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Role: </a:t>
            </a:r>
            <a:r>
              <a:rPr lang="en-GB" sz="1500" dirty="0">
                <a:latin typeface="Tahoma" panose="020B0604030504040204" pitchFamily="34" charset="0"/>
                <a:ea typeface="Tahoma" panose="020B0604030504040204" pitchFamily="34" charset="0"/>
                <a:cs typeface="Tahoma" panose="020B0604030504040204" pitchFamily="34" charset="0"/>
              </a:rPr>
              <a:t>Translator (Intern)</a:t>
            </a:r>
          </a:p>
          <a:p>
            <a:pPr>
              <a:lnSpc>
                <a:spcPct val="100000"/>
              </a:lnSpc>
            </a:pPr>
            <a:endParaRPr lang="en-GB" sz="1500" b="1" dirty="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Purpose: </a:t>
            </a:r>
            <a:r>
              <a:rPr lang="en-GB" sz="1500" dirty="0">
                <a:latin typeface="Tahoma" panose="020B0604030504040204" pitchFamily="34" charset="0"/>
                <a:ea typeface="Tahoma" panose="020B0604030504040204" pitchFamily="34" charset="0"/>
                <a:cs typeface="Tahoma" panose="020B0604030504040204" pitchFamily="34" charset="0"/>
              </a:rPr>
              <a:t>To translate a variety of documents from English into Welsh and vice versa. </a:t>
            </a:r>
          </a:p>
          <a:p>
            <a:pPr>
              <a:lnSpc>
                <a:spcPct val="100000"/>
              </a:lnSpc>
            </a:pPr>
            <a:r>
              <a:rPr lang="en-GB" sz="1500" dirty="0">
                <a:latin typeface="Tahoma" panose="020B0604030504040204" pitchFamily="34" charset="0"/>
                <a:ea typeface="Tahoma" panose="020B0604030504040204" pitchFamily="34" charset="0"/>
                <a:cs typeface="Tahoma" panose="020B0604030504040204" pitchFamily="34" charset="0"/>
              </a:rPr>
              <a:t>To provide a simultaneous translation service from Welsh into English and vice versa at meetings as required.</a:t>
            </a:r>
          </a:p>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 </a:t>
            </a:r>
          </a:p>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Key activity: </a:t>
            </a:r>
            <a:r>
              <a:rPr lang="en-GB" sz="1500" dirty="0">
                <a:latin typeface="Tahoma" panose="020B0604030504040204" pitchFamily="34" charset="0"/>
                <a:ea typeface="Tahoma" panose="020B0604030504040204" pitchFamily="34" charset="0"/>
                <a:cs typeface="Tahoma" panose="020B0604030504040204" pitchFamily="34" charset="0"/>
              </a:rPr>
              <a:t>Written translation of a variety of formal and informal documents and text, including social media, marketing and promotional assets, website content, reports and governance documents. Simultaneous translation at a variety of meetings </a:t>
            </a:r>
          </a:p>
          <a:p>
            <a:endParaRPr lang="en-GB" sz="1500" dirty="0">
              <a:latin typeface="Tahoma" panose="020B0604030504040204" pitchFamily="34" charset="0"/>
              <a:ea typeface="Tahoma" panose="020B0604030504040204" pitchFamily="34" charset="0"/>
              <a:cs typeface="Tahoma" panose="020B0604030504040204" pitchFamily="34" charset="0"/>
            </a:endParaRPr>
          </a:p>
          <a:p>
            <a:r>
              <a:rPr lang="en-GB" sz="1500" b="1" dirty="0">
                <a:latin typeface="Tahoma" panose="020B0604030504040204" pitchFamily="34" charset="0"/>
                <a:ea typeface="Tahoma" panose="020B0604030504040204" pitchFamily="34" charset="0"/>
                <a:cs typeface="Tahoma" panose="020B0604030504040204" pitchFamily="34" charset="0"/>
              </a:rPr>
              <a:t> </a:t>
            </a:r>
          </a:p>
          <a:p>
            <a:pPr>
              <a:lnSpc>
                <a:spcPct val="100000"/>
              </a:lnSpc>
            </a:pPr>
            <a:endParaRPr lang="en-GB" sz="1500" dirty="0">
              <a:latin typeface="Tahoma" panose="020B0604030504040204" pitchFamily="34" charset="0"/>
              <a:ea typeface="Tahoma" panose="020B0604030504040204" pitchFamily="34" charset="0"/>
              <a:cs typeface="Tahoma" panose="020B0604030504040204" pitchFamily="34" charset="0"/>
            </a:endParaRPr>
          </a:p>
        </p:txBody>
      </p:sp>
      <p:sp>
        <p:nvSpPr>
          <p:cNvPr id="10" name="Rectangle 9">
            <a:extLst>
              <a:ext uri="{FF2B5EF4-FFF2-40B4-BE49-F238E27FC236}">
                <a16:creationId xmlns:a16="http://schemas.microsoft.com/office/drawing/2014/main" id="{31D2C923-8E6C-4BF2-B28F-DBF20D6676B4}"/>
              </a:ext>
            </a:extLst>
          </p:cNvPr>
          <p:cNvSpPr/>
          <p:nvPr/>
        </p:nvSpPr>
        <p:spPr>
          <a:xfrm>
            <a:off x="4572000" y="1188720"/>
            <a:ext cx="1175657" cy="1353372"/>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8584E9C-55EC-47E6-8F66-FDC984092419}"/>
              </a:ext>
            </a:extLst>
          </p:cNvPr>
          <p:cNvSpPr/>
          <p:nvPr/>
        </p:nvSpPr>
        <p:spPr>
          <a:xfrm>
            <a:off x="7447424" y="1583736"/>
            <a:ext cx="1331259" cy="110265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Diagram&#10;&#10;Description automatically generated">
            <a:extLst>
              <a:ext uri="{FF2B5EF4-FFF2-40B4-BE49-F238E27FC236}">
                <a16:creationId xmlns:a16="http://schemas.microsoft.com/office/drawing/2014/main" id="{AED24F42-341C-4522-8AE5-E0635F00A349}"/>
              </a:ext>
            </a:extLst>
          </p:cNvPr>
          <p:cNvPicPr>
            <a:picLocks noChangeAspect="1"/>
          </p:cNvPicPr>
          <p:nvPr/>
        </p:nvPicPr>
        <p:blipFill rotWithShape="1">
          <a:blip r:embed="rId3">
            <a:clrChange>
              <a:clrFrom>
                <a:srgbClr val="FFFFFF"/>
              </a:clrFrom>
              <a:clrTo>
                <a:srgbClr val="FFFFFF">
                  <a:alpha val="0"/>
                </a:srgbClr>
              </a:clrTo>
            </a:clrChange>
          </a:blip>
          <a:srcRect l="12581" t="45215" r="66571" b="12884"/>
          <a:stretch/>
        </p:blipFill>
        <p:spPr>
          <a:xfrm>
            <a:off x="4446079" y="-5455"/>
            <a:ext cx="2789608" cy="3152151"/>
          </a:xfrm>
          <a:prstGeom prst="rect">
            <a:avLst/>
          </a:prstGeom>
        </p:spPr>
      </p:pic>
      <p:sp>
        <p:nvSpPr>
          <p:cNvPr id="13" name="Rectangle 12">
            <a:extLst>
              <a:ext uri="{FF2B5EF4-FFF2-40B4-BE49-F238E27FC236}">
                <a16:creationId xmlns:a16="http://schemas.microsoft.com/office/drawing/2014/main" id="{A56884E8-EF38-43D8-B679-B823863F189F}"/>
              </a:ext>
            </a:extLst>
          </p:cNvPr>
          <p:cNvSpPr/>
          <p:nvPr/>
        </p:nvSpPr>
        <p:spPr>
          <a:xfrm>
            <a:off x="4265642" y="-5456"/>
            <a:ext cx="3311064" cy="1847047"/>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0F9006E8-9A84-4DBB-993F-772E5DEB804B}"/>
              </a:ext>
            </a:extLst>
          </p:cNvPr>
          <p:cNvSpPr/>
          <p:nvPr/>
        </p:nvSpPr>
        <p:spPr>
          <a:xfrm>
            <a:off x="4446079" y="1583738"/>
            <a:ext cx="1934520" cy="156295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562DD01-FC88-4615-985A-71C3E020F9B7}"/>
              </a:ext>
            </a:extLst>
          </p:cNvPr>
          <p:cNvSpPr txBox="1"/>
          <p:nvPr/>
        </p:nvSpPr>
        <p:spPr>
          <a:xfrm>
            <a:off x="505994" y="460273"/>
            <a:ext cx="11198326" cy="523220"/>
          </a:xfrm>
          <a:prstGeom prst="rect">
            <a:avLst/>
          </a:prstGeom>
          <a:noFill/>
        </p:spPr>
        <p:txBody>
          <a:bodyPr wrap="square" rtlCol="0">
            <a:spAutoFit/>
          </a:bodyPr>
          <a:lstStyle/>
          <a:p>
            <a:r>
              <a:rPr lang="en-GB" sz="2800" b="1" dirty="0">
                <a:solidFill>
                  <a:srgbClr val="242021"/>
                </a:solidFill>
                <a:latin typeface="Tahoma" panose="020B0604030504040204" pitchFamily="34" charset="0"/>
                <a:ea typeface="Tahoma" panose="020B0604030504040204" pitchFamily="34" charset="0"/>
                <a:cs typeface="Tahoma" panose="020B0604030504040204" pitchFamily="34" charset="0"/>
              </a:rPr>
              <a:t>MEET THE TEAM: </a:t>
            </a:r>
            <a:r>
              <a:rPr lang="en-GB" sz="28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STAFF</a:t>
            </a:r>
            <a:endParaRPr lang="en-GB" sz="2800" b="1" dirty="0">
              <a:solidFill>
                <a:schemeClr val="tx1">
                  <a:lumMod val="65000"/>
                  <a:lumOff val="35000"/>
                </a:schemeClr>
              </a:solidFill>
            </a:endParaRPr>
          </a:p>
        </p:txBody>
      </p:sp>
    </p:spTree>
    <p:extLst>
      <p:ext uri="{BB962C8B-B14F-4D97-AF65-F5344CB8AC3E}">
        <p14:creationId xmlns:p14="http://schemas.microsoft.com/office/powerpoint/2010/main" val="2742128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Diagram&#10;&#10;Description automatically generated">
            <a:extLst>
              <a:ext uri="{FF2B5EF4-FFF2-40B4-BE49-F238E27FC236}">
                <a16:creationId xmlns:a16="http://schemas.microsoft.com/office/drawing/2014/main" id="{E4D789F7-FF59-4273-9E23-3B585B9FA968}"/>
              </a:ext>
            </a:extLst>
          </p:cNvPr>
          <p:cNvPicPr>
            <a:picLocks noChangeAspect="1"/>
          </p:cNvPicPr>
          <p:nvPr/>
        </p:nvPicPr>
        <p:blipFill rotWithShape="1">
          <a:blip r:embed="rId2">
            <a:clrChange>
              <a:clrFrom>
                <a:srgbClr val="FFFFFF"/>
              </a:clrFrom>
              <a:clrTo>
                <a:srgbClr val="FFFFFF">
                  <a:alpha val="0"/>
                </a:srgbClr>
              </a:clrTo>
            </a:clrChange>
          </a:blip>
          <a:srcRect l="47294" t="45215" r="26064" b="12884"/>
          <a:stretch/>
        </p:blipFill>
        <p:spPr>
          <a:xfrm>
            <a:off x="4443571" y="-16422"/>
            <a:ext cx="3564834" cy="3152151"/>
          </a:xfrm>
          <a:prstGeom prst="rect">
            <a:avLst/>
          </a:prstGeom>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52197" y="967640"/>
            <a:ext cx="2153683" cy="21845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1553" y="3184070"/>
            <a:ext cx="11730447" cy="2862322"/>
          </a:xfrm>
          <a:prstGeom prst="rect">
            <a:avLst/>
          </a:prstGeom>
        </p:spPr>
        <p:txBody>
          <a:bodyPr wrap="square">
            <a:spAutoFit/>
          </a:bodyPr>
          <a:lstStyle/>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Name: </a:t>
            </a:r>
            <a:r>
              <a:rPr lang="en-GB" sz="1500" dirty="0">
                <a:latin typeface="Tahoma" panose="020B0604030504040204" pitchFamily="34" charset="0"/>
                <a:ea typeface="Tahoma" panose="020B0604030504040204" pitchFamily="34" charset="0"/>
                <a:cs typeface="Tahoma" panose="020B0604030504040204" pitchFamily="34" charset="0"/>
              </a:rPr>
              <a:t>Vacant</a:t>
            </a:r>
          </a:p>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Role: </a:t>
            </a:r>
            <a:r>
              <a:rPr lang="en-GB" sz="1500" dirty="0">
                <a:latin typeface="Tahoma" panose="020B0604030504040204" pitchFamily="34" charset="0"/>
                <a:ea typeface="Tahoma" panose="020B0604030504040204" pitchFamily="34" charset="0"/>
                <a:cs typeface="Tahoma" panose="020B0604030504040204" pitchFamily="34" charset="0"/>
              </a:rPr>
              <a:t>Support and Representation Manager</a:t>
            </a:r>
          </a:p>
          <a:p>
            <a:pPr>
              <a:lnSpc>
                <a:spcPct val="100000"/>
              </a:lnSpc>
            </a:pPr>
            <a:endParaRPr lang="en-GB" sz="1500" b="1" dirty="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Purpose: </a:t>
            </a:r>
            <a:r>
              <a:rPr lang="en-GB" sz="1500" dirty="0">
                <a:latin typeface="Tahoma" panose="020B0604030504040204" pitchFamily="34" charset="0"/>
                <a:ea typeface="Tahoma" panose="020B0604030504040204" pitchFamily="34" charset="0"/>
                <a:cs typeface="Tahoma" panose="020B0604030504040204" pitchFamily="34" charset="0"/>
              </a:rPr>
              <a:t>To oversee the management, delivery and development of </a:t>
            </a:r>
            <a:r>
              <a:rPr lang="en-GB" sz="1500" dirty="0" err="1">
                <a:latin typeface="Tahoma" panose="020B0604030504040204" pitchFamily="34" charset="0"/>
                <a:ea typeface="Tahoma" panose="020B0604030504040204" pitchFamily="34" charset="0"/>
                <a:cs typeface="Tahoma" panose="020B0604030504040204" pitchFamily="34" charset="0"/>
              </a:rPr>
              <a:t>AberSU’s</a:t>
            </a:r>
            <a:r>
              <a:rPr lang="en-GB" sz="1500" dirty="0">
                <a:latin typeface="Tahoma" panose="020B0604030504040204" pitchFamily="34" charset="0"/>
                <a:ea typeface="Tahoma" panose="020B0604030504040204" pitchFamily="34" charset="0"/>
                <a:cs typeface="Tahoma" panose="020B0604030504040204" pitchFamily="34" charset="0"/>
              </a:rPr>
              <a:t> Advice Service and high quality democracy and representation provision. To empower students to shape their Students’ Union and enhance their University experience and ensure that AberSU is the primary voice of students.</a:t>
            </a:r>
          </a:p>
          <a:p>
            <a:pPr>
              <a:lnSpc>
                <a:spcPct val="100000"/>
              </a:lnSpc>
            </a:pPr>
            <a:endParaRPr lang="en-GB" sz="1500" dirty="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Key activity: </a:t>
            </a:r>
            <a:r>
              <a:rPr lang="en-GB" sz="1500" dirty="0">
                <a:latin typeface="Tahoma" panose="020B0604030504040204" pitchFamily="34" charset="0"/>
                <a:ea typeface="Tahoma" panose="020B0604030504040204" pitchFamily="34" charset="0"/>
                <a:cs typeface="Tahoma" panose="020B0604030504040204" pitchFamily="34" charset="0"/>
              </a:rPr>
              <a:t>Officer Induction, Training and Support, Campaign Planning and Delivery, Council &amp; AGM, Teaching Awards, Volunteer Training and Support. PT Officers, Academic Reps, Institute Reps etc. etc. Ensuring Quality of Advice / Support provided by Union and How we almost definitely first met... Elections!</a:t>
            </a:r>
          </a:p>
          <a:p>
            <a:pPr>
              <a:lnSpc>
                <a:spcPct val="100000"/>
              </a:lnSpc>
            </a:pPr>
            <a:endParaRPr lang="en-GB" sz="1500" dirty="0">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lang="en-GB" sz="1500" dirty="0">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4421447" y="1"/>
            <a:ext cx="1331259" cy="11365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3979069" y="124328"/>
            <a:ext cx="1400783" cy="15077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331353" y="1801595"/>
            <a:ext cx="3789270" cy="13131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8F83BE62-DFDE-448E-8BC2-9C2D04AA8727}"/>
              </a:ext>
            </a:extLst>
          </p:cNvPr>
          <p:cNvSpPr txBox="1"/>
          <p:nvPr/>
        </p:nvSpPr>
        <p:spPr>
          <a:xfrm>
            <a:off x="505994" y="460273"/>
            <a:ext cx="11198326" cy="523220"/>
          </a:xfrm>
          <a:prstGeom prst="rect">
            <a:avLst/>
          </a:prstGeom>
          <a:noFill/>
        </p:spPr>
        <p:txBody>
          <a:bodyPr wrap="square" rtlCol="0">
            <a:spAutoFit/>
          </a:bodyPr>
          <a:lstStyle/>
          <a:p>
            <a:r>
              <a:rPr lang="en-GB" sz="2800" b="1" dirty="0">
                <a:solidFill>
                  <a:srgbClr val="242021"/>
                </a:solidFill>
                <a:latin typeface="Tahoma" panose="020B0604030504040204" pitchFamily="34" charset="0"/>
                <a:ea typeface="Tahoma" panose="020B0604030504040204" pitchFamily="34" charset="0"/>
                <a:cs typeface="Tahoma" panose="020B0604030504040204" pitchFamily="34" charset="0"/>
              </a:rPr>
              <a:t>MEET THE TEAM: </a:t>
            </a:r>
            <a:r>
              <a:rPr lang="en-GB" sz="28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STAFF</a:t>
            </a:r>
            <a:endParaRPr lang="en-GB" sz="2800" b="1" dirty="0">
              <a:solidFill>
                <a:schemeClr val="tx1">
                  <a:lumMod val="65000"/>
                  <a:lumOff val="35000"/>
                </a:schemeClr>
              </a:solidFill>
            </a:endParaRPr>
          </a:p>
        </p:txBody>
      </p:sp>
    </p:spTree>
    <p:extLst>
      <p:ext uri="{BB962C8B-B14F-4D97-AF65-F5344CB8AC3E}">
        <p14:creationId xmlns:p14="http://schemas.microsoft.com/office/powerpoint/2010/main" val="426069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s://www.abersu.co.uk/pageassets/aboutaber/abersustaff/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0" y="1085419"/>
            <a:ext cx="2212336" cy="22123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78384" y="3419234"/>
            <a:ext cx="11730447" cy="3093154"/>
          </a:xfrm>
          <a:prstGeom prst="rect">
            <a:avLst/>
          </a:prstGeom>
        </p:spPr>
        <p:txBody>
          <a:bodyPr wrap="square">
            <a:spAutoFit/>
          </a:bodyPr>
          <a:lstStyle/>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Name: </a:t>
            </a:r>
            <a:r>
              <a:rPr lang="en-GB" sz="1500" dirty="0">
                <a:latin typeface="Tahoma" panose="020B0604030504040204" pitchFamily="34" charset="0"/>
                <a:ea typeface="Tahoma" panose="020B0604030504040204" pitchFamily="34" charset="0"/>
                <a:cs typeface="Tahoma" panose="020B0604030504040204" pitchFamily="34" charset="0"/>
              </a:rPr>
              <a:t>Alice Rhodes</a:t>
            </a:r>
          </a:p>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Role: </a:t>
            </a:r>
            <a:r>
              <a:rPr lang="en-GB" sz="1500" dirty="0">
                <a:latin typeface="Tahoma" panose="020B0604030504040204" pitchFamily="34" charset="0"/>
                <a:ea typeface="Tahoma" panose="020B0604030504040204" pitchFamily="34" charset="0"/>
                <a:cs typeface="Tahoma" panose="020B0604030504040204" pitchFamily="34" charset="0"/>
              </a:rPr>
              <a:t>Campaigns &amp; Democracy Coordinator</a:t>
            </a:r>
          </a:p>
          <a:p>
            <a:pPr>
              <a:lnSpc>
                <a:spcPct val="100000"/>
              </a:lnSpc>
            </a:pPr>
            <a:endParaRPr lang="en-GB" sz="1500" b="1" dirty="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Purpose: </a:t>
            </a:r>
            <a:r>
              <a:rPr lang="en-GB" sz="1500" dirty="0">
                <a:latin typeface="Tahoma" panose="020B0604030504040204" pitchFamily="34" charset="0"/>
                <a:ea typeface="Tahoma" panose="020B0604030504040204" pitchFamily="34" charset="0"/>
                <a:cs typeface="Tahoma" panose="020B0604030504040204" pitchFamily="34" charset="0"/>
              </a:rPr>
              <a:t>To ensure that the Students’ Union is empowering students and student representatives to have a strong voice that shapes the Students’ Union, their educational experience, and that is heard locally and nationally. To support and enable student representation, in particular through the course level representation scheme, </a:t>
            </a:r>
            <a:r>
              <a:rPr lang="en-GB" sz="1500" dirty="0" err="1">
                <a:latin typeface="Tahoma" panose="020B0604030504040204" pitchFamily="34" charset="0"/>
                <a:ea typeface="Tahoma" panose="020B0604030504040204" pitchFamily="34" charset="0"/>
                <a:cs typeface="Tahoma" panose="020B0604030504040204" pitchFamily="34" charset="0"/>
              </a:rPr>
              <a:t>AberSU</a:t>
            </a:r>
            <a:r>
              <a:rPr lang="en-GB" sz="1500" dirty="0">
                <a:latin typeface="Tahoma" panose="020B0604030504040204" pitchFamily="34" charset="0"/>
                <a:ea typeface="Tahoma" panose="020B0604030504040204" pitchFamily="34" charset="0"/>
                <a:cs typeface="Tahoma" panose="020B0604030504040204" pitchFamily="34" charset="0"/>
              </a:rPr>
              <a:t> democratic channels, upholding principles of democracy. To be an active outreach member of staff that is proactive in going out to talk to students about their experiences and views.</a:t>
            </a:r>
          </a:p>
          <a:p>
            <a:pPr>
              <a:lnSpc>
                <a:spcPct val="100000"/>
              </a:lnSpc>
            </a:pPr>
            <a:endParaRPr lang="en-GB" sz="1500" b="1" dirty="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Key activity: </a:t>
            </a:r>
            <a:r>
              <a:rPr lang="en-GB" sz="1500" dirty="0">
                <a:latin typeface="Tahoma" panose="020B0604030504040204" pitchFamily="34" charset="0"/>
                <a:ea typeface="Tahoma" panose="020B0604030504040204" pitchFamily="34" charset="0"/>
                <a:cs typeface="Tahoma" panose="020B0604030504040204" pitchFamily="34" charset="0"/>
              </a:rPr>
              <a:t>Elections, AGM, Council, Officer campaign support, outreach student voice work</a:t>
            </a:r>
          </a:p>
          <a:p>
            <a:pPr>
              <a:lnSpc>
                <a:spcPct val="100000"/>
              </a:lnSpc>
            </a:pPr>
            <a:endParaRPr lang="en-GB" sz="15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lang="en-GB" sz="15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r>
              <a:rPr lang="en-GB" sz="1500" b="1" dirty="0">
                <a:latin typeface="Tahoma" panose="020B0604030504040204" pitchFamily="34" charset="0"/>
                <a:ea typeface="Tahoma" panose="020B0604030504040204" pitchFamily="34" charset="0"/>
                <a:cs typeface="Tahoma" panose="020B0604030504040204" pitchFamily="34" charset="0"/>
              </a:rPr>
              <a:t> </a:t>
            </a:r>
          </a:p>
          <a:p>
            <a:pPr>
              <a:lnSpc>
                <a:spcPct val="100000"/>
              </a:lnSpc>
            </a:pPr>
            <a:endParaRPr lang="en-GB" sz="1500" dirty="0">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4894729" y="1"/>
            <a:ext cx="1331259" cy="110265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4884643" y="39694"/>
            <a:ext cx="1331259" cy="110265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894729" y="1"/>
            <a:ext cx="1331259" cy="110265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884643" y="39694"/>
            <a:ext cx="1331259" cy="110265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421447" y="1"/>
            <a:ext cx="1331259" cy="11365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4591455" y="0"/>
            <a:ext cx="1400783" cy="15077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5816353" y="34116"/>
            <a:ext cx="2990731" cy="1725072"/>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4894729" y="1"/>
            <a:ext cx="1331259" cy="110265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4884643" y="39694"/>
            <a:ext cx="1331259" cy="110265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4421447" y="1"/>
            <a:ext cx="1331259" cy="11365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60CE1BC4-D4E5-4827-8F47-CF143F2255D1}"/>
              </a:ext>
            </a:extLst>
          </p:cNvPr>
          <p:cNvSpPr/>
          <p:nvPr/>
        </p:nvSpPr>
        <p:spPr>
          <a:xfrm>
            <a:off x="4421447" y="1"/>
            <a:ext cx="1331259" cy="11365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descr="Diagram&#10;&#10;Description automatically generated">
            <a:extLst>
              <a:ext uri="{FF2B5EF4-FFF2-40B4-BE49-F238E27FC236}">
                <a16:creationId xmlns:a16="http://schemas.microsoft.com/office/drawing/2014/main" id="{DAA6E6B1-CCE4-48FD-912F-EC392FFA21B3}"/>
              </a:ext>
            </a:extLst>
          </p:cNvPr>
          <p:cNvPicPr>
            <a:picLocks noChangeAspect="1"/>
          </p:cNvPicPr>
          <p:nvPr/>
        </p:nvPicPr>
        <p:blipFill rotWithShape="1">
          <a:blip r:embed="rId3">
            <a:clrChange>
              <a:clrFrom>
                <a:srgbClr val="FFFFFF"/>
              </a:clrFrom>
              <a:clrTo>
                <a:srgbClr val="FFFFFF">
                  <a:alpha val="0"/>
                </a:srgbClr>
              </a:clrTo>
            </a:clrChange>
          </a:blip>
          <a:srcRect l="47294" t="45215" r="26064" b="12884"/>
          <a:stretch/>
        </p:blipFill>
        <p:spPr>
          <a:xfrm>
            <a:off x="4443571" y="-16422"/>
            <a:ext cx="3564834" cy="3152151"/>
          </a:xfrm>
          <a:prstGeom prst="rect">
            <a:avLst/>
          </a:prstGeom>
        </p:spPr>
      </p:pic>
      <p:sp>
        <p:nvSpPr>
          <p:cNvPr id="36" name="Rectangle 35">
            <a:extLst>
              <a:ext uri="{FF2B5EF4-FFF2-40B4-BE49-F238E27FC236}">
                <a16:creationId xmlns:a16="http://schemas.microsoft.com/office/drawing/2014/main" id="{58B99334-7E54-43DD-919F-4399C6AAA6B1}"/>
              </a:ext>
            </a:extLst>
          </p:cNvPr>
          <p:cNvSpPr/>
          <p:nvPr/>
        </p:nvSpPr>
        <p:spPr>
          <a:xfrm>
            <a:off x="3757182" y="39693"/>
            <a:ext cx="1400783" cy="15077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376DC1A3-8068-469D-B406-BD51F9D22E85}"/>
              </a:ext>
            </a:extLst>
          </p:cNvPr>
          <p:cNvSpPr/>
          <p:nvPr/>
        </p:nvSpPr>
        <p:spPr>
          <a:xfrm>
            <a:off x="5300869" y="1801595"/>
            <a:ext cx="2819753" cy="13131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6DAE6968-664B-43D1-84DB-41130EF81AA7}"/>
              </a:ext>
            </a:extLst>
          </p:cNvPr>
          <p:cNvSpPr/>
          <p:nvPr/>
        </p:nvSpPr>
        <p:spPr>
          <a:xfrm>
            <a:off x="4443571" y="77584"/>
            <a:ext cx="3789270" cy="13131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1497D584-35E8-4F5D-AA23-CC86DE9FC2C9}"/>
              </a:ext>
            </a:extLst>
          </p:cNvPr>
          <p:cNvSpPr txBox="1"/>
          <p:nvPr/>
        </p:nvSpPr>
        <p:spPr>
          <a:xfrm>
            <a:off x="505994" y="460273"/>
            <a:ext cx="11198326" cy="523220"/>
          </a:xfrm>
          <a:prstGeom prst="rect">
            <a:avLst/>
          </a:prstGeom>
          <a:noFill/>
        </p:spPr>
        <p:txBody>
          <a:bodyPr wrap="square" rtlCol="0">
            <a:spAutoFit/>
          </a:bodyPr>
          <a:lstStyle/>
          <a:p>
            <a:r>
              <a:rPr lang="en-GB" sz="2800" b="1" dirty="0">
                <a:solidFill>
                  <a:srgbClr val="242021"/>
                </a:solidFill>
                <a:latin typeface="Tahoma" panose="020B0604030504040204" pitchFamily="34" charset="0"/>
                <a:ea typeface="Tahoma" panose="020B0604030504040204" pitchFamily="34" charset="0"/>
                <a:cs typeface="Tahoma" panose="020B0604030504040204" pitchFamily="34" charset="0"/>
              </a:rPr>
              <a:t>MEET THE TEAM: </a:t>
            </a:r>
            <a:r>
              <a:rPr lang="en-GB" sz="28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STAFF</a:t>
            </a:r>
            <a:endParaRPr lang="en-GB" sz="2800" b="1" dirty="0">
              <a:solidFill>
                <a:schemeClr val="tx1">
                  <a:lumMod val="65000"/>
                  <a:lumOff val="35000"/>
                </a:schemeClr>
              </a:solidFill>
            </a:endParaRPr>
          </a:p>
        </p:txBody>
      </p:sp>
    </p:spTree>
    <p:extLst>
      <p:ext uri="{BB962C8B-B14F-4D97-AF65-F5344CB8AC3E}">
        <p14:creationId xmlns:p14="http://schemas.microsoft.com/office/powerpoint/2010/main" val="1626664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www.abersu.co.uk/pageassets/aboutaber/abersustaff/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0" y="1102659"/>
            <a:ext cx="2203571" cy="220357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4792" y="3518131"/>
            <a:ext cx="11730447" cy="2862322"/>
          </a:xfrm>
          <a:prstGeom prst="rect">
            <a:avLst/>
          </a:prstGeom>
        </p:spPr>
        <p:txBody>
          <a:bodyPr wrap="square">
            <a:spAutoFit/>
          </a:bodyPr>
          <a:lstStyle/>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Name: </a:t>
            </a:r>
            <a:r>
              <a:rPr lang="en-GB" sz="1500" dirty="0">
                <a:latin typeface="Tahoma" panose="020B0604030504040204" pitchFamily="34" charset="0"/>
                <a:ea typeface="Tahoma" panose="020B0604030504040204" pitchFamily="34" charset="0"/>
                <a:cs typeface="Tahoma" panose="020B0604030504040204" pitchFamily="34" charset="0"/>
              </a:rPr>
              <a:t>Molly Sutton</a:t>
            </a:r>
          </a:p>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Role: </a:t>
            </a:r>
            <a:r>
              <a:rPr lang="en-GB" sz="1500" dirty="0">
                <a:latin typeface="Tahoma" panose="020B0604030504040204" pitchFamily="34" charset="0"/>
                <a:ea typeface="Tahoma" panose="020B0604030504040204" pitchFamily="34" charset="0"/>
                <a:cs typeface="Tahoma" panose="020B0604030504040204" pitchFamily="34" charset="0"/>
              </a:rPr>
              <a:t>Student Advisor</a:t>
            </a:r>
          </a:p>
          <a:p>
            <a:pPr>
              <a:lnSpc>
                <a:spcPct val="100000"/>
              </a:lnSpc>
            </a:pPr>
            <a:endParaRPr lang="en-GB" sz="1500" b="1" dirty="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Purpose: </a:t>
            </a:r>
            <a:r>
              <a:rPr lang="en-GB" sz="1500" dirty="0">
                <a:latin typeface="Tahoma" panose="020B0604030504040204" pitchFamily="34" charset="0"/>
                <a:ea typeface="Tahoma" panose="020B0604030504040204" pitchFamily="34" charset="0"/>
                <a:cs typeface="Tahoma" panose="020B0604030504040204" pitchFamily="34" charset="0"/>
              </a:rPr>
              <a:t>To provide high quality, independent information, advice and advocacy, primarily for members in dispute with Aberystwyth University, and to ensure effective signposting to alternative support as required. To report key data to management and representatives to support the development of AberSU policy, campaigns and representation.</a:t>
            </a:r>
          </a:p>
          <a:p>
            <a:pPr>
              <a:lnSpc>
                <a:spcPct val="100000"/>
              </a:lnSpc>
            </a:pPr>
            <a:endParaRPr lang="en-GB" sz="1500" b="1" dirty="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Key activity: </a:t>
            </a:r>
            <a:r>
              <a:rPr lang="en-GB" sz="1500" dirty="0">
                <a:latin typeface="Tahoma" panose="020B0604030504040204" pitchFamily="34" charset="0"/>
                <a:ea typeface="Tahoma" panose="020B0604030504040204" pitchFamily="34" charset="0"/>
                <a:cs typeface="Tahoma" panose="020B0604030504040204" pitchFamily="34" charset="0"/>
              </a:rPr>
              <a:t>One to one case work, supporting students with </a:t>
            </a:r>
            <a:r>
              <a:rPr lang="en-GB" sz="1500" dirty="0" err="1">
                <a:latin typeface="Tahoma" panose="020B0604030504040204" pitchFamily="34" charset="0"/>
                <a:ea typeface="Tahoma" panose="020B0604030504040204" pitchFamily="34" charset="0"/>
                <a:cs typeface="Tahoma" panose="020B0604030504040204" pitchFamily="34" charset="0"/>
              </a:rPr>
              <a:t>Uni</a:t>
            </a:r>
            <a:r>
              <a:rPr lang="en-GB" sz="1500" dirty="0">
                <a:latin typeface="Tahoma" panose="020B0604030504040204" pitchFamily="34" charset="0"/>
                <a:ea typeface="Tahoma" panose="020B0604030504040204" pitchFamily="34" charset="0"/>
                <a:cs typeface="Tahoma" panose="020B0604030504040204" pitchFamily="34" charset="0"/>
              </a:rPr>
              <a:t> processes: appeals, complaints, </a:t>
            </a:r>
            <a:r>
              <a:rPr lang="en-GB" sz="1500" dirty="0" err="1">
                <a:latin typeface="Tahoma" panose="020B0604030504040204" pitchFamily="34" charset="0"/>
                <a:ea typeface="Tahoma" panose="020B0604030504040204" pitchFamily="34" charset="0"/>
                <a:cs typeface="Tahoma" panose="020B0604030504040204" pitchFamily="34" charset="0"/>
              </a:rPr>
              <a:t>disciplinaries</a:t>
            </a:r>
            <a:r>
              <a:rPr lang="en-GB" sz="1500" dirty="0">
                <a:latin typeface="Tahoma" panose="020B0604030504040204" pitchFamily="34" charset="0"/>
                <a:ea typeface="Tahoma" panose="020B0604030504040204" pitchFamily="34" charset="0"/>
                <a:cs typeface="Tahoma" panose="020B0604030504040204" pitchFamily="34" charset="0"/>
              </a:rPr>
              <a:t>, unacceptable academic practice etc. Housing and money advice, general advice. Advice campaigns </a:t>
            </a:r>
            <a:r>
              <a:rPr lang="en-GB" sz="1500" dirty="0" err="1">
                <a:latin typeface="Tahoma" panose="020B0604030504040204" pitchFamily="34" charset="0"/>
                <a:ea typeface="Tahoma" panose="020B0604030504040204" pitchFamily="34" charset="0"/>
                <a:cs typeface="Tahoma" panose="020B0604030504040204" pitchFamily="34" charset="0"/>
              </a:rPr>
              <a:t>e.g</a:t>
            </a:r>
            <a:r>
              <a:rPr lang="en-GB" sz="1500" dirty="0">
                <a:latin typeface="Tahoma" panose="020B0604030504040204" pitchFamily="34" charset="0"/>
                <a:ea typeface="Tahoma" panose="020B0604030504040204" pitchFamily="34" charset="0"/>
                <a:cs typeface="Tahoma" panose="020B0604030504040204" pitchFamily="34" charset="0"/>
              </a:rPr>
              <a:t> national student money week, reporting on trends for policy work.</a:t>
            </a:r>
          </a:p>
          <a:p>
            <a:r>
              <a:rPr lang="en-GB" sz="1500" b="1" dirty="0">
                <a:latin typeface="Tahoma" panose="020B0604030504040204" pitchFamily="34" charset="0"/>
                <a:ea typeface="Tahoma" panose="020B0604030504040204" pitchFamily="34" charset="0"/>
                <a:cs typeface="Tahoma" panose="020B0604030504040204" pitchFamily="34" charset="0"/>
              </a:rPr>
              <a:t> </a:t>
            </a:r>
          </a:p>
          <a:p>
            <a:pPr>
              <a:lnSpc>
                <a:spcPct val="100000"/>
              </a:lnSpc>
            </a:pPr>
            <a:endParaRPr lang="en-GB" sz="1500" dirty="0">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4894729" y="1"/>
            <a:ext cx="1331259" cy="110265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4884643" y="39694"/>
            <a:ext cx="1331259" cy="110265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4421447" y="1"/>
            <a:ext cx="1331259" cy="11365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D4AF284-6125-41A1-A9AC-23D5C0E8D274}"/>
              </a:ext>
            </a:extLst>
          </p:cNvPr>
          <p:cNvSpPr/>
          <p:nvPr/>
        </p:nvSpPr>
        <p:spPr>
          <a:xfrm>
            <a:off x="4894729" y="1"/>
            <a:ext cx="1331259" cy="110265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FCB361F6-44BA-46F6-89BE-1F4F3CDBF42C}"/>
              </a:ext>
            </a:extLst>
          </p:cNvPr>
          <p:cNvSpPr/>
          <p:nvPr/>
        </p:nvSpPr>
        <p:spPr>
          <a:xfrm>
            <a:off x="4884643" y="39694"/>
            <a:ext cx="1331259" cy="110265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8687B6D-558F-4A8F-BE9F-F6ACA6C777D9}"/>
              </a:ext>
            </a:extLst>
          </p:cNvPr>
          <p:cNvSpPr/>
          <p:nvPr/>
        </p:nvSpPr>
        <p:spPr>
          <a:xfrm>
            <a:off x="4894729" y="1"/>
            <a:ext cx="1331259" cy="110265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D09A5E7-FD2E-40A3-878A-37FCAF33DBB4}"/>
              </a:ext>
            </a:extLst>
          </p:cNvPr>
          <p:cNvSpPr/>
          <p:nvPr/>
        </p:nvSpPr>
        <p:spPr>
          <a:xfrm>
            <a:off x="4884643" y="39694"/>
            <a:ext cx="1331259" cy="110265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04A78552-0FF1-4C08-920C-A5A98C392761}"/>
              </a:ext>
            </a:extLst>
          </p:cNvPr>
          <p:cNvSpPr/>
          <p:nvPr/>
        </p:nvSpPr>
        <p:spPr>
          <a:xfrm>
            <a:off x="4421447" y="1"/>
            <a:ext cx="1331259" cy="11365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D0C0C6C0-ED4A-4014-AC05-2613D9380AFE}"/>
              </a:ext>
            </a:extLst>
          </p:cNvPr>
          <p:cNvSpPr/>
          <p:nvPr/>
        </p:nvSpPr>
        <p:spPr>
          <a:xfrm>
            <a:off x="4591455" y="0"/>
            <a:ext cx="1400783" cy="15077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5B84D28-5D69-470C-95C2-84684D33D103}"/>
              </a:ext>
            </a:extLst>
          </p:cNvPr>
          <p:cNvSpPr/>
          <p:nvPr/>
        </p:nvSpPr>
        <p:spPr>
          <a:xfrm>
            <a:off x="5816353" y="34116"/>
            <a:ext cx="2990731" cy="1725072"/>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B6438413-9695-47C5-86B7-4A655D8F2230}"/>
              </a:ext>
            </a:extLst>
          </p:cNvPr>
          <p:cNvSpPr/>
          <p:nvPr/>
        </p:nvSpPr>
        <p:spPr>
          <a:xfrm>
            <a:off x="4894729" y="1"/>
            <a:ext cx="1331259" cy="110265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C46F9AB4-913B-4E62-A2B3-C21DD24B4837}"/>
              </a:ext>
            </a:extLst>
          </p:cNvPr>
          <p:cNvSpPr/>
          <p:nvPr/>
        </p:nvSpPr>
        <p:spPr>
          <a:xfrm>
            <a:off x="4884643" y="39694"/>
            <a:ext cx="1331259" cy="110265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625FF754-5A74-484B-8651-9DD09635B974}"/>
              </a:ext>
            </a:extLst>
          </p:cNvPr>
          <p:cNvSpPr/>
          <p:nvPr/>
        </p:nvSpPr>
        <p:spPr>
          <a:xfrm>
            <a:off x="4421447" y="1"/>
            <a:ext cx="1331259" cy="11365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1D923BF-3C35-458E-AD1C-0EA8844B1884}"/>
              </a:ext>
            </a:extLst>
          </p:cNvPr>
          <p:cNvSpPr/>
          <p:nvPr/>
        </p:nvSpPr>
        <p:spPr>
          <a:xfrm>
            <a:off x="4421447" y="1"/>
            <a:ext cx="1331259" cy="11365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descr="Diagram&#10;&#10;Description automatically generated">
            <a:extLst>
              <a:ext uri="{FF2B5EF4-FFF2-40B4-BE49-F238E27FC236}">
                <a16:creationId xmlns:a16="http://schemas.microsoft.com/office/drawing/2014/main" id="{F2DDB00B-BCCF-4EF4-9CD4-EAE3676C57F3}"/>
              </a:ext>
            </a:extLst>
          </p:cNvPr>
          <p:cNvPicPr>
            <a:picLocks noChangeAspect="1"/>
          </p:cNvPicPr>
          <p:nvPr/>
        </p:nvPicPr>
        <p:blipFill rotWithShape="1">
          <a:blip r:embed="rId3">
            <a:clrChange>
              <a:clrFrom>
                <a:srgbClr val="FFFFFF"/>
              </a:clrFrom>
              <a:clrTo>
                <a:srgbClr val="FFFFFF">
                  <a:alpha val="0"/>
                </a:srgbClr>
              </a:clrTo>
            </a:clrChange>
          </a:blip>
          <a:srcRect l="47294" t="45215" r="26064" b="12884"/>
          <a:stretch/>
        </p:blipFill>
        <p:spPr>
          <a:xfrm>
            <a:off x="4443571" y="-16422"/>
            <a:ext cx="3564834" cy="3152151"/>
          </a:xfrm>
          <a:prstGeom prst="rect">
            <a:avLst/>
          </a:prstGeom>
        </p:spPr>
      </p:pic>
      <p:sp>
        <p:nvSpPr>
          <p:cNvPr id="34" name="Rectangle 33">
            <a:extLst>
              <a:ext uri="{FF2B5EF4-FFF2-40B4-BE49-F238E27FC236}">
                <a16:creationId xmlns:a16="http://schemas.microsoft.com/office/drawing/2014/main" id="{D75E7520-F6F2-4ED7-B070-5EA07341CC59}"/>
              </a:ext>
            </a:extLst>
          </p:cNvPr>
          <p:cNvSpPr/>
          <p:nvPr/>
        </p:nvSpPr>
        <p:spPr>
          <a:xfrm>
            <a:off x="3757182" y="39693"/>
            <a:ext cx="1400783" cy="15077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06E9C15C-9E99-4E4F-8E91-B083EEDC47FD}"/>
              </a:ext>
            </a:extLst>
          </p:cNvPr>
          <p:cNvSpPr/>
          <p:nvPr/>
        </p:nvSpPr>
        <p:spPr>
          <a:xfrm>
            <a:off x="7096110" y="1793303"/>
            <a:ext cx="2819753" cy="13131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D07E06B4-96C3-48BC-951F-0FC744BFBEA1}"/>
              </a:ext>
            </a:extLst>
          </p:cNvPr>
          <p:cNvSpPr/>
          <p:nvPr/>
        </p:nvSpPr>
        <p:spPr>
          <a:xfrm>
            <a:off x="4443571" y="77584"/>
            <a:ext cx="3789270" cy="13131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8808996C-FCA9-4D07-8C44-6588AF9D01DD}"/>
              </a:ext>
            </a:extLst>
          </p:cNvPr>
          <p:cNvSpPr/>
          <p:nvPr/>
        </p:nvSpPr>
        <p:spPr>
          <a:xfrm>
            <a:off x="4219135" y="1762984"/>
            <a:ext cx="1996767" cy="13131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5C5BAECF-48DC-461A-86A4-EB70469D3931}"/>
              </a:ext>
            </a:extLst>
          </p:cNvPr>
          <p:cNvSpPr txBox="1"/>
          <p:nvPr/>
        </p:nvSpPr>
        <p:spPr>
          <a:xfrm>
            <a:off x="505994" y="460273"/>
            <a:ext cx="11198326" cy="523220"/>
          </a:xfrm>
          <a:prstGeom prst="rect">
            <a:avLst/>
          </a:prstGeom>
          <a:noFill/>
        </p:spPr>
        <p:txBody>
          <a:bodyPr wrap="square" rtlCol="0">
            <a:spAutoFit/>
          </a:bodyPr>
          <a:lstStyle/>
          <a:p>
            <a:r>
              <a:rPr lang="en-GB" sz="2800" b="1" dirty="0">
                <a:solidFill>
                  <a:srgbClr val="242021"/>
                </a:solidFill>
                <a:latin typeface="Tahoma" panose="020B0604030504040204" pitchFamily="34" charset="0"/>
                <a:ea typeface="Tahoma" panose="020B0604030504040204" pitchFamily="34" charset="0"/>
                <a:cs typeface="Tahoma" panose="020B0604030504040204" pitchFamily="34" charset="0"/>
              </a:rPr>
              <a:t>MEET THE TEAM: </a:t>
            </a:r>
            <a:r>
              <a:rPr lang="en-GB" sz="28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STAFF</a:t>
            </a:r>
            <a:endParaRPr lang="en-GB" sz="2800" b="1" dirty="0">
              <a:solidFill>
                <a:schemeClr val="tx1">
                  <a:lumMod val="65000"/>
                  <a:lumOff val="35000"/>
                </a:schemeClr>
              </a:solidFill>
            </a:endParaRPr>
          </a:p>
        </p:txBody>
      </p:sp>
    </p:spTree>
    <p:extLst>
      <p:ext uri="{BB962C8B-B14F-4D97-AF65-F5344CB8AC3E}">
        <p14:creationId xmlns:p14="http://schemas.microsoft.com/office/powerpoint/2010/main" val="395901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5994" y="551713"/>
            <a:ext cx="11198326" cy="523220"/>
          </a:xfrm>
          <a:prstGeom prst="rect">
            <a:avLst/>
          </a:prstGeom>
          <a:noFill/>
        </p:spPr>
        <p:txBody>
          <a:bodyPr wrap="square" rtlCol="0">
            <a:spAutoFit/>
          </a:bodyPr>
          <a:lstStyle/>
          <a:p>
            <a:r>
              <a:rPr lang="en-GB" sz="2800" b="1" dirty="0">
                <a:solidFill>
                  <a:srgbClr val="242021"/>
                </a:solidFill>
                <a:latin typeface="Tahoma" panose="020B0604030504040204" pitchFamily="34" charset="0"/>
                <a:ea typeface="Tahoma" panose="020B0604030504040204" pitchFamily="34" charset="0"/>
                <a:cs typeface="Tahoma" panose="020B0604030504040204" pitchFamily="34" charset="0"/>
              </a:rPr>
              <a:t>Contents:</a:t>
            </a:r>
          </a:p>
        </p:txBody>
      </p:sp>
      <p:sp>
        <p:nvSpPr>
          <p:cNvPr id="3" name="TextBox 2"/>
          <p:cNvSpPr txBox="1"/>
          <p:nvPr/>
        </p:nvSpPr>
        <p:spPr>
          <a:xfrm>
            <a:off x="505994" y="1205561"/>
            <a:ext cx="11404066" cy="4647426"/>
          </a:xfrm>
          <a:prstGeom prst="rect">
            <a:avLst/>
          </a:prstGeom>
          <a:noFill/>
        </p:spPr>
        <p:txBody>
          <a:bodyPr wrap="square" rtlCol="0">
            <a:spAutoFit/>
          </a:bodyPr>
          <a:lstStyle/>
          <a:p>
            <a:pPr marL="457200" indent="-457200">
              <a:buFont typeface="Arial" panose="020B0604020202020204" pitchFamily="34" charset="0"/>
              <a:buChar char="•"/>
            </a:pPr>
            <a:r>
              <a:rPr lang="en-GB" sz="2400" dirty="0">
                <a:latin typeface="Tahoma" panose="020B0604030504040204" pitchFamily="34" charset="0"/>
                <a:ea typeface="Tahoma" panose="020B0604030504040204" pitchFamily="34" charset="0"/>
                <a:cs typeface="Tahoma" panose="020B0604030504040204" pitchFamily="34" charset="0"/>
                <a:hlinkClick r:id="rId2" action="ppaction://hlinksldjump"/>
              </a:rPr>
              <a:t>Welcome</a:t>
            </a:r>
            <a:endParaRPr lang="en-GB" sz="24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GB" sz="2400" dirty="0">
                <a:latin typeface="Tahoma" panose="020B0604030504040204" pitchFamily="34" charset="0"/>
                <a:ea typeface="Tahoma" panose="020B0604030504040204" pitchFamily="34" charset="0"/>
                <a:cs typeface="Tahoma" panose="020B0604030504040204" pitchFamily="34" charset="0"/>
                <a:hlinkClick r:id="rId3" action="ppaction://hlinksldjump"/>
              </a:rPr>
              <a:t>About our members</a:t>
            </a:r>
            <a:endParaRPr lang="en-GB" sz="24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GB" sz="2400" dirty="0">
                <a:latin typeface="Tahoma" panose="020B0604030504040204" pitchFamily="34" charset="0"/>
                <a:ea typeface="Tahoma" panose="020B0604030504040204" pitchFamily="34" charset="0"/>
                <a:cs typeface="Tahoma" panose="020B0604030504040204" pitchFamily="34" charset="0"/>
                <a:hlinkClick r:id="rId4" action="ppaction://hlinksldjump"/>
              </a:rPr>
              <a:t>Meet the team – Staff</a:t>
            </a:r>
            <a:endParaRPr lang="en-GB" sz="24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GB" sz="2400" dirty="0">
                <a:latin typeface="Tahoma" panose="020B0604030504040204" pitchFamily="34" charset="0"/>
                <a:ea typeface="Tahoma" panose="020B0604030504040204" pitchFamily="34" charset="0"/>
                <a:cs typeface="Tahoma" panose="020B0604030504040204" pitchFamily="34" charset="0"/>
                <a:hlinkClick r:id="rId5" action="ppaction://hlinksldjump"/>
              </a:rPr>
              <a:t>Meet the Team - Officers</a:t>
            </a:r>
            <a:endParaRPr lang="en-GB" sz="24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GB" sz="2400" dirty="0">
                <a:latin typeface="Tahoma" panose="020B0604030504040204" pitchFamily="34" charset="0"/>
                <a:ea typeface="Tahoma" panose="020B0604030504040204" pitchFamily="34" charset="0"/>
                <a:cs typeface="Tahoma" panose="020B0604030504040204" pitchFamily="34" charset="0"/>
                <a:hlinkClick r:id="rId6" action="ppaction://hlinksldjump"/>
              </a:rPr>
              <a:t>Strategy</a:t>
            </a:r>
            <a:endParaRPr lang="en-GB" sz="24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GB" sz="2400" dirty="0">
                <a:latin typeface="Tahoma" panose="020B0604030504040204" pitchFamily="34" charset="0"/>
                <a:ea typeface="Tahoma" panose="020B0604030504040204" pitchFamily="34" charset="0"/>
                <a:cs typeface="Tahoma" panose="020B0604030504040204" pitchFamily="34" charset="0"/>
                <a:hlinkClick r:id="rId7" action="ppaction://hlinksldjump"/>
              </a:rPr>
              <a:t>Decision making</a:t>
            </a:r>
            <a:endParaRPr lang="en-GB" sz="24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GB" sz="2400" dirty="0">
                <a:latin typeface="Tahoma" panose="020B0604030504040204" pitchFamily="34" charset="0"/>
                <a:ea typeface="Tahoma" panose="020B0604030504040204" pitchFamily="34" charset="0"/>
                <a:cs typeface="Tahoma" panose="020B0604030504040204" pitchFamily="34" charset="0"/>
                <a:hlinkClick r:id="rId8" action="ppaction://hlinksldjump"/>
              </a:rPr>
              <a:t>Political Policies</a:t>
            </a:r>
            <a:endParaRPr lang="en-GB" sz="24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GB" sz="2400" dirty="0">
                <a:latin typeface="Tahoma" panose="020B0604030504040204" pitchFamily="34" charset="0"/>
                <a:ea typeface="Tahoma" panose="020B0604030504040204" pitchFamily="34" charset="0"/>
                <a:cs typeface="Tahoma" panose="020B0604030504040204" pitchFamily="34" charset="0"/>
                <a:hlinkClick r:id="rId9" action="ppaction://hlinksldjump"/>
              </a:rPr>
              <a:t>Operating Policies and procedures</a:t>
            </a:r>
            <a:endParaRPr lang="en-GB" sz="24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GB" sz="2400" dirty="0">
                <a:latin typeface="Tahoma" panose="020B0604030504040204" pitchFamily="34" charset="0"/>
                <a:ea typeface="Tahoma" panose="020B0604030504040204" pitchFamily="34" charset="0"/>
                <a:cs typeface="Tahoma" panose="020B0604030504040204" pitchFamily="34" charset="0"/>
                <a:hlinkClick r:id="rId10" action="ppaction://hlinksldjump"/>
              </a:rPr>
              <a:t>An average year</a:t>
            </a:r>
            <a:endParaRPr lang="en-GB" sz="24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GB" sz="2400" dirty="0">
                <a:latin typeface="Tahoma" panose="020B0604030504040204" pitchFamily="34" charset="0"/>
                <a:ea typeface="Tahoma" panose="020B0604030504040204" pitchFamily="34" charset="0"/>
                <a:cs typeface="Tahoma" panose="020B0604030504040204" pitchFamily="34" charset="0"/>
                <a:hlinkClick r:id="rId11" action="ppaction://hlinksldjump"/>
              </a:rPr>
              <a:t>Benchmarks and awards</a:t>
            </a:r>
            <a:endParaRPr lang="en-GB" sz="2400" dirty="0"/>
          </a:p>
          <a:p>
            <a:pPr marL="457200" indent="-457200">
              <a:buFont typeface="Arial" panose="020B0604020202020204" pitchFamily="34" charset="0"/>
              <a:buChar char="•"/>
            </a:pPr>
            <a:endParaRPr lang="en-GB" sz="2400" dirty="0">
              <a:latin typeface="Tahoma" panose="020B0604030504040204" pitchFamily="34" charset="0"/>
              <a:ea typeface="Tahoma" panose="020B0604030504040204" pitchFamily="34" charset="0"/>
              <a:cs typeface="Tahoma" panose="020B0604030504040204" pitchFamily="34" charset="0"/>
            </a:endParaRPr>
          </a:p>
          <a:p>
            <a:endParaRPr lang="en-GB"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26009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www.abersu.co.uk/pageassets/aboutaber/contact/Amy-circ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0" y="1085419"/>
            <a:ext cx="2218345" cy="21895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6570" y="3378959"/>
            <a:ext cx="11730447" cy="2862322"/>
          </a:xfrm>
          <a:prstGeom prst="rect">
            <a:avLst/>
          </a:prstGeom>
        </p:spPr>
        <p:txBody>
          <a:bodyPr wrap="square">
            <a:spAutoFit/>
          </a:bodyPr>
          <a:lstStyle/>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Name: </a:t>
            </a:r>
            <a:r>
              <a:rPr lang="en-GB" sz="1500" dirty="0">
                <a:latin typeface="Tahoma" panose="020B0604030504040204" pitchFamily="34" charset="0"/>
                <a:ea typeface="Tahoma" panose="020B0604030504040204" pitchFamily="34" charset="0"/>
                <a:cs typeface="Tahoma" panose="020B0604030504040204" pitchFamily="34" charset="0"/>
              </a:rPr>
              <a:t>Amy Goodwin</a:t>
            </a:r>
          </a:p>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Role: </a:t>
            </a:r>
            <a:r>
              <a:rPr lang="en-GB" sz="1500" dirty="0">
                <a:latin typeface="Tahoma" panose="020B0604030504040204" pitchFamily="34" charset="0"/>
                <a:ea typeface="Tahoma" panose="020B0604030504040204" pitchFamily="34" charset="0"/>
                <a:cs typeface="Tahoma" panose="020B0604030504040204" pitchFamily="34" charset="0"/>
              </a:rPr>
              <a:t>Academic &amp; Volunteering Coordinator</a:t>
            </a:r>
          </a:p>
          <a:p>
            <a:pPr>
              <a:lnSpc>
                <a:spcPct val="100000"/>
              </a:lnSpc>
            </a:pPr>
            <a:endParaRPr lang="en-GB" sz="1500" dirty="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Purpose: </a:t>
            </a:r>
            <a:r>
              <a:rPr lang="en-GB" sz="1500" dirty="0">
                <a:latin typeface="Tahoma" panose="020B0604030504040204" pitchFamily="34" charset="0"/>
                <a:ea typeface="Tahoma" panose="020B0604030504040204" pitchFamily="34" charset="0"/>
                <a:cs typeface="Tahoma" panose="020B0604030504040204" pitchFamily="34" charset="0"/>
              </a:rPr>
              <a:t>To support and enable student participation in volunteering, particularly to empower students to</a:t>
            </a:r>
          </a:p>
          <a:p>
            <a:pPr>
              <a:lnSpc>
                <a:spcPct val="100000"/>
              </a:lnSpc>
            </a:pPr>
            <a:r>
              <a:rPr lang="en-GB" sz="1500" dirty="0">
                <a:latin typeface="Tahoma" panose="020B0604030504040204" pitchFamily="34" charset="0"/>
                <a:ea typeface="Tahoma" panose="020B0604030504040204" pitchFamily="34" charset="0"/>
                <a:cs typeface="Tahoma" panose="020B0604030504040204" pitchFamily="34" charset="0"/>
              </a:rPr>
              <a:t>shape their educational experience, developing transferable skills and providing valuable extracurricular opportunities for members. To build links with local Community organisations to connect</a:t>
            </a:r>
          </a:p>
          <a:p>
            <a:pPr>
              <a:lnSpc>
                <a:spcPct val="100000"/>
              </a:lnSpc>
            </a:pPr>
            <a:r>
              <a:rPr lang="en-GB" sz="1500" dirty="0">
                <a:latin typeface="Tahoma" panose="020B0604030504040204" pitchFamily="34" charset="0"/>
                <a:ea typeface="Tahoma" panose="020B0604030504040204" pitchFamily="34" charset="0"/>
                <a:cs typeface="Tahoma" panose="020B0604030504040204" pitchFamily="34" charset="0"/>
              </a:rPr>
              <a:t>student volunteers to projects that benefit the wider Aberystwyth Town and University Community.</a:t>
            </a:r>
          </a:p>
          <a:p>
            <a:pPr>
              <a:lnSpc>
                <a:spcPct val="100000"/>
              </a:lnSpc>
            </a:pPr>
            <a:r>
              <a:rPr lang="en-GB" sz="1500" dirty="0">
                <a:latin typeface="Tahoma" panose="020B0604030504040204" pitchFamily="34" charset="0"/>
                <a:ea typeface="Tahoma" panose="020B0604030504040204" pitchFamily="34" charset="0"/>
                <a:cs typeface="Tahoma" panose="020B0604030504040204" pitchFamily="34" charset="0"/>
              </a:rPr>
              <a:t>To be an active outreach member of staff that is proactive in going out to talk to students about</a:t>
            </a:r>
          </a:p>
          <a:p>
            <a:pPr>
              <a:lnSpc>
                <a:spcPct val="100000"/>
              </a:lnSpc>
            </a:pPr>
            <a:r>
              <a:rPr lang="en-GB" sz="1500" dirty="0">
                <a:latin typeface="Tahoma" panose="020B0604030504040204" pitchFamily="34" charset="0"/>
                <a:ea typeface="Tahoma" panose="020B0604030504040204" pitchFamily="34" charset="0"/>
                <a:cs typeface="Tahoma" panose="020B0604030504040204" pitchFamily="34" charset="0"/>
              </a:rPr>
              <a:t>volunteering and academic representation</a:t>
            </a:r>
          </a:p>
          <a:p>
            <a:pPr>
              <a:lnSpc>
                <a:spcPct val="100000"/>
              </a:lnSpc>
            </a:pPr>
            <a:endParaRPr lang="en-GB" sz="1500" dirty="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Key activity: </a:t>
            </a:r>
            <a:r>
              <a:rPr lang="en-GB" sz="1500" dirty="0">
                <a:latin typeface="Tahoma" panose="020B0604030504040204" pitchFamily="34" charset="0"/>
                <a:ea typeface="Tahoma" panose="020B0604030504040204" pitchFamily="34" charset="0"/>
                <a:cs typeface="Tahoma" panose="020B0604030504040204" pitchFamily="34" charset="0"/>
              </a:rPr>
              <a:t>Working with and supporting Reps and Faculty Officers, Rep elections, Teaching awards, A-Team, Volunteering</a:t>
            </a:r>
          </a:p>
          <a:p>
            <a:pPr>
              <a:lnSpc>
                <a:spcPct val="100000"/>
              </a:lnSpc>
            </a:pPr>
            <a:endParaRPr lang="en-GB" sz="1500" dirty="0">
              <a:latin typeface="Tahoma" panose="020B0604030504040204" pitchFamily="34" charset="0"/>
              <a:ea typeface="Tahoma" panose="020B0604030504040204" pitchFamily="34" charset="0"/>
              <a:cs typeface="Tahoma" panose="020B0604030504040204" pitchFamily="34" charset="0"/>
            </a:endParaRPr>
          </a:p>
        </p:txBody>
      </p:sp>
      <p:sp>
        <p:nvSpPr>
          <p:cNvPr id="21" name="Rectangle 20">
            <a:extLst>
              <a:ext uri="{FF2B5EF4-FFF2-40B4-BE49-F238E27FC236}">
                <a16:creationId xmlns:a16="http://schemas.microsoft.com/office/drawing/2014/main" id="{4F707327-26F6-469B-A9CB-A3CA966CEFBC}"/>
              </a:ext>
            </a:extLst>
          </p:cNvPr>
          <p:cNvSpPr/>
          <p:nvPr/>
        </p:nvSpPr>
        <p:spPr>
          <a:xfrm>
            <a:off x="4894729" y="1"/>
            <a:ext cx="1331259" cy="110265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E7277A0A-760D-4135-BB12-FAC028D831C4}"/>
              </a:ext>
            </a:extLst>
          </p:cNvPr>
          <p:cNvSpPr/>
          <p:nvPr/>
        </p:nvSpPr>
        <p:spPr>
          <a:xfrm>
            <a:off x="4884643" y="39694"/>
            <a:ext cx="1331259" cy="110265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DE63AAF5-A757-4E86-9F07-32CDDE52CB8F}"/>
              </a:ext>
            </a:extLst>
          </p:cNvPr>
          <p:cNvSpPr/>
          <p:nvPr/>
        </p:nvSpPr>
        <p:spPr>
          <a:xfrm>
            <a:off x="4421447" y="1"/>
            <a:ext cx="1331259" cy="11365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68FEA74E-40DF-4617-91F3-A84ADC250ED9}"/>
              </a:ext>
            </a:extLst>
          </p:cNvPr>
          <p:cNvSpPr/>
          <p:nvPr/>
        </p:nvSpPr>
        <p:spPr>
          <a:xfrm>
            <a:off x="4894729" y="1"/>
            <a:ext cx="1331259" cy="110265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854224DB-62DD-459E-B79E-156C78AF74E6}"/>
              </a:ext>
            </a:extLst>
          </p:cNvPr>
          <p:cNvSpPr/>
          <p:nvPr/>
        </p:nvSpPr>
        <p:spPr>
          <a:xfrm>
            <a:off x="4884643" y="39694"/>
            <a:ext cx="1331259" cy="110265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630718F-AA50-49D3-8B24-2048C977546A}"/>
              </a:ext>
            </a:extLst>
          </p:cNvPr>
          <p:cNvSpPr/>
          <p:nvPr/>
        </p:nvSpPr>
        <p:spPr>
          <a:xfrm>
            <a:off x="4894729" y="1"/>
            <a:ext cx="1331259" cy="110265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4A68C147-AB9F-42E1-A9F6-8FE869874170}"/>
              </a:ext>
            </a:extLst>
          </p:cNvPr>
          <p:cNvSpPr/>
          <p:nvPr/>
        </p:nvSpPr>
        <p:spPr>
          <a:xfrm>
            <a:off x="4884643" y="39694"/>
            <a:ext cx="1331259" cy="110265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CEC0D2E9-2160-4F1C-830B-F79BD617787F}"/>
              </a:ext>
            </a:extLst>
          </p:cNvPr>
          <p:cNvSpPr/>
          <p:nvPr/>
        </p:nvSpPr>
        <p:spPr>
          <a:xfrm>
            <a:off x="4421447" y="1"/>
            <a:ext cx="1331259" cy="11365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840B06E8-32E5-4180-A836-B7A631247A54}"/>
              </a:ext>
            </a:extLst>
          </p:cNvPr>
          <p:cNvSpPr/>
          <p:nvPr/>
        </p:nvSpPr>
        <p:spPr>
          <a:xfrm>
            <a:off x="4591455" y="0"/>
            <a:ext cx="1400783" cy="15077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6B59C433-C8A8-4B64-AF39-46BF8023BC02}"/>
              </a:ext>
            </a:extLst>
          </p:cNvPr>
          <p:cNvSpPr/>
          <p:nvPr/>
        </p:nvSpPr>
        <p:spPr>
          <a:xfrm>
            <a:off x="5816353" y="34116"/>
            <a:ext cx="2990731" cy="1725072"/>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038EA3DF-F650-4481-9461-1A14ACCBA7FA}"/>
              </a:ext>
            </a:extLst>
          </p:cNvPr>
          <p:cNvSpPr/>
          <p:nvPr/>
        </p:nvSpPr>
        <p:spPr>
          <a:xfrm>
            <a:off x="4894729" y="1"/>
            <a:ext cx="1331259" cy="110265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ACF9BE04-6F4F-40B6-B5C8-4F9615BFE264}"/>
              </a:ext>
            </a:extLst>
          </p:cNvPr>
          <p:cNvSpPr/>
          <p:nvPr/>
        </p:nvSpPr>
        <p:spPr>
          <a:xfrm>
            <a:off x="4884643" y="39694"/>
            <a:ext cx="1331259" cy="110265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00960F71-D0E4-4D3D-9388-B63965D502E7}"/>
              </a:ext>
            </a:extLst>
          </p:cNvPr>
          <p:cNvSpPr/>
          <p:nvPr/>
        </p:nvSpPr>
        <p:spPr>
          <a:xfrm>
            <a:off x="4421447" y="1"/>
            <a:ext cx="1331259" cy="11365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38554DDA-B0A1-4056-9AB2-60B61D8F8E95}"/>
              </a:ext>
            </a:extLst>
          </p:cNvPr>
          <p:cNvSpPr/>
          <p:nvPr/>
        </p:nvSpPr>
        <p:spPr>
          <a:xfrm>
            <a:off x="4421447" y="1"/>
            <a:ext cx="1331259" cy="11365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8" name="Picture 47" descr="Diagram&#10;&#10;Description automatically generated">
            <a:extLst>
              <a:ext uri="{FF2B5EF4-FFF2-40B4-BE49-F238E27FC236}">
                <a16:creationId xmlns:a16="http://schemas.microsoft.com/office/drawing/2014/main" id="{5B93FA0B-A5B8-4BE6-B545-B17704CC7D12}"/>
              </a:ext>
            </a:extLst>
          </p:cNvPr>
          <p:cNvPicPr>
            <a:picLocks noChangeAspect="1"/>
          </p:cNvPicPr>
          <p:nvPr/>
        </p:nvPicPr>
        <p:blipFill rotWithShape="1">
          <a:blip r:embed="rId3">
            <a:clrChange>
              <a:clrFrom>
                <a:srgbClr val="FFFFFF"/>
              </a:clrFrom>
              <a:clrTo>
                <a:srgbClr val="FFFFFF">
                  <a:alpha val="0"/>
                </a:srgbClr>
              </a:clrTo>
            </a:clrChange>
          </a:blip>
          <a:srcRect l="47294" t="45215" r="26064" b="12884"/>
          <a:stretch/>
        </p:blipFill>
        <p:spPr>
          <a:xfrm>
            <a:off x="4443571" y="-16422"/>
            <a:ext cx="3564834" cy="3152151"/>
          </a:xfrm>
          <a:prstGeom prst="rect">
            <a:avLst/>
          </a:prstGeom>
        </p:spPr>
      </p:pic>
      <p:sp>
        <p:nvSpPr>
          <p:cNvPr id="49" name="Rectangle 48">
            <a:extLst>
              <a:ext uri="{FF2B5EF4-FFF2-40B4-BE49-F238E27FC236}">
                <a16:creationId xmlns:a16="http://schemas.microsoft.com/office/drawing/2014/main" id="{9F3D1D19-9919-48E0-AA0D-26DF1C003172}"/>
              </a:ext>
            </a:extLst>
          </p:cNvPr>
          <p:cNvSpPr/>
          <p:nvPr/>
        </p:nvSpPr>
        <p:spPr>
          <a:xfrm>
            <a:off x="3757182" y="39693"/>
            <a:ext cx="1400783" cy="15077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1C72E7B9-684E-45F3-B3B6-F8CF688AFBA8}"/>
              </a:ext>
            </a:extLst>
          </p:cNvPr>
          <p:cNvSpPr/>
          <p:nvPr/>
        </p:nvSpPr>
        <p:spPr>
          <a:xfrm>
            <a:off x="7096110" y="1793303"/>
            <a:ext cx="2819753" cy="13131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33FD7EA8-3C1B-4F28-B8F3-F2128D09678F}"/>
              </a:ext>
            </a:extLst>
          </p:cNvPr>
          <p:cNvSpPr/>
          <p:nvPr/>
        </p:nvSpPr>
        <p:spPr>
          <a:xfrm>
            <a:off x="4443571" y="77584"/>
            <a:ext cx="3789270" cy="13131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865AC120-6729-4C21-9AC2-F34995FFF604}"/>
              </a:ext>
            </a:extLst>
          </p:cNvPr>
          <p:cNvSpPr/>
          <p:nvPr/>
        </p:nvSpPr>
        <p:spPr>
          <a:xfrm>
            <a:off x="4219135" y="1762984"/>
            <a:ext cx="1996767" cy="13131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FDE47936-2A80-4ED0-BD8C-A3B80F5D836A}"/>
              </a:ext>
            </a:extLst>
          </p:cNvPr>
          <p:cNvSpPr txBox="1"/>
          <p:nvPr/>
        </p:nvSpPr>
        <p:spPr>
          <a:xfrm>
            <a:off x="505994" y="460273"/>
            <a:ext cx="11198326" cy="523220"/>
          </a:xfrm>
          <a:prstGeom prst="rect">
            <a:avLst/>
          </a:prstGeom>
          <a:noFill/>
        </p:spPr>
        <p:txBody>
          <a:bodyPr wrap="square" rtlCol="0">
            <a:spAutoFit/>
          </a:bodyPr>
          <a:lstStyle/>
          <a:p>
            <a:r>
              <a:rPr lang="en-GB" sz="2800" b="1" dirty="0">
                <a:solidFill>
                  <a:srgbClr val="242021"/>
                </a:solidFill>
                <a:latin typeface="Tahoma" panose="020B0604030504040204" pitchFamily="34" charset="0"/>
                <a:ea typeface="Tahoma" panose="020B0604030504040204" pitchFamily="34" charset="0"/>
                <a:cs typeface="Tahoma" panose="020B0604030504040204" pitchFamily="34" charset="0"/>
              </a:rPr>
              <a:t>MEET THE TEAM: </a:t>
            </a:r>
            <a:r>
              <a:rPr lang="en-GB" sz="28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STAFF</a:t>
            </a:r>
            <a:endParaRPr lang="en-GB" sz="2800" b="1" dirty="0">
              <a:solidFill>
                <a:schemeClr val="tx1">
                  <a:lumMod val="65000"/>
                  <a:lumOff val="35000"/>
                </a:schemeClr>
              </a:solidFill>
            </a:endParaRPr>
          </a:p>
        </p:txBody>
      </p:sp>
    </p:spTree>
    <p:extLst>
      <p:ext uri="{BB962C8B-B14F-4D97-AF65-F5344CB8AC3E}">
        <p14:creationId xmlns:p14="http://schemas.microsoft.com/office/powerpoint/2010/main" val="761037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344467" y="962651"/>
            <a:ext cx="2158600" cy="21895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8703" y="3695545"/>
            <a:ext cx="11730447" cy="2631490"/>
          </a:xfrm>
          <a:prstGeom prst="rect">
            <a:avLst/>
          </a:prstGeom>
        </p:spPr>
        <p:txBody>
          <a:bodyPr wrap="square">
            <a:spAutoFit/>
          </a:bodyPr>
          <a:lstStyle/>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Name: </a:t>
            </a:r>
            <a:r>
              <a:rPr lang="en-GB" sz="1500" dirty="0">
                <a:latin typeface="Tahoma" panose="020B0604030504040204" pitchFamily="34" charset="0"/>
                <a:ea typeface="Tahoma" panose="020B0604030504040204" pitchFamily="34" charset="0"/>
                <a:cs typeface="Tahoma" panose="020B0604030504040204" pitchFamily="34" charset="0"/>
              </a:rPr>
              <a:t>Vacant</a:t>
            </a:r>
          </a:p>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Role: </a:t>
            </a:r>
            <a:r>
              <a:rPr lang="en-GB" sz="1500" dirty="0">
                <a:latin typeface="Tahoma" panose="020B0604030504040204" pitchFamily="34" charset="0"/>
                <a:ea typeface="Tahoma" panose="020B0604030504040204" pitchFamily="34" charset="0"/>
                <a:cs typeface="Tahoma" panose="020B0604030504040204" pitchFamily="34" charset="0"/>
              </a:rPr>
              <a:t>Welsh Language Mental Health Coordinator</a:t>
            </a:r>
          </a:p>
          <a:p>
            <a:pPr>
              <a:lnSpc>
                <a:spcPct val="100000"/>
              </a:lnSpc>
            </a:pPr>
            <a:endParaRPr lang="en-GB" sz="1500" dirty="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Purpose: </a:t>
            </a:r>
            <a:r>
              <a:rPr lang="en-GB" sz="1500" dirty="0">
                <a:latin typeface="Tahoma" panose="020B0604030504040204" pitchFamily="34" charset="0"/>
                <a:ea typeface="Tahoma" panose="020B0604030504040204" pitchFamily="34" charset="0"/>
                <a:cs typeface="Tahoma" panose="020B0604030504040204" pitchFamily="34" charset="0"/>
              </a:rPr>
              <a:t>Funded by Higher Education Funding Council Wales (HEFCW), Aberystwyth University are a collaborative partner on a project to Improve Mental Health and Well-being support for students through the medium of Welsh. </a:t>
            </a:r>
          </a:p>
          <a:p>
            <a:pPr>
              <a:lnSpc>
                <a:spcPct val="100000"/>
              </a:lnSpc>
            </a:pPr>
            <a:endParaRPr lang="en-GB" sz="1500" dirty="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Key activity: </a:t>
            </a:r>
            <a:r>
              <a:rPr lang="en-GB" sz="1500" dirty="0">
                <a:latin typeface="Tahoma" panose="020B0604030504040204" pitchFamily="34" charset="0"/>
                <a:ea typeface="Tahoma" panose="020B0604030504040204" pitchFamily="34" charset="0"/>
                <a:cs typeface="Tahoma" panose="020B0604030504040204" pitchFamily="34" charset="0"/>
              </a:rPr>
              <a:t>The project involves the development and provision of sustainable support for improving mental health and well-being for students for whom Welsh is their first and preferred language, including the development and creation of online resources, and an All-Wales Welsh Language Mental Health Practitioners and Therapists Network. The project will bring about a significant step forward in providing equivalency for Welsh speaking students. </a:t>
            </a:r>
          </a:p>
          <a:p>
            <a:pPr>
              <a:lnSpc>
                <a:spcPct val="100000"/>
              </a:lnSpc>
            </a:pPr>
            <a:endParaRPr lang="en-GB" sz="1500" dirty="0">
              <a:latin typeface="Tahoma" panose="020B0604030504040204" pitchFamily="34" charset="0"/>
              <a:ea typeface="Tahoma" panose="020B0604030504040204" pitchFamily="34" charset="0"/>
              <a:cs typeface="Tahoma" panose="020B0604030504040204" pitchFamily="34" charset="0"/>
            </a:endParaRPr>
          </a:p>
        </p:txBody>
      </p:sp>
      <p:sp>
        <p:nvSpPr>
          <p:cNvPr id="21" name="Rectangle 20">
            <a:extLst>
              <a:ext uri="{FF2B5EF4-FFF2-40B4-BE49-F238E27FC236}">
                <a16:creationId xmlns:a16="http://schemas.microsoft.com/office/drawing/2014/main" id="{4F707327-26F6-469B-A9CB-A3CA966CEFBC}"/>
              </a:ext>
            </a:extLst>
          </p:cNvPr>
          <p:cNvSpPr/>
          <p:nvPr/>
        </p:nvSpPr>
        <p:spPr>
          <a:xfrm>
            <a:off x="4894729" y="1"/>
            <a:ext cx="1331259" cy="110265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E7277A0A-760D-4135-BB12-FAC028D831C4}"/>
              </a:ext>
            </a:extLst>
          </p:cNvPr>
          <p:cNvSpPr/>
          <p:nvPr/>
        </p:nvSpPr>
        <p:spPr>
          <a:xfrm>
            <a:off x="4884643" y="39694"/>
            <a:ext cx="1331259" cy="110265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DE63AAF5-A757-4E86-9F07-32CDDE52CB8F}"/>
              </a:ext>
            </a:extLst>
          </p:cNvPr>
          <p:cNvSpPr/>
          <p:nvPr/>
        </p:nvSpPr>
        <p:spPr>
          <a:xfrm>
            <a:off x="4421447" y="1"/>
            <a:ext cx="1331259" cy="11365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68FEA74E-40DF-4617-91F3-A84ADC250ED9}"/>
              </a:ext>
            </a:extLst>
          </p:cNvPr>
          <p:cNvSpPr/>
          <p:nvPr/>
        </p:nvSpPr>
        <p:spPr>
          <a:xfrm>
            <a:off x="4894729" y="1"/>
            <a:ext cx="1331259" cy="110265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854224DB-62DD-459E-B79E-156C78AF74E6}"/>
              </a:ext>
            </a:extLst>
          </p:cNvPr>
          <p:cNvSpPr/>
          <p:nvPr/>
        </p:nvSpPr>
        <p:spPr>
          <a:xfrm>
            <a:off x="4884643" y="39694"/>
            <a:ext cx="1331259" cy="110265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630718F-AA50-49D3-8B24-2048C977546A}"/>
              </a:ext>
            </a:extLst>
          </p:cNvPr>
          <p:cNvSpPr/>
          <p:nvPr/>
        </p:nvSpPr>
        <p:spPr>
          <a:xfrm>
            <a:off x="4894729" y="1"/>
            <a:ext cx="1331259" cy="110265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4A68C147-AB9F-42E1-A9F6-8FE869874170}"/>
              </a:ext>
            </a:extLst>
          </p:cNvPr>
          <p:cNvSpPr/>
          <p:nvPr/>
        </p:nvSpPr>
        <p:spPr>
          <a:xfrm>
            <a:off x="4884643" y="39694"/>
            <a:ext cx="1331259" cy="110265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CEC0D2E9-2160-4F1C-830B-F79BD617787F}"/>
              </a:ext>
            </a:extLst>
          </p:cNvPr>
          <p:cNvSpPr/>
          <p:nvPr/>
        </p:nvSpPr>
        <p:spPr>
          <a:xfrm>
            <a:off x="4421447" y="1"/>
            <a:ext cx="1331259" cy="11365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840B06E8-32E5-4180-A836-B7A631247A54}"/>
              </a:ext>
            </a:extLst>
          </p:cNvPr>
          <p:cNvSpPr/>
          <p:nvPr/>
        </p:nvSpPr>
        <p:spPr>
          <a:xfrm>
            <a:off x="4591455" y="0"/>
            <a:ext cx="1400783" cy="15077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6B59C433-C8A8-4B64-AF39-46BF8023BC02}"/>
              </a:ext>
            </a:extLst>
          </p:cNvPr>
          <p:cNvSpPr/>
          <p:nvPr/>
        </p:nvSpPr>
        <p:spPr>
          <a:xfrm>
            <a:off x="5816353" y="34116"/>
            <a:ext cx="2990731" cy="1725072"/>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038EA3DF-F650-4481-9461-1A14ACCBA7FA}"/>
              </a:ext>
            </a:extLst>
          </p:cNvPr>
          <p:cNvSpPr/>
          <p:nvPr/>
        </p:nvSpPr>
        <p:spPr>
          <a:xfrm>
            <a:off x="4894729" y="1"/>
            <a:ext cx="1331259" cy="110265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ACF9BE04-6F4F-40B6-B5C8-4F9615BFE264}"/>
              </a:ext>
            </a:extLst>
          </p:cNvPr>
          <p:cNvSpPr/>
          <p:nvPr/>
        </p:nvSpPr>
        <p:spPr>
          <a:xfrm>
            <a:off x="4884643" y="39694"/>
            <a:ext cx="1331259" cy="110265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00960F71-D0E4-4D3D-9388-B63965D502E7}"/>
              </a:ext>
            </a:extLst>
          </p:cNvPr>
          <p:cNvSpPr/>
          <p:nvPr/>
        </p:nvSpPr>
        <p:spPr>
          <a:xfrm>
            <a:off x="4421447" y="1"/>
            <a:ext cx="1331259" cy="11365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38554DDA-B0A1-4056-9AB2-60B61D8F8E95}"/>
              </a:ext>
            </a:extLst>
          </p:cNvPr>
          <p:cNvSpPr/>
          <p:nvPr/>
        </p:nvSpPr>
        <p:spPr>
          <a:xfrm>
            <a:off x="4421447" y="1"/>
            <a:ext cx="1331259" cy="11365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8" name="Picture 47" descr="Diagram&#10;&#10;Description automatically generated">
            <a:extLst>
              <a:ext uri="{FF2B5EF4-FFF2-40B4-BE49-F238E27FC236}">
                <a16:creationId xmlns:a16="http://schemas.microsoft.com/office/drawing/2014/main" id="{5B93FA0B-A5B8-4BE6-B545-B17704CC7D12}"/>
              </a:ext>
            </a:extLst>
          </p:cNvPr>
          <p:cNvPicPr>
            <a:picLocks noChangeAspect="1"/>
          </p:cNvPicPr>
          <p:nvPr/>
        </p:nvPicPr>
        <p:blipFill rotWithShape="1">
          <a:blip r:embed="rId3">
            <a:clrChange>
              <a:clrFrom>
                <a:srgbClr val="FFFFFF"/>
              </a:clrFrom>
              <a:clrTo>
                <a:srgbClr val="FFFFFF">
                  <a:alpha val="0"/>
                </a:srgbClr>
              </a:clrTo>
            </a:clrChange>
          </a:blip>
          <a:srcRect l="47294" t="45215" r="26064" b="12884"/>
          <a:stretch/>
        </p:blipFill>
        <p:spPr>
          <a:xfrm>
            <a:off x="4443571" y="-16422"/>
            <a:ext cx="3564834" cy="3152151"/>
          </a:xfrm>
          <a:prstGeom prst="rect">
            <a:avLst/>
          </a:prstGeom>
        </p:spPr>
      </p:pic>
      <p:sp>
        <p:nvSpPr>
          <p:cNvPr id="49" name="Rectangle 48">
            <a:extLst>
              <a:ext uri="{FF2B5EF4-FFF2-40B4-BE49-F238E27FC236}">
                <a16:creationId xmlns:a16="http://schemas.microsoft.com/office/drawing/2014/main" id="{9F3D1D19-9919-48E0-AA0D-26DF1C003172}"/>
              </a:ext>
            </a:extLst>
          </p:cNvPr>
          <p:cNvSpPr/>
          <p:nvPr/>
        </p:nvSpPr>
        <p:spPr>
          <a:xfrm>
            <a:off x="3757182" y="39693"/>
            <a:ext cx="1400783" cy="15077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33FD7EA8-3C1B-4F28-B8F3-F2128D09678F}"/>
              </a:ext>
            </a:extLst>
          </p:cNvPr>
          <p:cNvSpPr/>
          <p:nvPr/>
        </p:nvSpPr>
        <p:spPr>
          <a:xfrm>
            <a:off x="4443571" y="77584"/>
            <a:ext cx="3789270" cy="13131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865AC120-6729-4C21-9AC2-F34995FFF604}"/>
              </a:ext>
            </a:extLst>
          </p:cNvPr>
          <p:cNvSpPr/>
          <p:nvPr/>
        </p:nvSpPr>
        <p:spPr>
          <a:xfrm>
            <a:off x="4219135" y="1390684"/>
            <a:ext cx="2857526" cy="16854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1A8A5FC4-A43F-4F1B-BE6D-D00BCADD5B80}"/>
              </a:ext>
            </a:extLst>
          </p:cNvPr>
          <p:cNvSpPr txBox="1"/>
          <p:nvPr/>
        </p:nvSpPr>
        <p:spPr>
          <a:xfrm>
            <a:off x="505994" y="460273"/>
            <a:ext cx="11198326" cy="523220"/>
          </a:xfrm>
          <a:prstGeom prst="rect">
            <a:avLst/>
          </a:prstGeom>
          <a:noFill/>
        </p:spPr>
        <p:txBody>
          <a:bodyPr wrap="square" rtlCol="0">
            <a:spAutoFit/>
          </a:bodyPr>
          <a:lstStyle/>
          <a:p>
            <a:r>
              <a:rPr lang="en-GB" sz="2800" b="1" dirty="0">
                <a:solidFill>
                  <a:srgbClr val="242021"/>
                </a:solidFill>
                <a:latin typeface="Tahoma" panose="020B0604030504040204" pitchFamily="34" charset="0"/>
                <a:ea typeface="Tahoma" panose="020B0604030504040204" pitchFamily="34" charset="0"/>
                <a:cs typeface="Tahoma" panose="020B0604030504040204" pitchFamily="34" charset="0"/>
              </a:rPr>
              <a:t>MEET THE TEAM: </a:t>
            </a:r>
            <a:r>
              <a:rPr lang="en-GB" sz="28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STAFF</a:t>
            </a:r>
            <a:endParaRPr lang="en-GB" sz="2800" b="1" dirty="0">
              <a:solidFill>
                <a:schemeClr val="tx1">
                  <a:lumMod val="65000"/>
                  <a:lumOff val="35000"/>
                </a:schemeClr>
              </a:solidFill>
            </a:endParaRPr>
          </a:p>
        </p:txBody>
      </p:sp>
    </p:spTree>
    <p:extLst>
      <p:ext uri="{BB962C8B-B14F-4D97-AF65-F5344CB8AC3E}">
        <p14:creationId xmlns:p14="http://schemas.microsoft.com/office/powerpoint/2010/main" val="3280113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www.abersu.co.uk/pageassets/aboutaber/contact/Annmarie-circ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57" y="1085419"/>
            <a:ext cx="2177810" cy="22135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5257" y="3367681"/>
            <a:ext cx="11730447" cy="3323987"/>
          </a:xfrm>
          <a:prstGeom prst="rect">
            <a:avLst/>
          </a:prstGeom>
        </p:spPr>
        <p:txBody>
          <a:bodyPr wrap="square">
            <a:spAutoFit/>
          </a:bodyPr>
          <a:lstStyle/>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Name: </a:t>
            </a:r>
            <a:r>
              <a:rPr lang="en-GB" sz="1500" dirty="0">
                <a:latin typeface="Tahoma" panose="020B0604030504040204" pitchFamily="34" charset="0"/>
                <a:ea typeface="Tahoma" panose="020B0604030504040204" pitchFamily="34" charset="0"/>
                <a:cs typeface="Tahoma" panose="020B0604030504040204" pitchFamily="34" charset="0"/>
              </a:rPr>
              <a:t>Annmarie Evans</a:t>
            </a:r>
          </a:p>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Role: </a:t>
            </a:r>
            <a:r>
              <a:rPr lang="en-GB" sz="1500" dirty="0">
                <a:latin typeface="Tahoma" panose="020B0604030504040204" pitchFamily="34" charset="0"/>
                <a:ea typeface="Tahoma" panose="020B0604030504040204" pitchFamily="34" charset="0"/>
                <a:cs typeface="Tahoma" panose="020B0604030504040204" pitchFamily="34" charset="0"/>
              </a:rPr>
              <a:t>People &amp; Wellbeing Manager</a:t>
            </a:r>
          </a:p>
          <a:p>
            <a:pPr>
              <a:lnSpc>
                <a:spcPct val="100000"/>
              </a:lnSpc>
            </a:pPr>
            <a:endParaRPr lang="en-GB" sz="1500" dirty="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Purpose: </a:t>
            </a:r>
            <a:r>
              <a:rPr lang="en-GB" sz="1500" dirty="0">
                <a:latin typeface="Tahoma" panose="020B0604030504040204" pitchFamily="34" charset="0"/>
                <a:ea typeface="Tahoma" panose="020B0604030504040204" pitchFamily="34" charset="0"/>
                <a:cs typeface="Tahoma" panose="020B0604030504040204" pitchFamily="34" charset="0"/>
              </a:rPr>
              <a:t>To ensure that all staff related activity is conducted in line with the Union policy &amp; procedures and that all policy &amp; procedures are maintained in line with legislation and best practice. To oversee key organisational processes such as learning &amp; development</a:t>
            </a:r>
          </a:p>
          <a:p>
            <a:pPr>
              <a:lnSpc>
                <a:spcPct val="100000"/>
              </a:lnSpc>
            </a:pPr>
            <a:r>
              <a:rPr lang="en-GB" sz="1500" dirty="0">
                <a:latin typeface="Tahoma" panose="020B0604030504040204" pitchFamily="34" charset="0"/>
                <a:ea typeface="Tahoma" panose="020B0604030504040204" pitchFamily="34" charset="0"/>
                <a:cs typeface="Tahoma" panose="020B0604030504040204" pitchFamily="34" charset="0"/>
              </a:rPr>
              <a:t>activity, staff wellbeing, and the induction programme. Maintain a detailed knowledge of health and safety, duty of care, safeguarding and regulatory issues relating to Students’ Union compliance in these areas.</a:t>
            </a:r>
          </a:p>
          <a:p>
            <a:pPr>
              <a:lnSpc>
                <a:spcPct val="100000"/>
              </a:lnSpc>
            </a:pPr>
            <a:endParaRPr lang="en-GB" sz="1500" dirty="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Key activity: </a:t>
            </a:r>
            <a:r>
              <a:rPr lang="en-GB" sz="1500" dirty="0">
                <a:latin typeface="Tahoma" panose="020B0604030504040204" pitchFamily="34" charset="0"/>
                <a:ea typeface="Tahoma" panose="020B0604030504040204" pitchFamily="34" charset="0"/>
                <a:cs typeface="Tahoma" panose="020B0604030504040204" pitchFamily="34" charset="0"/>
              </a:rPr>
              <a:t>HR Admin, supporting meetings and performance management, Trustee Board support, supporting the CEO and Officers, Staff Handbook and policy, inductions.</a:t>
            </a:r>
          </a:p>
          <a:p>
            <a:pPr>
              <a:lnSpc>
                <a:spcPct val="100000"/>
              </a:lnSpc>
            </a:pPr>
            <a:endParaRPr lang="en-GB" sz="1500" dirty="0">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lang="en-GB" sz="1500" dirty="0">
              <a:latin typeface="Tahoma" panose="020B0604030504040204" pitchFamily="34" charset="0"/>
              <a:ea typeface="Tahoma" panose="020B0604030504040204" pitchFamily="34" charset="0"/>
              <a:cs typeface="Tahoma" panose="020B0604030504040204" pitchFamily="34" charset="0"/>
            </a:endParaRPr>
          </a:p>
          <a:p>
            <a:endParaRPr lang="en-GB" sz="1500" dirty="0">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lang="en-GB" sz="15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4894729" y="1"/>
            <a:ext cx="1331259" cy="110265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4884643" y="39694"/>
            <a:ext cx="1331259" cy="110265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4421447" y="1"/>
            <a:ext cx="1331259" cy="11365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6225988" y="39694"/>
            <a:ext cx="1351412" cy="1106186"/>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p:cNvPicPr>
            <a:picLocks noChangeAspect="1"/>
          </p:cNvPicPr>
          <p:nvPr/>
        </p:nvPicPr>
        <p:blipFill rotWithShape="1">
          <a:blip r:embed="rId3"/>
          <a:srcRect l="35653" t="29533" r="47630" b="35745"/>
          <a:stretch/>
        </p:blipFill>
        <p:spPr>
          <a:xfrm>
            <a:off x="5369776" y="49021"/>
            <a:ext cx="2207624" cy="2578084"/>
          </a:xfrm>
          <a:prstGeom prst="rect">
            <a:avLst/>
          </a:prstGeom>
        </p:spPr>
      </p:pic>
      <p:sp>
        <p:nvSpPr>
          <p:cNvPr id="14" name="Rectangle 13"/>
          <p:cNvSpPr/>
          <p:nvPr/>
        </p:nvSpPr>
        <p:spPr>
          <a:xfrm>
            <a:off x="6196842" y="75859"/>
            <a:ext cx="1351412" cy="1106186"/>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6981722" y="1338063"/>
            <a:ext cx="1351412" cy="12373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p:cNvSpPr/>
          <p:nvPr/>
        </p:nvSpPr>
        <p:spPr>
          <a:xfrm>
            <a:off x="4613832" y="237567"/>
            <a:ext cx="1351412" cy="12373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EE20C9E2-A53F-4E5D-BA47-2FBCE17AFBB0}"/>
              </a:ext>
            </a:extLst>
          </p:cNvPr>
          <p:cNvSpPr txBox="1"/>
          <p:nvPr/>
        </p:nvSpPr>
        <p:spPr>
          <a:xfrm>
            <a:off x="505994" y="460273"/>
            <a:ext cx="11198326" cy="523220"/>
          </a:xfrm>
          <a:prstGeom prst="rect">
            <a:avLst/>
          </a:prstGeom>
          <a:noFill/>
        </p:spPr>
        <p:txBody>
          <a:bodyPr wrap="square" rtlCol="0">
            <a:spAutoFit/>
          </a:bodyPr>
          <a:lstStyle/>
          <a:p>
            <a:r>
              <a:rPr lang="en-GB" sz="2800" b="1" dirty="0">
                <a:solidFill>
                  <a:srgbClr val="242021"/>
                </a:solidFill>
                <a:latin typeface="Tahoma" panose="020B0604030504040204" pitchFamily="34" charset="0"/>
                <a:ea typeface="Tahoma" panose="020B0604030504040204" pitchFamily="34" charset="0"/>
                <a:cs typeface="Tahoma" panose="020B0604030504040204" pitchFamily="34" charset="0"/>
              </a:rPr>
              <a:t>MEET THE TEAM: </a:t>
            </a:r>
            <a:r>
              <a:rPr lang="en-GB" sz="28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STAFF</a:t>
            </a:r>
            <a:endParaRPr lang="en-GB" sz="2800" b="1" dirty="0">
              <a:solidFill>
                <a:schemeClr val="tx1">
                  <a:lumMod val="65000"/>
                  <a:lumOff val="35000"/>
                </a:schemeClr>
              </a:solidFill>
            </a:endParaRPr>
          </a:p>
        </p:txBody>
      </p:sp>
    </p:spTree>
    <p:extLst>
      <p:ext uri="{BB962C8B-B14F-4D97-AF65-F5344CB8AC3E}">
        <p14:creationId xmlns:p14="http://schemas.microsoft.com/office/powerpoint/2010/main" val="908255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326570" y="1085420"/>
            <a:ext cx="2208862" cy="214355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9897" y="3383544"/>
            <a:ext cx="11730447" cy="2631490"/>
          </a:xfrm>
          <a:prstGeom prst="rect">
            <a:avLst/>
          </a:prstGeom>
        </p:spPr>
        <p:txBody>
          <a:bodyPr wrap="square">
            <a:spAutoFit/>
          </a:bodyPr>
          <a:lstStyle/>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Name: </a:t>
            </a:r>
            <a:r>
              <a:rPr lang="en-GB" sz="1500" dirty="0">
                <a:latin typeface="Tahoma" panose="020B0604030504040204" pitchFamily="34" charset="0"/>
                <a:ea typeface="Tahoma" panose="020B0604030504040204" pitchFamily="34" charset="0"/>
                <a:cs typeface="Tahoma" panose="020B0604030504040204" pitchFamily="34" charset="0"/>
              </a:rPr>
              <a:t>Trish McGrath</a:t>
            </a:r>
          </a:p>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Role: </a:t>
            </a:r>
            <a:r>
              <a:rPr lang="en-GB" sz="1500" dirty="0">
                <a:latin typeface="Tahoma" panose="020B0604030504040204" pitchFamily="34" charset="0"/>
                <a:ea typeface="Tahoma" panose="020B0604030504040204" pitchFamily="34" charset="0"/>
                <a:cs typeface="Tahoma" panose="020B0604030504040204" pitchFamily="34" charset="0"/>
              </a:rPr>
              <a:t>CEO</a:t>
            </a:r>
          </a:p>
          <a:p>
            <a:pPr>
              <a:lnSpc>
                <a:spcPct val="100000"/>
              </a:lnSpc>
            </a:pPr>
            <a:endParaRPr lang="en-GB" sz="1500" dirty="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Purpose: </a:t>
            </a:r>
            <a:r>
              <a:rPr lang="en-GB" sz="1500" dirty="0">
                <a:latin typeface="Tahoma" panose="020B0604030504040204" pitchFamily="34" charset="0"/>
                <a:ea typeface="Tahoma" panose="020B0604030504040204" pitchFamily="34" charset="0"/>
                <a:cs typeface="Tahoma" panose="020B0604030504040204" pitchFamily="34" charset="0"/>
              </a:rPr>
              <a:t>Overall strategic and general management of AberSU and corporate responsibility for the delivery of the Union’s purpose, vision and values, and strategic plan. To act as the most senior member of staff to lead the executive functions of the organisation and its resources to meet the demands of Aberystwyth University students now and in the future, taking direction from the Board of Trustees to achieve this and working with the University and other stakeholders. </a:t>
            </a:r>
          </a:p>
          <a:p>
            <a:pPr>
              <a:lnSpc>
                <a:spcPct val="100000"/>
              </a:lnSpc>
            </a:pPr>
            <a:endParaRPr lang="en-GB" sz="1500" dirty="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Key Activity: </a:t>
            </a:r>
            <a:r>
              <a:rPr lang="en-GB" sz="1500" dirty="0">
                <a:latin typeface="Tahoma" panose="020B0604030504040204" pitchFamily="34" charset="0"/>
                <a:ea typeface="Tahoma" panose="020B0604030504040204" pitchFamily="34" charset="0"/>
                <a:cs typeface="Tahoma" panose="020B0604030504040204" pitchFamily="34" charset="0"/>
              </a:rPr>
              <a:t>Lead the staff team and ensure that the Students’ Union is legally, financially and </a:t>
            </a:r>
            <a:r>
              <a:rPr lang="en-GB" sz="1500" dirty="0" err="1">
                <a:latin typeface="Tahoma" panose="020B0604030504040204" pitchFamily="34" charset="0"/>
                <a:ea typeface="Tahoma" panose="020B0604030504040204" pitchFamily="34" charset="0"/>
                <a:cs typeface="Tahoma" panose="020B0604030504040204" pitchFamily="34" charset="0"/>
              </a:rPr>
              <a:t>reputationally</a:t>
            </a:r>
            <a:r>
              <a:rPr lang="en-GB" sz="1500" dirty="0">
                <a:latin typeface="Tahoma" panose="020B0604030504040204" pitchFamily="34" charset="0"/>
                <a:ea typeface="Tahoma" panose="020B0604030504040204" pitchFamily="34" charset="0"/>
                <a:cs typeface="Tahoma" panose="020B0604030504040204" pitchFamily="34" charset="0"/>
              </a:rPr>
              <a:t> sound. Guide Officers to achieve their best representing students. Ensure that we operate within best practice where possible. </a:t>
            </a:r>
          </a:p>
          <a:p>
            <a:pPr>
              <a:lnSpc>
                <a:spcPct val="100000"/>
              </a:lnSpc>
            </a:pPr>
            <a:endParaRPr lang="en-GB" sz="1500" dirty="0">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4894729" y="1"/>
            <a:ext cx="1331259" cy="110265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4884643" y="39694"/>
            <a:ext cx="1331259" cy="110265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4421447" y="1"/>
            <a:ext cx="1331259" cy="11365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6225988" y="39694"/>
            <a:ext cx="1351412" cy="1106186"/>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p:cNvPicPr>
            <a:picLocks noChangeAspect="1"/>
          </p:cNvPicPr>
          <p:nvPr/>
        </p:nvPicPr>
        <p:blipFill rotWithShape="1">
          <a:blip r:embed="rId3"/>
          <a:srcRect l="35653" t="29533" r="47630" b="35745"/>
          <a:stretch/>
        </p:blipFill>
        <p:spPr>
          <a:xfrm>
            <a:off x="5369776" y="49021"/>
            <a:ext cx="2207624" cy="2578084"/>
          </a:xfrm>
          <a:prstGeom prst="rect">
            <a:avLst/>
          </a:prstGeom>
        </p:spPr>
      </p:pic>
      <p:sp>
        <p:nvSpPr>
          <p:cNvPr id="14" name="Rectangle 13"/>
          <p:cNvSpPr/>
          <p:nvPr/>
        </p:nvSpPr>
        <p:spPr>
          <a:xfrm>
            <a:off x="5252338" y="1474927"/>
            <a:ext cx="1351412" cy="1106186"/>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6981722" y="1338063"/>
            <a:ext cx="1351412" cy="12373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p:cNvSpPr/>
          <p:nvPr/>
        </p:nvSpPr>
        <p:spPr>
          <a:xfrm>
            <a:off x="4613832" y="237567"/>
            <a:ext cx="1351412" cy="12373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C95FEF02-709B-4210-BA1E-E0F0E994F073}"/>
              </a:ext>
            </a:extLst>
          </p:cNvPr>
          <p:cNvSpPr txBox="1"/>
          <p:nvPr/>
        </p:nvSpPr>
        <p:spPr>
          <a:xfrm>
            <a:off x="505994" y="460273"/>
            <a:ext cx="11198326" cy="523220"/>
          </a:xfrm>
          <a:prstGeom prst="rect">
            <a:avLst/>
          </a:prstGeom>
          <a:noFill/>
        </p:spPr>
        <p:txBody>
          <a:bodyPr wrap="square" rtlCol="0">
            <a:spAutoFit/>
          </a:bodyPr>
          <a:lstStyle/>
          <a:p>
            <a:r>
              <a:rPr lang="en-GB" sz="2800" b="1" dirty="0">
                <a:solidFill>
                  <a:srgbClr val="242021"/>
                </a:solidFill>
                <a:latin typeface="Tahoma" panose="020B0604030504040204" pitchFamily="34" charset="0"/>
                <a:ea typeface="Tahoma" panose="020B0604030504040204" pitchFamily="34" charset="0"/>
                <a:cs typeface="Tahoma" panose="020B0604030504040204" pitchFamily="34" charset="0"/>
              </a:rPr>
              <a:t>MEET THE TEAM: </a:t>
            </a:r>
            <a:r>
              <a:rPr lang="en-GB" sz="28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STAFF</a:t>
            </a:r>
            <a:endParaRPr lang="en-GB" sz="2800" b="1" dirty="0">
              <a:solidFill>
                <a:schemeClr val="tx1">
                  <a:lumMod val="65000"/>
                  <a:lumOff val="35000"/>
                </a:schemeClr>
              </a:solidFill>
            </a:endParaRPr>
          </a:p>
        </p:txBody>
      </p:sp>
    </p:spTree>
    <p:extLst>
      <p:ext uri="{BB962C8B-B14F-4D97-AF65-F5344CB8AC3E}">
        <p14:creationId xmlns:p14="http://schemas.microsoft.com/office/powerpoint/2010/main" val="3368409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65759" y="640412"/>
            <a:ext cx="9961581" cy="8083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800" b="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1364974" y="1163632"/>
            <a:ext cx="8128266" cy="5341671"/>
          </a:xfrm>
          <a:prstGeom prst="rect">
            <a:avLst/>
          </a:prstGeom>
        </p:spPr>
        <p:txBody>
          <a:bodyP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0000"/>
              </a:lnSpc>
              <a:spcBef>
                <a:spcPts val="600"/>
              </a:spcBef>
              <a:defRPr sz="1800" b="0" i="0" u="none" strike="noStrike" kern="0" cap="none" spc="0" baseline="0">
                <a:solidFill>
                  <a:srgbClr val="000000"/>
                </a:solidFill>
                <a:uFillTx/>
              </a:defRPr>
            </a:pPr>
            <a:r>
              <a:rPr lang="en-GB" sz="3600" kern="0" dirty="0">
                <a:solidFill>
                  <a:srgbClr val="000000"/>
                </a:solidFill>
                <a:latin typeface="Tahoma" panose="020B0604030504040204" pitchFamily="34" charset="0"/>
                <a:ea typeface="Tahoma" panose="020B0604030504040204" pitchFamily="34" charset="0"/>
                <a:cs typeface="Tahoma" panose="020B0604030504040204" pitchFamily="34" charset="0"/>
              </a:rPr>
              <a:t>Full time Officers are elected in an all student online vote and hold their positon for 12 months starting July each year</a:t>
            </a:r>
          </a:p>
          <a:p>
            <a:pPr lvl="0">
              <a:lnSpc>
                <a:spcPct val="100000"/>
              </a:lnSpc>
              <a:spcBef>
                <a:spcPts val="600"/>
              </a:spcBef>
              <a:defRPr sz="1800" b="0" i="0" u="none" strike="noStrike" kern="0" cap="none" spc="0" baseline="0">
                <a:solidFill>
                  <a:srgbClr val="000000"/>
                </a:solidFill>
                <a:uFillTx/>
              </a:defRPr>
            </a:pPr>
            <a:endParaRPr lang="en-GB" sz="3600" b="1"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0000"/>
              </a:lnSpc>
              <a:spcBef>
                <a:spcPts val="600"/>
              </a:spcBef>
              <a:defRPr sz="1800" b="0" i="0" u="none" strike="noStrike" kern="0" cap="none" spc="0" baseline="0">
                <a:solidFill>
                  <a:srgbClr val="000000"/>
                </a:solidFill>
                <a:uFillTx/>
              </a:defRPr>
            </a:pPr>
            <a:r>
              <a:rPr lang="en-GB" sz="3600" b="1" kern="0" dirty="0">
                <a:solidFill>
                  <a:srgbClr val="000000"/>
                </a:solidFill>
                <a:latin typeface="Tahoma" panose="020B0604030504040204" pitchFamily="34" charset="0"/>
                <a:ea typeface="Tahoma" panose="020B0604030504040204" pitchFamily="34" charset="0"/>
                <a:cs typeface="Tahoma" panose="020B0604030504040204" pitchFamily="34" charset="0"/>
              </a:rPr>
              <a:t>President: Sabina O'Donoghue</a:t>
            </a:r>
          </a:p>
          <a:p>
            <a:pPr lvl="0">
              <a:lnSpc>
                <a:spcPct val="100000"/>
              </a:lnSpc>
              <a:spcBef>
                <a:spcPts val="600"/>
              </a:spcBef>
              <a:defRPr sz="1800" b="0" i="0" u="none" strike="noStrike" kern="0" cap="none" spc="0" baseline="0">
                <a:solidFill>
                  <a:srgbClr val="000000"/>
                </a:solidFill>
                <a:uFillTx/>
              </a:defRPr>
            </a:pPr>
            <a:r>
              <a:rPr lang="en-GB" sz="3600" i="1" kern="0" dirty="0">
                <a:solidFill>
                  <a:srgbClr val="000000"/>
                </a:solidFill>
                <a:latin typeface="Tahoma" panose="020B0604030504040204" pitchFamily="34" charset="0"/>
                <a:ea typeface="Tahoma" panose="020B0604030504040204" pitchFamily="34" charset="0"/>
                <a:cs typeface="Tahoma" panose="020B0604030504040204" pitchFamily="34" charset="0"/>
              </a:rPr>
              <a:t>responsible for: Primary </a:t>
            </a:r>
            <a:r>
              <a:rPr lang="en-GB" sz="3600" i="1" kern="0" dirty="0" err="1">
                <a:solidFill>
                  <a:srgbClr val="000000"/>
                </a:solidFill>
                <a:latin typeface="Tahoma" panose="020B0604030504040204" pitchFamily="34" charset="0"/>
                <a:ea typeface="Tahoma" panose="020B0604030504040204" pitchFamily="34" charset="0"/>
                <a:cs typeface="Tahoma" panose="020B0604030504040204" pitchFamily="34" charset="0"/>
              </a:rPr>
              <a:t>Spokesperspon</a:t>
            </a:r>
            <a:r>
              <a:rPr lang="en-GB" sz="3600" i="1" kern="0" dirty="0">
                <a:solidFill>
                  <a:srgbClr val="000000"/>
                </a:solidFill>
                <a:latin typeface="Tahoma" panose="020B0604030504040204" pitchFamily="34" charset="0"/>
                <a:ea typeface="Tahoma" panose="020B0604030504040204" pitchFamily="34" charset="0"/>
                <a:cs typeface="Tahoma" panose="020B0604030504040204" pitchFamily="34" charset="0"/>
              </a:rPr>
              <a:t>, democracy, governance, external relations</a:t>
            </a:r>
          </a:p>
          <a:p>
            <a:pPr lvl="0">
              <a:lnSpc>
                <a:spcPct val="100000"/>
              </a:lnSpc>
              <a:spcBef>
                <a:spcPts val="600"/>
              </a:spcBef>
              <a:defRPr sz="1800" b="0" i="0" u="none" strike="noStrike" kern="0" cap="none" spc="0" baseline="0">
                <a:solidFill>
                  <a:srgbClr val="000000"/>
                </a:solidFill>
                <a:uFillTx/>
              </a:defRPr>
            </a:pPr>
            <a:endParaRPr lang="en-GB" sz="3600" i="1"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0000"/>
              </a:lnSpc>
              <a:spcBef>
                <a:spcPts val="600"/>
              </a:spcBef>
              <a:defRPr sz="1800" b="0" i="0" u="none" strike="noStrike" kern="0" cap="none" spc="0" baseline="0">
                <a:solidFill>
                  <a:srgbClr val="000000"/>
                </a:solidFill>
                <a:uFillTx/>
              </a:defRPr>
            </a:pPr>
            <a:r>
              <a:rPr lang="en-GB" sz="3600" b="1" i="1" kern="0" dirty="0">
                <a:solidFill>
                  <a:srgbClr val="000000"/>
                </a:solidFill>
                <a:latin typeface="Tahoma" panose="020B0604030504040204" pitchFamily="34" charset="0"/>
                <a:ea typeface="Tahoma" panose="020B0604030504040204" pitchFamily="34" charset="0"/>
                <a:cs typeface="Tahoma" panose="020B0604030504040204" pitchFamily="34" charset="0"/>
              </a:rPr>
              <a:t>Academic Affairs Officer: Elizabeth Manners</a:t>
            </a:r>
          </a:p>
          <a:p>
            <a:pPr lvl="0">
              <a:lnSpc>
                <a:spcPct val="100000"/>
              </a:lnSpc>
              <a:spcBef>
                <a:spcPts val="600"/>
              </a:spcBef>
              <a:defRPr sz="1800" b="0" i="0" u="none" strike="noStrike" kern="0" cap="none" spc="0" baseline="0">
                <a:solidFill>
                  <a:srgbClr val="000000"/>
                </a:solidFill>
                <a:uFillTx/>
              </a:defRPr>
            </a:pPr>
            <a:r>
              <a:rPr lang="en-GB" sz="3600" i="1" kern="0" dirty="0">
                <a:solidFill>
                  <a:srgbClr val="000000"/>
                </a:solidFill>
                <a:latin typeface="Tahoma" panose="020B0604030504040204" pitchFamily="34" charset="0"/>
                <a:ea typeface="Tahoma" panose="020B0604030504040204" pitchFamily="34" charset="0"/>
                <a:cs typeface="Tahoma" panose="020B0604030504040204" pitchFamily="34" charset="0"/>
              </a:rPr>
              <a:t>responsible for: education policy, course representatives, academic campaigns </a:t>
            </a:r>
          </a:p>
          <a:p>
            <a:pPr lvl="0">
              <a:lnSpc>
                <a:spcPct val="100000"/>
              </a:lnSpc>
              <a:spcBef>
                <a:spcPts val="600"/>
              </a:spcBef>
              <a:defRPr sz="1800" b="0" i="0" u="none" strike="noStrike" kern="0" cap="none" spc="0" baseline="0">
                <a:solidFill>
                  <a:srgbClr val="000000"/>
                </a:solidFill>
                <a:uFillTx/>
              </a:defRPr>
            </a:pPr>
            <a:endParaRPr lang="en-GB" sz="3600" i="1"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0000"/>
              </a:lnSpc>
              <a:spcBef>
                <a:spcPts val="600"/>
              </a:spcBef>
              <a:defRPr sz="1800" b="0" i="0" u="none" strike="noStrike" kern="0" cap="none" spc="0" baseline="0">
                <a:solidFill>
                  <a:srgbClr val="000000"/>
                </a:solidFill>
                <a:uFillTx/>
              </a:defRPr>
            </a:pPr>
            <a:r>
              <a:rPr lang="en-GB" sz="3600" b="1" i="1" kern="0" dirty="0">
                <a:solidFill>
                  <a:srgbClr val="000000"/>
                </a:solidFill>
                <a:latin typeface="Tahoma" panose="020B0604030504040204" pitchFamily="34" charset="0"/>
                <a:ea typeface="Tahoma" panose="020B0604030504040204" pitchFamily="34" charset="0"/>
                <a:cs typeface="Tahoma" panose="020B0604030504040204" pitchFamily="34" charset="0"/>
              </a:rPr>
              <a:t>Student Opportunities Officer: Rachel Barwise</a:t>
            </a:r>
          </a:p>
          <a:p>
            <a:pPr lvl="0">
              <a:lnSpc>
                <a:spcPct val="100000"/>
              </a:lnSpc>
              <a:spcBef>
                <a:spcPts val="600"/>
              </a:spcBef>
              <a:defRPr sz="1800" b="0" i="0" u="none" strike="noStrike" kern="0" cap="none" spc="0" baseline="0">
                <a:solidFill>
                  <a:srgbClr val="000000"/>
                </a:solidFill>
                <a:uFillTx/>
              </a:defRPr>
            </a:pPr>
            <a:r>
              <a:rPr lang="en-GB" sz="3600" i="1" kern="0" dirty="0">
                <a:solidFill>
                  <a:srgbClr val="000000"/>
                </a:solidFill>
                <a:latin typeface="Tahoma" panose="020B0604030504040204" pitchFamily="34" charset="0"/>
                <a:ea typeface="Tahoma" panose="020B0604030504040204" pitchFamily="34" charset="0"/>
                <a:cs typeface="Tahoma" panose="020B0604030504040204" pitchFamily="34" charset="0"/>
              </a:rPr>
              <a:t>responsible for: sports, societies, volunteering, skills development</a:t>
            </a:r>
          </a:p>
          <a:p>
            <a:pPr lvl="0">
              <a:lnSpc>
                <a:spcPct val="100000"/>
              </a:lnSpc>
              <a:spcBef>
                <a:spcPts val="600"/>
              </a:spcBef>
              <a:defRPr sz="1800" b="0" i="0" u="none" strike="noStrike" kern="0" cap="none" spc="0" baseline="0">
                <a:solidFill>
                  <a:srgbClr val="000000"/>
                </a:solidFill>
                <a:uFillTx/>
              </a:defRPr>
            </a:pPr>
            <a:endParaRPr lang="en-GB" sz="3600" i="1"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0000"/>
              </a:lnSpc>
              <a:spcBef>
                <a:spcPts val="600"/>
              </a:spcBef>
              <a:defRPr sz="1800" b="0" i="0" u="none" strike="noStrike" kern="0" cap="none" spc="0" baseline="0">
                <a:solidFill>
                  <a:srgbClr val="000000"/>
                </a:solidFill>
                <a:uFillTx/>
              </a:defRPr>
            </a:pPr>
            <a:r>
              <a:rPr lang="en-GB" sz="3600" b="1" i="1" kern="0" dirty="0">
                <a:solidFill>
                  <a:srgbClr val="000000"/>
                </a:solidFill>
                <a:latin typeface="Tahoma" panose="020B0604030504040204" pitchFamily="34" charset="0"/>
                <a:ea typeface="Tahoma" panose="020B0604030504040204" pitchFamily="34" charset="0"/>
                <a:cs typeface="Tahoma" panose="020B0604030504040204" pitchFamily="34" charset="0"/>
              </a:rPr>
              <a:t>Wellbeing Officer: Hannah Lunnon</a:t>
            </a:r>
          </a:p>
          <a:p>
            <a:pPr lvl="0">
              <a:lnSpc>
                <a:spcPct val="100000"/>
              </a:lnSpc>
              <a:spcBef>
                <a:spcPts val="600"/>
              </a:spcBef>
              <a:defRPr sz="1800" b="0" i="0" u="none" strike="noStrike" kern="0" cap="none" spc="0" baseline="0">
                <a:solidFill>
                  <a:srgbClr val="000000"/>
                </a:solidFill>
                <a:uFillTx/>
              </a:defRPr>
            </a:pPr>
            <a:r>
              <a:rPr lang="en-GB" sz="3600" i="1" kern="0" dirty="0">
                <a:solidFill>
                  <a:srgbClr val="000000"/>
                </a:solidFill>
                <a:latin typeface="Tahoma" panose="020B0604030504040204" pitchFamily="34" charset="0"/>
                <a:ea typeface="Tahoma" panose="020B0604030504040204" pitchFamily="34" charset="0"/>
                <a:cs typeface="Tahoma" panose="020B0604030504040204" pitchFamily="34" charset="0"/>
              </a:rPr>
              <a:t>responsible for: wellbeing, finance, wellbeing campaigns inc. housing</a:t>
            </a:r>
          </a:p>
          <a:p>
            <a:pPr lvl="0">
              <a:lnSpc>
                <a:spcPct val="100000"/>
              </a:lnSpc>
              <a:spcBef>
                <a:spcPts val="600"/>
              </a:spcBef>
              <a:defRPr sz="1800" b="0" i="0" u="none" strike="noStrike" kern="0" cap="none" spc="0" baseline="0">
                <a:solidFill>
                  <a:srgbClr val="000000"/>
                </a:solidFill>
                <a:uFillTx/>
              </a:defRPr>
            </a:pPr>
            <a:endParaRPr lang="en-GB" sz="3600" i="1"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0000"/>
              </a:lnSpc>
              <a:spcBef>
                <a:spcPts val="600"/>
              </a:spcBef>
              <a:defRPr sz="1800" b="0" i="0" u="none" strike="noStrike" kern="0" cap="none" spc="0" baseline="0">
                <a:solidFill>
                  <a:srgbClr val="000000"/>
                </a:solidFill>
                <a:uFillTx/>
              </a:defRPr>
            </a:pPr>
            <a:r>
              <a:rPr lang="en-GB" sz="3600" b="1" i="1" kern="0" dirty="0">
                <a:solidFill>
                  <a:srgbClr val="000000"/>
                </a:solidFill>
                <a:latin typeface="Tahoma" panose="020B0604030504040204" pitchFamily="34" charset="0"/>
                <a:ea typeface="Tahoma" panose="020B0604030504040204" pitchFamily="34" charset="0"/>
                <a:cs typeface="Tahoma" panose="020B0604030504040204" pitchFamily="34" charset="0"/>
              </a:rPr>
              <a:t>Welsh Culture Officer &amp; UMCA President: Mared Edwards</a:t>
            </a:r>
          </a:p>
          <a:p>
            <a:pPr lvl="0">
              <a:lnSpc>
                <a:spcPct val="100000"/>
              </a:lnSpc>
              <a:spcBef>
                <a:spcPts val="600"/>
              </a:spcBef>
              <a:defRPr sz="1800" b="0" i="0" u="none" strike="noStrike" kern="0" cap="none" spc="0" baseline="0">
                <a:solidFill>
                  <a:srgbClr val="000000"/>
                </a:solidFill>
                <a:uFillTx/>
              </a:defRPr>
            </a:pPr>
            <a:r>
              <a:rPr lang="en-GB" sz="3600" i="1" kern="0" dirty="0">
                <a:solidFill>
                  <a:srgbClr val="000000"/>
                </a:solidFill>
                <a:latin typeface="Tahoma" panose="020B0604030504040204" pitchFamily="34" charset="0"/>
                <a:ea typeface="Tahoma" panose="020B0604030504040204" pitchFamily="34" charset="0"/>
                <a:cs typeface="Tahoma" panose="020B0604030504040204" pitchFamily="34" charset="0"/>
              </a:rPr>
              <a:t>responsible for: Welsh language &amp; culture, welsh </a:t>
            </a:r>
            <a:r>
              <a:rPr lang="en-GB" sz="3600" i="1" kern="0" dirty="0" err="1">
                <a:solidFill>
                  <a:srgbClr val="000000"/>
                </a:solidFill>
                <a:latin typeface="Tahoma" panose="020B0604030504040204" pitchFamily="34" charset="0"/>
                <a:ea typeface="Tahoma" panose="020B0604030504040204" pitchFamily="34" charset="0"/>
                <a:cs typeface="Tahoma" panose="020B0604030504040204" pitchFamily="34" charset="0"/>
              </a:rPr>
              <a:t>lang</a:t>
            </a:r>
            <a:r>
              <a:rPr lang="en-GB" sz="3600" i="1" kern="0" dirty="0">
                <a:solidFill>
                  <a:srgbClr val="000000"/>
                </a:solidFill>
                <a:latin typeface="Tahoma" panose="020B0604030504040204" pitchFamily="34" charset="0"/>
                <a:ea typeface="Tahoma" panose="020B0604030504040204" pitchFamily="34" charset="0"/>
                <a:cs typeface="Tahoma" panose="020B0604030504040204" pitchFamily="34" charset="0"/>
              </a:rPr>
              <a:t> education, UMCA</a:t>
            </a:r>
          </a:p>
          <a:p>
            <a:pPr>
              <a:lnSpc>
                <a:spcPct val="150000"/>
              </a:lnSpc>
            </a:pPr>
            <a:endParaRPr lang="en-GB" sz="36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505994" y="460273"/>
            <a:ext cx="11198326" cy="523220"/>
          </a:xfrm>
          <a:prstGeom prst="rect">
            <a:avLst/>
          </a:prstGeom>
          <a:noFill/>
        </p:spPr>
        <p:txBody>
          <a:bodyPr wrap="square" rtlCol="0">
            <a:spAutoFit/>
          </a:bodyPr>
          <a:lstStyle/>
          <a:p>
            <a:r>
              <a:rPr lang="en-GB" sz="2800" b="1" dirty="0">
                <a:solidFill>
                  <a:srgbClr val="242021"/>
                </a:solidFill>
                <a:latin typeface="Tahoma" panose="020B0604030504040204" pitchFamily="34" charset="0"/>
                <a:ea typeface="Tahoma" panose="020B0604030504040204" pitchFamily="34" charset="0"/>
                <a:cs typeface="Tahoma" panose="020B0604030504040204" pitchFamily="34" charset="0"/>
              </a:rPr>
              <a:t>MEET THE TEAM: </a:t>
            </a:r>
            <a:r>
              <a:rPr lang="en-GB" sz="28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OFFICERS</a:t>
            </a:r>
            <a:endParaRPr lang="en-GB" sz="2800" b="1" dirty="0">
              <a:solidFill>
                <a:schemeClr val="tx1">
                  <a:lumMod val="65000"/>
                  <a:lumOff val="35000"/>
                </a:schemeClr>
              </a:solidFill>
            </a:endParaRPr>
          </a:p>
        </p:txBody>
      </p:sp>
      <p:pic>
        <p:nvPicPr>
          <p:cNvPr id="3" name="Picture 2">
            <a:extLst>
              <a:ext uri="{FF2B5EF4-FFF2-40B4-BE49-F238E27FC236}">
                <a16:creationId xmlns:a16="http://schemas.microsoft.com/office/drawing/2014/main" id="{22B095CA-AA91-4340-9770-3FBBB09B7204}"/>
              </a:ext>
            </a:extLst>
          </p:cNvPr>
          <p:cNvPicPr>
            <a:picLocks noChangeAspect="1"/>
          </p:cNvPicPr>
          <p:nvPr/>
        </p:nvPicPr>
        <p:blipFill rotWithShape="1">
          <a:blip r:embed="rId2"/>
          <a:srcRect l="10833" t="31102" r="72500" b="11304"/>
          <a:stretch/>
        </p:blipFill>
        <p:spPr>
          <a:xfrm>
            <a:off x="8981865" y="814935"/>
            <a:ext cx="2690949" cy="5228130"/>
          </a:xfrm>
          <a:prstGeom prst="rect">
            <a:avLst/>
          </a:prstGeom>
        </p:spPr>
      </p:pic>
      <p:pic>
        <p:nvPicPr>
          <p:cNvPr id="1026" name="Picture 2">
            <a:extLst>
              <a:ext uri="{FF2B5EF4-FFF2-40B4-BE49-F238E27FC236}">
                <a16:creationId xmlns:a16="http://schemas.microsoft.com/office/drawing/2014/main" id="{FDA4E219-133B-4619-A496-CC1F49DD54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994" y="1766252"/>
            <a:ext cx="800928" cy="8009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EC5B3ED-5E9D-4985-ACD6-74AD0048D6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257" y="4479746"/>
            <a:ext cx="800928" cy="8009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977C0AD-DB31-4039-B9FE-D4D288F61C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601" y="5373081"/>
            <a:ext cx="847584" cy="8475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DAA5E2-AB58-447D-B9E4-225172F911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505" y="3567808"/>
            <a:ext cx="819531" cy="8195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50237377-A69D-414F-AEB0-76862D5103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257" y="2678190"/>
            <a:ext cx="800928" cy="800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57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269732" y="1397562"/>
            <a:ext cx="3618411" cy="2103120"/>
          </a:xfrm>
          <a:prstGeom prst="rect">
            <a:avLst/>
          </a:prstGeom>
          <a:solidFill>
            <a:srgbClr val="F79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8070148" y="1397562"/>
            <a:ext cx="3618411" cy="2103120"/>
          </a:xfrm>
          <a:prstGeom prst="rect">
            <a:avLst/>
          </a:prstGeom>
          <a:solidFill>
            <a:srgbClr val="00A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2253341" y="3721548"/>
            <a:ext cx="3618411" cy="2103120"/>
          </a:xfrm>
          <a:prstGeom prst="rect">
            <a:avLst/>
          </a:prstGeom>
          <a:solidFill>
            <a:srgbClr val="0171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6078936" y="3721548"/>
            <a:ext cx="3618411" cy="2103120"/>
          </a:xfrm>
          <a:prstGeom prst="rect">
            <a:avLst/>
          </a:prstGeom>
          <a:solidFill>
            <a:srgbClr val="952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itle 1"/>
          <p:cNvSpPr txBox="1">
            <a:spLocks/>
          </p:cNvSpPr>
          <p:nvPr/>
        </p:nvSpPr>
        <p:spPr>
          <a:xfrm>
            <a:off x="4470945" y="1534460"/>
            <a:ext cx="3254402" cy="1821630"/>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GB" sz="2800" b="1" dirty="0">
                <a:solidFill>
                  <a:schemeClr val="bg1"/>
                </a:solidFill>
                <a:latin typeface="Tahoma" panose="020B0604030504040204" pitchFamily="34" charset="0"/>
                <a:ea typeface="Tahoma" panose="020B0604030504040204" pitchFamily="34" charset="0"/>
                <a:cs typeface="Tahoma" panose="020B0604030504040204" pitchFamily="34" charset="0"/>
              </a:rPr>
              <a:t>We care about our happiness and wellbeing</a:t>
            </a: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9" name="Title 1"/>
          <p:cNvSpPr txBox="1">
            <a:spLocks/>
          </p:cNvSpPr>
          <p:nvPr/>
        </p:nvSpPr>
        <p:spPr>
          <a:xfrm>
            <a:off x="8252152" y="1763020"/>
            <a:ext cx="3254402" cy="1484264"/>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GB" sz="2600" b="1" dirty="0">
                <a:solidFill>
                  <a:schemeClr val="bg1"/>
                </a:solidFill>
                <a:latin typeface="Tahoma" panose="020B0604030504040204" pitchFamily="34" charset="0"/>
                <a:ea typeface="Tahoma" panose="020B0604030504040204" pitchFamily="34" charset="0"/>
                <a:cs typeface="Tahoma" panose="020B0604030504040204" pitchFamily="34" charset="0"/>
              </a:rPr>
              <a:t>We collaborate as a team</a:t>
            </a:r>
            <a:endParaRPr lang="en-GB" sz="26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0" name="Title 1"/>
          <p:cNvSpPr txBox="1">
            <a:spLocks/>
          </p:cNvSpPr>
          <p:nvPr/>
        </p:nvSpPr>
        <p:spPr>
          <a:xfrm>
            <a:off x="2502729" y="3854396"/>
            <a:ext cx="3119635" cy="1683298"/>
          </a:xfrm>
          <a:prstGeom prst="rect">
            <a:avLst/>
          </a:prstGeom>
          <a:noFill/>
        </p:spPr>
        <p:txBody>
          <a:bodyP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GB" sz="3100" b="1" dirty="0">
                <a:solidFill>
                  <a:schemeClr val="bg1"/>
                </a:solidFill>
                <a:latin typeface="Tahoma" panose="020B0604030504040204" pitchFamily="34" charset="0"/>
                <a:ea typeface="Tahoma" panose="020B0604030504040204" pitchFamily="34" charset="0"/>
                <a:cs typeface="Tahoma" panose="020B0604030504040204" pitchFamily="34" charset="0"/>
              </a:rPr>
              <a:t>We are reliable and trust each other</a:t>
            </a:r>
            <a:endParaRPr lang="en-GB" sz="31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1" name="Title 1"/>
          <p:cNvSpPr txBox="1">
            <a:spLocks/>
          </p:cNvSpPr>
          <p:nvPr/>
        </p:nvSpPr>
        <p:spPr>
          <a:xfrm>
            <a:off x="6169938" y="3721548"/>
            <a:ext cx="3436406" cy="2323986"/>
          </a:xfrm>
          <a:prstGeom prst="rect">
            <a:avLst/>
          </a:prstGeom>
          <a:noFill/>
        </p:spPr>
        <p:txBody>
          <a:bodyP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GB" sz="4200" b="1" dirty="0">
                <a:solidFill>
                  <a:schemeClr val="bg1"/>
                </a:solidFill>
                <a:latin typeface="Tahoma" panose="020B0604030504040204" pitchFamily="34" charset="0"/>
                <a:ea typeface="Tahoma" panose="020B0604030504040204" pitchFamily="34" charset="0"/>
                <a:cs typeface="Tahoma" panose="020B0604030504040204" pitchFamily="34" charset="0"/>
              </a:rPr>
              <a:t>We are ambitious and develop ourselves and </a:t>
            </a:r>
          </a:p>
          <a:p>
            <a:pPr algn="ctr">
              <a:lnSpc>
                <a:spcPct val="150000"/>
              </a:lnSpc>
            </a:pPr>
            <a:r>
              <a:rPr lang="en-GB" sz="4200" b="1" dirty="0">
                <a:solidFill>
                  <a:schemeClr val="bg1"/>
                </a:solidFill>
                <a:latin typeface="Tahoma" panose="020B0604030504040204" pitchFamily="34" charset="0"/>
                <a:ea typeface="Tahoma" panose="020B0604030504040204" pitchFamily="34" charset="0"/>
                <a:cs typeface="Tahoma" panose="020B0604030504040204" pitchFamily="34" charset="0"/>
              </a:rPr>
              <a:t>each other</a:t>
            </a:r>
            <a:endParaRPr lang="en-GB" sz="4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2" name="Rectangle 31"/>
          <p:cNvSpPr/>
          <p:nvPr/>
        </p:nvSpPr>
        <p:spPr>
          <a:xfrm>
            <a:off x="444136" y="1393715"/>
            <a:ext cx="3618411" cy="2103120"/>
          </a:xfrm>
          <a:prstGeom prst="rect">
            <a:avLst/>
          </a:prstGeom>
          <a:solidFill>
            <a:srgbClr val="CA2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itle 1"/>
          <p:cNvSpPr txBox="1">
            <a:spLocks/>
          </p:cNvSpPr>
          <p:nvPr/>
        </p:nvSpPr>
        <p:spPr>
          <a:xfrm>
            <a:off x="626140" y="1607427"/>
            <a:ext cx="3254402" cy="1252567"/>
          </a:xfrm>
          <a:prstGeom prst="rect">
            <a:avLst/>
          </a:prstGeom>
          <a:ln>
            <a:noFill/>
          </a:ln>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GB" sz="2800" b="1" dirty="0">
                <a:solidFill>
                  <a:schemeClr val="bg1"/>
                </a:solidFill>
                <a:latin typeface="Tahoma" panose="020B0604030504040204" pitchFamily="34" charset="0"/>
                <a:ea typeface="Tahoma" panose="020B0604030504040204" pitchFamily="34" charset="0"/>
                <a:cs typeface="Tahoma" panose="020B0604030504040204" pitchFamily="34" charset="0"/>
              </a:rPr>
              <a:t>We put students first </a:t>
            </a:r>
          </a:p>
          <a:p>
            <a:pPr algn="ctr">
              <a:lnSpc>
                <a:spcPct val="150000"/>
              </a:lnSpc>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505994" y="460273"/>
            <a:ext cx="11198326" cy="523220"/>
          </a:xfrm>
          <a:prstGeom prst="rect">
            <a:avLst/>
          </a:prstGeom>
          <a:noFill/>
        </p:spPr>
        <p:txBody>
          <a:bodyPr wrap="square" rtlCol="0">
            <a:spAutoFit/>
          </a:bodyPr>
          <a:lstStyle/>
          <a:p>
            <a:r>
              <a:rPr lang="en-GB" sz="2800" b="1" dirty="0">
                <a:solidFill>
                  <a:srgbClr val="242021"/>
                </a:solidFill>
                <a:latin typeface="Tahoma" panose="020B0604030504040204" pitchFamily="34" charset="0"/>
                <a:ea typeface="Tahoma" panose="020B0604030504040204" pitchFamily="34" charset="0"/>
                <a:cs typeface="Tahoma" panose="020B0604030504040204" pitchFamily="34" charset="0"/>
              </a:rPr>
              <a:t>MEET THE TEAM: </a:t>
            </a:r>
            <a:r>
              <a:rPr lang="en-GB" sz="28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STAFF PRINCIPLES</a:t>
            </a:r>
            <a:endParaRPr lang="en-GB" sz="2800" b="1" dirty="0">
              <a:solidFill>
                <a:schemeClr val="tx1">
                  <a:lumMod val="65000"/>
                  <a:lumOff val="35000"/>
                </a:schemeClr>
              </a:solidFill>
            </a:endParaRPr>
          </a:p>
        </p:txBody>
      </p:sp>
    </p:spTree>
    <p:extLst>
      <p:ext uri="{BB962C8B-B14F-4D97-AF65-F5344CB8AC3E}">
        <p14:creationId xmlns:p14="http://schemas.microsoft.com/office/powerpoint/2010/main" val="198549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6306" y="3224348"/>
            <a:ext cx="8708352" cy="2788679"/>
          </a:xfrm>
          <a:prstGeom prst="rect">
            <a:avLst/>
          </a:prstGeom>
          <a:solidFill>
            <a:srgbClr val="CB2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rotWithShape="1">
          <a:blip r:embed="rId2"/>
          <a:srcRect l="32090" t="41234" r="45483" b="42038"/>
          <a:stretch/>
        </p:blipFill>
        <p:spPr>
          <a:xfrm>
            <a:off x="522758" y="1051266"/>
            <a:ext cx="4989164" cy="2092231"/>
          </a:xfrm>
          <a:prstGeom prst="rect">
            <a:avLst/>
          </a:prstGeom>
        </p:spPr>
      </p:pic>
      <p:pic>
        <p:nvPicPr>
          <p:cNvPr id="8" name="Picture 7"/>
          <p:cNvPicPr>
            <a:picLocks noChangeAspect="1"/>
          </p:cNvPicPr>
          <p:nvPr/>
        </p:nvPicPr>
        <p:blipFill rotWithShape="1">
          <a:blip r:embed="rId2"/>
          <a:srcRect l="33277" t="81870" r="46362" b="8755"/>
          <a:stretch/>
        </p:blipFill>
        <p:spPr>
          <a:xfrm rot="16200000">
            <a:off x="-272486" y="4330173"/>
            <a:ext cx="2673565" cy="692142"/>
          </a:xfrm>
          <a:prstGeom prst="rect">
            <a:avLst/>
          </a:prstGeom>
        </p:spPr>
      </p:pic>
      <p:pic>
        <p:nvPicPr>
          <p:cNvPr id="9" name="Picture 8"/>
          <p:cNvPicPr>
            <a:picLocks noChangeAspect="1"/>
          </p:cNvPicPr>
          <p:nvPr/>
        </p:nvPicPr>
        <p:blipFill rotWithShape="1">
          <a:blip r:embed="rId2"/>
          <a:srcRect l="31977" t="58697" r="46554" b="20347"/>
          <a:stretch/>
        </p:blipFill>
        <p:spPr>
          <a:xfrm>
            <a:off x="5511922" y="1052853"/>
            <a:ext cx="3753998" cy="2060164"/>
          </a:xfrm>
          <a:prstGeom prst="rect">
            <a:avLst/>
          </a:prstGeom>
        </p:spPr>
      </p:pic>
      <p:pic>
        <p:nvPicPr>
          <p:cNvPr id="4" name="Picture 3"/>
          <p:cNvPicPr>
            <a:picLocks noChangeAspect="1"/>
          </p:cNvPicPr>
          <p:nvPr/>
        </p:nvPicPr>
        <p:blipFill rotWithShape="1">
          <a:blip r:embed="rId3"/>
          <a:srcRect l="24834" t="49732" r="20450" b="19018"/>
          <a:stretch/>
        </p:blipFill>
        <p:spPr>
          <a:xfrm>
            <a:off x="1532287" y="3361507"/>
            <a:ext cx="7520273" cy="2414767"/>
          </a:xfrm>
          <a:prstGeom prst="rect">
            <a:avLst/>
          </a:prstGeom>
        </p:spPr>
      </p:pic>
      <p:pic>
        <p:nvPicPr>
          <p:cNvPr id="11" name="Picture 10"/>
          <p:cNvPicPr>
            <a:picLocks noChangeAspect="1"/>
          </p:cNvPicPr>
          <p:nvPr/>
        </p:nvPicPr>
        <p:blipFill rotWithShape="1">
          <a:blip r:embed="rId2"/>
          <a:srcRect l="55952" t="25750" r="32505" b="14649"/>
          <a:stretch/>
        </p:blipFill>
        <p:spPr>
          <a:xfrm>
            <a:off x="9457057" y="1113813"/>
            <a:ext cx="1687661" cy="4899214"/>
          </a:xfrm>
          <a:prstGeom prst="rect">
            <a:avLst/>
          </a:prstGeom>
        </p:spPr>
      </p:pic>
      <p:sp>
        <p:nvSpPr>
          <p:cNvPr id="13" name="TextBox 12"/>
          <p:cNvSpPr txBox="1"/>
          <p:nvPr/>
        </p:nvSpPr>
        <p:spPr>
          <a:xfrm>
            <a:off x="505994" y="460273"/>
            <a:ext cx="11198326" cy="523220"/>
          </a:xfrm>
          <a:prstGeom prst="rect">
            <a:avLst/>
          </a:prstGeom>
          <a:noFill/>
        </p:spPr>
        <p:txBody>
          <a:bodyPr wrap="square" rtlCol="0">
            <a:spAutoFit/>
          </a:bodyPr>
          <a:lstStyle/>
          <a:p>
            <a:r>
              <a:rPr lang="en-GB" sz="2800" b="1" dirty="0">
                <a:solidFill>
                  <a:srgbClr val="242021"/>
                </a:solidFill>
                <a:latin typeface="Tahoma" panose="020B0604030504040204" pitchFamily="34" charset="0"/>
                <a:ea typeface="Tahoma" panose="020B0604030504040204" pitchFamily="34" charset="0"/>
                <a:cs typeface="Tahoma" panose="020B0604030504040204" pitchFamily="34" charset="0"/>
              </a:rPr>
              <a:t>STRATEGY</a:t>
            </a:r>
            <a:endParaRPr lang="en-GB" sz="2800" b="1" dirty="0">
              <a:solidFill>
                <a:srgbClr val="242021"/>
              </a:solidFill>
            </a:endParaRPr>
          </a:p>
        </p:txBody>
      </p:sp>
    </p:spTree>
    <p:extLst>
      <p:ext uri="{BB962C8B-B14F-4D97-AF65-F5344CB8AC3E}">
        <p14:creationId xmlns:p14="http://schemas.microsoft.com/office/powerpoint/2010/main" val="2932394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3559" y="1140248"/>
            <a:ext cx="11404066" cy="1708160"/>
          </a:xfrm>
          <a:prstGeom prst="rect">
            <a:avLst/>
          </a:prstGeom>
          <a:noFill/>
        </p:spPr>
        <p:txBody>
          <a:bodyPr wrap="square" rtlCol="0">
            <a:spAutoFit/>
          </a:bodyPr>
          <a:lstStyle/>
          <a:p>
            <a:r>
              <a:rPr lang="en-GB" sz="1750" dirty="0">
                <a:latin typeface="Tahoma" panose="020B0604030504040204" pitchFamily="34" charset="0"/>
                <a:ea typeface="Tahoma" panose="020B0604030504040204" pitchFamily="34" charset="0"/>
                <a:cs typeface="Tahoma" panose="020B0604030504040204" pitchFamily="34" charset="0"/>
              </a:rPr>
              <a:t>The Students’ Union is monitors progress against our strategy in a number of key documents including an annual operating plan and a KPI (Key performance indicator) dashboard that is accessible to all staff. These can be found on the </a:t>
            </a:r>
            <a:r>
              <a:rPr lang="en-GB" sz="1750" dirty="0">
                <a:latin typeface="Tahoma" panose="020B0604030504040204" pitchFamily="34" charset="0"/>
                <a:ea typeface="Tahoma" panose="020B0604030504040204" pitchFamily="34" charset="0"/>
                <a:cs typeface="Tahoma" panose="020B0604030504040204" pitchFamily="34" charset="0"/>
                <a:hlinkClick r:id="rId2"/>
              </a:rPr>
              <a:t>Strategy and KPI pages of the staff website</a:t>
            </a:r>
            <a:endParaRPr lang="en-GB" sz="1750" dirty="0">
              <a:latin typeface="Tahoma" panose="020B0604030504040204" pitchFamily="34" charset="0"/>
              <a:ea typeface="Tahoma" panose="020B0604030504040204" pitchFamily="34" charset="0"/>
              <a:cs typeface="Tahoma" panose="020B0604030504040204" pitchFamily="34" charset="0"/>
            </a:endParaRPr>
          </a:p>
          <a:p>
            <a:endParaRPr lang="en-GB" sz="1750" dirty="0">
              <a:latin typeface="Tahoma" panose="020B0604030504040204" pitchFamily="34" charset="0"/>
              <a:ea typeface="Tahoma" panose="020B0604030504040204" pitchFamily="34" charset="0"/>
              <a:cs typeface="Tahoma" panose="020B0604030504040204" pitchFamily="34" charset="0"/>
            </a:endParaRPr>
          </a:p>
          <a:p>
            <a:r>
              <a:rPr lang="en-GB" sz="1750" dirty="0">
                <a:latin typeface="Tahoma" panose="020B0604030504040204" pitchFamily="34" charset="0"/>
                <a:ea typeface="Tahoma" panose="020B0604030504040204" pitchFamily="34" charset="0"/>
                <a:cs typeface="Tahoma" panose="020B0604030504040204" pitchFamily="34" charset="0"/>
              </a:rPr>
              <a:t>If you can’t access these please let the CEO know an email you use for google docs and they will enable access for you. </a:t>
            </a:r>
            <a:endParaRPr lang="en-GB" sz="1750" dirty="0"/>
          </a:p>
        </p:txBody>
      </p:sp>
      <p:sp>
        <p:nvSpPr>
          <p:cNvPr id="4" name="TextBox 3"/>
          <p:cNvSpPr txBox="1"/>
          <p:nvPr/>
        </p:nvSpPr>
        <p:spPr>
          <a:xfrm>
            <a:off x="505994" y="460273"/>
            <a:ext cx="11198326" cy="523220"/>
          </a:xfrm>
          <a:prstGeom prst="rect">
            <a:avLst/>
          </a:prstGeom>
          <a:noFill/>
        </p:spPr>
        <p:txBody>
          <a:bodyPr wrap="square" rtlCol="0">
            <a:spAutoFit/>
          </a:bodyPr>
          <a:lstStyle/>
          <a:p>
            <a:r>
              <a:rPr lang="en-GB" sz="2800" b="1" dirty="0">
                <a:solidFill>
                  <a:srgbClr val="242021"/>
                </a:solidFill>
                <a:latin typeface="Tahoma" panose="020B0604030504040204" pitchFamily="34" charset="0"/>
                <a:ea typeface="Tahoma" panose="020B0604030504040204" pitchFamily="34" charset="0"/>
                <a:cs typeface="Tahoma" panose="020B0604030504040204" pitchFamily="34" charset="0"/>
              </a:rPr>
              <a:t>STRATEGY: </a:t>
            </a:r>
            <a:r>
              <a:rPr lang="en-GB" sz="28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MONITORING PROGRESS</a:t>
            </a:r>
            <a:endParaRPr lang="en-GB" sz="2800" b="1" dirty="0">
              <a:solidFill>
                <a:schemeClr val="tx1">
                  <a:lumMod val="65000"/>
                  <a:lumOff val="35000"/>
                </a:schemeClr>
              </a:solidFill>
            </a:endParaRPr>
          </a:p>
        </p:txBody>
      </p:sp>
    </p:spTree>
    <p:extLst>
      <p:ext uri="{BB962C8B-B14F-4D97-AF65-F5344CB8AC3E}">
        <p14:creationId xmlns:p14="http://schemas.microsoft.com/office/powerpoint/2010/main" val="2952814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5994" y="460273"/>
            <a:ext cx="11198326" cy="523220"/>
          </a:xfrm>
          <a:prstGeom prst="rect">
            <a:avLst/>
          </a:prstGeom>
          <a:noFill/>
        </p:spPr>
        <p:txBody>
          <a:bodyPr wrap="square" rtlCol="0">
            <a:spAutoFit/>
          </a:bodyPr>
          <a:lstStyle/>
          <a:p>
            <a:r>
              <a:rPr lang="en-GB" sz="2800" b="1" dirty="0">
                <a:solidFill>
                  <a:srgbClr val="242021"/>
                </a:solidFill>
                <a:latin typeface="Tahoma" panose="020B0604030504040204" pitchFamily="34" charset="0"/>
                <a:ea typeface="Tahoma" panose="020B0604030504040204" pitchFamily="34" charset="0"/>
                <a:cs typeface="Tahoma" panose="020B0604030504040204" pitchFamily="34" charset="0"/>
              </a:rPr>
              <a:t>DECISION MAKING</a:t>
            </a:r>
            <a:endParaRPr lang="en-GB" sz="2800" b="1" dirty="0">
              <a:solidFill>
                <a:srgbClr val="242021"/>
              </a:solidFill>
            </a:endParaRPr>
          </a:p>
        </p:txBody>
      </p:sp>
      <p:sp>
        <p:nvSpPr>
          <p:cNvPr id="3" name="TextBox 2"/>
          <p:cNvSpPr txBox="1"/>
          <p:nvPr/>
        </p:nvSpPr>
        <p:spPr>
          <a:xfrm>
            <a:off x="623559" y="1140248"/>
            <a:ext cx="11404066" cy="4947508"/>
          </a:xfrm>
          <a:prstGeom prst="rect">
            <a:avLst/>
          </a:prstGeom>
          <a:noFill/>
        </p:spPr>
        <p:txBody>
          <a:bodyPr wrap="square" rtlCol="0">
            <a:spAutoFit/>
          </a:bodyPr>
          <a:lstStyle/>
          <a:p>
            <a:r>
              <a:rPr lang="en-GB" sz="1750" dirty="0">
                <a:latin typeface="Tahoma" panose="020B0604030504040204" pitchFamily="34" charset="0"/>
                <a:ea typeface="Tahoma" panose="020B0604030504040204" pitchFamily="34" charset="0"/>
                <a:cs typeface="Tahoma" panose="020B0604030504040204" pitchFamily="34" charset="0"/>
              </a:rPr>
              <a:t>The Students’ Union is governed by overall policies/bye-laws outlined in </a:t>
            </a:r>
            <a:r>
              <a:rPr lang="en-GB" sz="1750" dirty="0">
                <a:latin typeface="Tahoma" panose="020B0604030504040204" pitchFamily="34" charset="0"/>
                <a:ea typeface="Tahoma" panose="020B0604030504040204" pitchFamily="34" charset="0"/>
                <a:cs typeface="Tahoma" panose="020B0604030504040204" pitchFamily="34" charset="0"/>
                <a:hlinkClick r:id="rId2"/>
              </a:rPr>
              <a:t>our Constitution. </a:t>
            </a:r>
            <a:endParaRPr lang="en-GB" dirty="0"/>
          </a:p>
          <a:p>
            <a:endParaRPr lang="en-GB" dirty="0"/>
          </a:p>
          <a:p>
            <a:r>
              <a:rPr lang="en-GB" sz="1750" dirty="0"/>
              <a:t>As a registered Charity the Students’ Union is governed and strategically led by the </a:t>
            </a:r>
            <a:r>
              <a:rPr lang="en-GB" sz="1750" dirty="0">
                <a:hlinkClick r:id="rId3"/>
              </a:rPr>
              <a:t>Board of Trustees.</a:t>
            </a:r>
            <a:r>
              <a:rPr lang="en-GB" sz="1750" dirty="0"/>
              <a:t>  They are ultimately responsible for making sure that we operate in line with our charitable objectives.  AberSU Trustee Board is made up of 12 members and meets at least four times a year </a:t>
            </a:r>
          </a:p>
          <a:p>
            <a:endParaRPr lang="en-GB" sz="1750" dirty="0"/>
          </a:p>
          <a:p>
            <a:r>
              <a:rPr lang="en-GB" sz="1750" dirty="0"/>
              <a:t>The Board is made up of:</a:t>
            </a:r>
          </a:p>
          <a:p>
            <a:r>
              <a:rPr lang="en-GB" sz="1750" dirty="0"/>
              <a:t>5 Full Time Officer Trustees</a:t>
            </a:r>
          </a:p>
          <a:p>
            <a:r>
              <a:rPr lang="en-GB" sz="1750" dirty="0"/>
              <a:t>2 Student Trustees</a:t>
            </a:r>
          </a:p>
          <a:p>
            <a:r>
              <a:rPr lang="en-GB" sz="1750" dirty="0"/>
              <a:t>5 External Trustees</a:t>
            </a:r>
          </a:p>
          <a:p>
            <a:endParaRPr lang="en-GB" sz="1750" dirty="0"/>
          </a:p>
          <a:p>
            <a:r>
              <a:rPr lang="en-GB" sz="1750" dirty="0"/>
              <a:t>However, there are a number of protections in place to support Trustees to consider overall and high level impact and activity to protect student ability to define the political goals (policies) as members. The constitution outlines in detail how each aspect of decision making works but in brief Political decisions are made by students who can also set the direction for any aspect of the SU but all decisions and actions must be agreed by our Trustee Board.</a:t>
            </a:r>
          </a:p>
          <a:p>
            <a:endParaRPr lang="en-GB" sz="1750" dirty="0"/>
          </a:p>
          <a:p>
            <a:r>
              <a:rPr lang="en-GB" sz="1750" dirty="0"/>
              <a:t>Students largely make decisions by submitting ideas to our Senedd which are then voted on by our elected Senedd members</a:t>
            </a:r>
          </a:p>
        </p:txBody>
      </p:sp>
    </p:spTree>
    <p:extLst>
      <p:ext uri="{BB962C8B-B14F-4D97-AF65-F5344CB8AC3E}">
        <p14:creationId xmlns:p14="http://schemas.microsoft.com/office/powerpoint/2010/main" val="812715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p:cNvSpPr/>
          <p:nvPr/>
        </p:nvSpPr>
        <p:spPr>
          <a:xfrm>
            <a:off x="9852404" y="4275001"/>
            <a:ext cx="1618455" cy="1491544"/>
          </a:xfrm>
          <a:prstGeom prst="ellipse">
            <a:avLst/>
          </a:prstGeom>
          <a:solidFill>
            <a:srgbClr val="0171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Image result for Students' Union governance diagram"/>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7119748" y="2320434"/>
            <a:ext cx="6408185" cy="4802144"/>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4587667" y="2179943"/>
            <a:ext cx="5684626" cy="1381379"/>
          </a:xfrm>
          <a:prstGeom prst="roundRect">
            <a:avLst/>
          </a:prstGeom>
          <a:solidFill>
            <a:srgbClr val="CA2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4870139" y="2160939"/>
            <a:ext cx="5211065" cy="1400383"/>
          </a:xfrm>
          <a:prstGeom prst="rect">
            <a:avLst/>
          </a:prstGeom>
          <a:noFill/>
        </p:spPr>
        <p:txBody>
          <a:bodyPr wrap="square" rtlCol="0">
            <a:spAutoFit/>
          </a:bodyPr>
          <a:lstStyle/>
          <a:p>
            <a:pPr algn="ctr"/>
            <a:r>
              <a:rPr lang="en-GB" sz="1700" b="1" dirty="0" err="1">
                <a:solidFill>
                  <a:schemeClr val="bg1"/>
                </a:solidFill>
              </a:rPr>
              <a:t>Senedd</a:t>
            </a:r>
            <a:r>
              <a:rPr lang="en-GB" sz="1700" b="1" dirty="0">
                <a:solidFill>
                  <a:schemeClr val="bg1"/>
                </a:solidFill>
              </a:rPr>
              <a:t> (SU policy making body):</a:t>
            </a:r>
          </a:p>
          <a:p>
            <a:pPr algn="ctr"/>
            <a:r>
              <a:rPr lang="en-GB" sz="1700" dirty="0">
                <a:solidFill>
                  <a:schemeClr val="bg1"/>
                </a:solidFill>
              </a:rPr>
              <a:t>5 Full Time Officers, 9 Volunteer Officers, 6 Faculty Reps</a:t>
            </a:r>
          </a:p>
          <a:p>
            <a:pPr algn="ctr"/>
            <a:r>
              <a:rPr lang="en-GB" sz="1700" dirty="0">
                <a:solidFill>
                  <a:schemeClr val="bg1"/>
                </a:solidFill>
              </a:rPr>
              <a:t>2 UMCA Exec, 5 Sports Clubs Reps, 5 Societies Rep</a:t>
            </a:r>
          </a:p>
          <a:p>
            <a:pPr algn="ctr"/>
            <a:r>
              <a:rPr lang="en-GB" sz="1700" dirty="0">
                <a:solidFill>
                  <a:schemeClr val="bg1"/>
                </a:solidFill>
              </a:rPr>
              <a:t>All students can submit ideas, attend and debate</a:t>
            </a:r>
          </a:p>
          <a:p>
            <a:pPr algn="ctr"/>
            <a:r>
              <a:rPr lang="en-GB" sz="1700" dirty="0">
                <a:solidFill>
                  <a:schemeClr val="bg1"/>
                </a:solidFill>
              </a:rPr>
              <a:t>Only the roles listed above can vote</a:t>
            </a:r>
          </a:p>
        </p:txBody>
      </p:sp>
      <p:sp>
        <p:nvSpPr>
          <p:cNvPr id="13" name="Rounded Rectangle 12"/>
          <p:cNvSpPr/>
          <p:nvPr/>
        </p:nvSpPr>
        <p:spPr>
          <a:xfrm>
            <a:off x="5648661" y="4563707"/>
            <a:ext cx="3276600" cy="1035244"/>
          </a:xfrm>
          <a:prstGeom prst="roundRect">
            <a:avLst/>
          </a:prstGeom>
          <a:solidFill>
            <a:srgbClr val="CA2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0"/>
          </a:p>
        </p:txBody>
      </p:sp>
      <p:sp>
        <p:nvSpPr>
          <p:cNvPr id="14" name="TextBox 13"/>
          <p:cNvSpPr txBox="1"/>
          <p:nvPr/>
        </p:nvSpPr>
        <p:spPr>
          <a:xfrm>
            <a:off x="5621959" y="4616100"/>
            <a:ext cx="3276600" cy="877163"/>
          </a:xfrm>
          <a:prstGeom prst="rect">
            <a:avLst/>
          </a:prstGeom>
          <a:noFill/>
        </p:spPr>
        <p:txBody>
          <a:bodyPr wrap="square" rtlCol="0">
            <a:spAutoFit/>
          </a:bodyPr>
          <a:lstStyle/>
          <a:p>
            <a:pPr algn="ctr"/>
            <a:r>
              <a:rPr lang="en-GB" sz="1700" b="1" dirty="0">
                <a:solidFill>
                  <a:schemeClr val="bg1"/>
                </a:solidFill>
              </a:rPr>
              <a:t>Board of Trustees:</a:t>
            </a:r>
          </a:p>
          <a:p>
            <a:pPr algn="ctr"/>
            <a:r>
              <a:rPr lang="en-GB" sz="1700" dirty="0">
                <a:solidFill>
                  <a:schemeClr val="bg1"/>
                </a:solidFill>
              </a:rPr>
              <a:t>5 Full Time Officers, 1 elected UG, 1 elected PG, 5 Externals</a:t>
            </a:r>
          </a:p>
        </p:txBody>
      </p:sp>
      <p:sp>
        <p:nvSpPr>
          <p:cNvPr id="19" name="TextBox 18"/>
          <p:cNvSpPr txBox="1"/>
          <p:nvPr/>
        </p:nvSpPr>
        <p:spPr>
          <a:xfrm>
            <a:off x="9734071" y="4777972"/>
            <a:ext cx="1970249" cy="353943"/>
          </a:xfrm>
          <a:prstGeom prst="rect">
            <a:avLst/>
          </a:prstGeom>
          <a:noFill/>
        </p:spPr>
        <p:txBody>
          <a:bodyPr wrap="square" rtlCol="0">
            <a:spAutoFit/>
          </a:bodyPr>
          <a:lstStyle/>
          <a:p>
            <a:pPr algn="ctr"/>
            <a:r>
              <a:rPr lang="en-GB" sz="1700" b="1" dirty="0">
                <a:solidFill>
                  <a:schemeClr val="bg1"/>
                </a:solidFill>
              </a:rPr>
              <a:t>Staff</a:t>
            </a:r>
          </a:p>
        </p:txBody>
      </p:sp>
      <p:cxnSp>
        <p:nvCxnSpPr>
          <p:cNvPr id="37" name="Straight Arrow Connector 36"/>
          <p:cNvCxnSpPr/>
          <p:nvPr/>
        </p:nvCxnSpPr>
        <p:spPr>
          <a:xfrm>
            <a:off x="2872556" y="3276637"/>
            <a:ext cx="0" cy="728326"/>
          </a:xfrm>
          <a:prstGeom prst="straightConnector1">
            <a:avLst/>
          </a:prstGeom>
          <a:ln w="762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7099019" y="3561321"/>
            <a:ext cx="6212" cy="847028"/>
          </a:xfrm>
          <a:prstGeom prst="straightConnector1">
            <a:avLst/>
          </a:prstGeom>
          <a:ln w="762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3897943" y="3511164"/>
            <a:ext cx="790435" cy="781574"/>
          </a:xfrm>
          <a:prstGeom prst="straightConnector1">
            <a:avLst/>
          </a:prstGeom>
          <a:ln w="762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3705342" y="5032560"/>
            <a:ext cx="1656461" cy="0"/>
          </a:xfrm>
          <a:prstGeom prst="straightConnector1">
            <a:avLst/>
          </a:prstGeom>
          <a:ln w="762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8925261" y="5032560"/>
            <a:ext cx="802533" cy="0"/>
          </a:xfrm>
          <a:prstGeom prst="straightConnector1">
            <a:avLst/>
          </a:prstGeom>
          <a:ln w="762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rot="16200000" flipH="1">
            <a:off x="-518923" y="3219397"/>
            <a:ext cx="3276259" cy="440799"/>
          </a:xfrm>
          <a:prstGeom prst="bentConnector3">
            <a:avLst>
              <a:gd name="adj1" fmla="val 100074"/>
            </a:avLst>
          </a:prstGeom>
          <a:ln w="76200">
            <a:solidFill>
              <a:schemeClr val="tx1">
                <a:lumMod val="75000"/>
                <a:lumOff val="2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2811833" y="1282243"/>
            <a:ext cx="6212" cy="847028"/>
          </a:xfrm>
          <a:prstGeom prst="straightConnector1">
            <a:avLst/>
          </a:prstGeom>
          <a:ln w="762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7092807" y="1270632"/>
            <a:ext cx="6212" cy="847028"/>
          </a:xfrm>
          <a:prstGeom prst="straightConnector1">
            <a:avLst/>
          </a:prstGeom>
          <a:ln w="762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9151114" y="3511164"/>
            <a:ext cx="909638" cy="811332"/>
          </a:xfrm>
          <a:prstGeom prst="straightConnector1">
            <a:avLst/>
          </a:prstGeom>
          <a:ln w="76200">
            <a:solidFill>
              <a:schemeClr val="tx1">
                <a:lumMod val="75000"/>
                <a:lumOff val="2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a:off x="10847840" y="1361682"/>
            <a:ext cx="23498" cy="2731644"/>
          </a:xfrm>
          <a:prstGeom prst="straightConnector1">
            <a:avLst/>
          </a:prstGeom>
          <a:ln w="76200">
            <a:solidFill>
              <a:schemeClr val="tx1">
                <a:lumMod val="75000"/>
                <a:lumOff val="2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544351" y="1088380"/>
            <a:ext cx="10657049" cy="713287"/>
            <a:chOff x="544351" y="1088380"/>
            <a:chExt cx="10657049" cy="713287"/>
          </a:xfrm>
        </p:grpSpPr>
        <p:sp>
          <p:nvSpPr>
            <p:cNvPr id="6" name="Rounded Rectangle 5"/>
            <p:cNvSpPr/>
            <p:nvPr/>
          </p:nvSpPr>
          <p:spPr>
            <a:xfrm>
              <a:off x="544351" y="1088380"/>
              <a:ext cx="10657049" cy="713287"/>
            </a:xfrm>
            <a:prstGeom prst="roundRect">
              <a:avLst/>
            </a:prstGeom>
            <a:solidFill>
              <a:srgbClr val="952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12300" y="1264716"/>
              <a:ext cx="10035540" cy="369332"/>
            </a:xfrm>
            <a:prstGeom prst="rect">
              <a:avLst/>
            </a:prstGeom>
            <a:noFill/>
          </p:spPr>
          <p:txBody>
            <a:bodyPr wrap="square" rtlCol="0">
              <a:spAutoFit/>
            </a:bodyPr>
            <a:lstStyle/>
            <a:p>
              <a:pPr algn="ctr"/>
              <a:r>
                <a:rPr lang="en-GB" b="1" dirty="0">
                  <a:solidFill>
                    <a:schemeClr val="bg1"/>
                  </a:solidFill>
                </a:rPr>
                <a:t>c7500 students </a:t>
              </a:r>
            </a:p>
          </p:txBody>
        </p:sp>
      </p:grpSp>
      <p:sp>
        <p:nvSpPr>
          <p:cNvPr id="16" name="Rounded Rectangle 15"/>
          <p:cNvSpPr/>
          <p:nvPr/>
        </p:nvSpPr>
        <p:spPr>
          <a:xfrm>
            <a:off x="1437897" y="2183155"/>
            <a:ext cx="2769011" cy="1202550"/>
          </a:xfrm>
          <a:prstGeom prst="roundRect">
            <a:avLst/>
          </a:prstGeom>
          <a:solidFill>
            <a:srgbClr val="CA2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1504848" y="2129271"/>
            <a:ext cx="2702060" cy="1138773"/>
          </a:xfrm>
          <a:prstGeom prst="rect">
            <a:avLst/>
          </a:prstGeom>
          <a:noFill/>
        </p:spPr>
        <p:txBody>
          <a:bodyPr wrap="square" rtlCol="0">
            <a:spAutoFit/>
          </a:bodyPr>
          <a:lstStyle/>
          <a:p>
            <a:pPr algn="ctr"/>
            <a:r>
              <a:rPr lang="en-GB" sz="1700" b="1" dirty="0">
                <a:solidFill>
                  <a:schemeClr val="bg1"/>
                </a:solidFill>
              </a:rPr>
              <a:t>Zones:</a:t>
            </a:r>
          </a:p>
          <a:p>
            <a:pPr algn="ctr"/>
            <a:r>
              <a:rPr lang="en-GB" sz="1700" dirty="0">
                <a:solidFill>
                  <a:schemeClr val="bg1"/>
                </a:solidFill>
              </a:rPr>
              <a:t>FT Officer accountability, general discussion and idea shaping groups</a:t>
            </a:r>
          </a:p>
        </p:txBody>
      </p:sp>
      <p:cxnSp>
        <p:nvCxnSpPr>
          <p:cNvPr id="74" name="Straight Arrow Connector 73"/>
          <p:cNvCxnSpPr/>
          <p:nvPr/>
        </p:nvCxnSpPr>
        <p:spPr>
          <a:xfrm flipV="1">
            <a:off x="2960501" y="5719521"/>
            <a:ext cx="7096248" cy="21857"/>
          </a:xfrm>
          <a:prstGeom prst="straightConnector1">
            <a:avLst/>
          </a:prstGeom>
          <a:ln w="76200">
            <a:solidFill>
              <a:schemeClr val="tx1">
                <a:lumMod val="75000"/>
                <a:lumOff val="2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1504849" y="4004963"/>
            <a:ext cx="2200493" cy="2273577"/>
            <a:chOff x="2729073" y="4196035"/>
            <a:chExt cx="2200493" cy="2273577"/>
          </a:xfrm>
        </p:grpSpPr>
        <p:sp>
          <p:nvSpPr>
            <p:cNvPr id="15" name="Oval 14"/>
            <p:cNvSpPr/>
            <p:nvPr/>
          </p:nvSpPr>
          <p:spPr>
            <a:xfrm>
              <a:off x="2729073" y="4196035"/>
              <a:ext cx="2200493" cy="2103417"/>
            </a:xfrm>
            <a:prstGeom prst="ellipse">
              <a:avLst/>
            </a:prstGeom>
            <a:solidFill>
              <a:srgbClr val="0171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2841511" y="4284398"/>
              <a:ext cx="2020820" cy="2185214"/>
            </a:xfrm>
            <a:prstGeom prst="rect">
              <a:avLst/>
            </a:prstGeom>
            <a:noFill/>
          </p:spPr>
          <p:txBody>
            <a:bodyPr wrap="square" rtlCol="0">
              <a:spAutoFit/>
            </a:bodyPr>
            <a:lstStyle/>
            <a:p>
              <a:pPr algn="ctr"/>
              <a:r>
                <a:rPr lang="en-GB" sz="1700" b="1" dirty="0">
                  <a:solidFill>
                    <a:schemeClr val="bg1"/>
                  </a:solidFill>
                </a:rPr>
                <a:t>FT Officers:</a:t>
              </a:r>
            </a:p>
            <a:p>
              <a:pPr algn="ctr"/>
              <a:r>
                <a:rPr lang="en-GB" sz="1700" dirty="0">
                  <a:solidFill>
                    <a:schemeClr val="bg1"/>
                  </a:solidFill>
                </a:rPr>
                <a:t>Academic Affairs</a:t>
              </a:r>
            </a:p>
            <a:p>
              <a:pPr algn="ctr"/>
              <a:r>
                <a:rPr lang="en-GB" sz="1700" dirty="0">
                  <a:solidFill>
                    <a:schemeClr val="bg1"/>
                  </a:solidFill>
                </a:rPr>
                <a:t>Student Opportunities</a:t>
              </a:r>
            </a:p>
            <a:p>
              <a:pPr algn="ctr"/>
              <a:r>
                <a:rPr lang="en-GB" sz="1700" dirty="0">
                  <a:solidFill>
                    <a:schemeClr val="bg1"/>
                  </a:solidFill>
                </a:rPr>
                <a:t>President</a:t>
              </a:r>
            </a:p>
            <a:p>
              <a:pPr algn="ctr"/>
              <a:r>
                <a:rPr lang="en-GB" sz="1700" dirty="0">
                  <a:solidFill>
                    <a:schemeClr val="bg1"/>
                  </a:solidFill>
                </a:rPr>
                <a:t>Wellbeing</a:t>
              </a:r>
            </a:p>
            <a:p>
              <a:pPr algn="ctr"/>
              <a:r>
                <a:rPr lang="en-GB" sz="1700" dirty="0">
                  <a:solidFill>
                    <a:schemeClr val="bg1"/>
                  </a:solidFill>
                </a:rPr>
                <a:t>Welsh Culture</a:t>
              </a:r>
            </a:p>
            <a:p>
              <a:pPr algn="ctr"/>
              <a:endParaRPr lang="en-GB" sz="1700" dirty="0"/>
            </a:p>
          </p:txBody>
        </p:sp>
      </p:grpSp>
      <p:sp>
        <p:nvSpPr>
          <p:cNvPr id="29" name="TextBox 28"/>
          <p:cNvSpPr txBox="1"/>
          <p:nvPr/>
        </p:nvSpPr>
        <p:spPr>
          <a:xfrm>
            <a:off x="505994" y="460273"/>
            <a:ext cx="11198326" cy="523220"/>
          </a:xfrm>
          <a:prstGeom prst="rect">
            <a:avLst/>
          </a:prstGeom>
          <a:noFill/>
        </p:spPr>
        <p:txBody>
          <a:bodyPr wrap="square" rtlCol="0">
            <a:spAutoFit/>
          </a:bodyPr>
          <a:lstStyle/>
          <a:p>
            <a:r>
              <a:rPr lang="en-GB" sz="2800" b="1" dirty="0">
                <a:solidFill>
                  <a:srgbClr val="242021"/>
                </a:solidFill>
                <a:latin typeface="Tahoma" panose="020B0604030504040204" pitchFamily="34" charset="0"/>
                <a:ea typeface="Tahoma" panose="020B0604030504040204" pitchFamily="34" charset="0"/>
                <a:cs typeface="Tahoma" panose="020B0604030504040204" pitchFamily="34" charset="0"/>
              </a:rPr>
              <a:t>DECISION MAKING</a:t>
            </a:r>
            <a:endParaRPr lang="en-GB" sz="2800" b="1" dirty="0">
              <a:solidFill>
                <a:srgbClr val="242021"/>
              </a:solidFill>
            </a:endParaRPr>
          </a:p>
        </p:txBody>
      </p:sp>
    </p:spTree>
    <p:extLst>
      <p:ext uri="{BB962C8B-B14F-4D97-AF65-F5344CB8AC3E}">
        <p14:creationId xmlns:p14="http://schemas.microsoft.com/office/powerpoint/2010/main" val="3391228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5994" y="460273"/>
            <a:ext cx="11198326" cy="523220"/>
          </a:xfrm>
          <a:prstGeom prst="rect">
            <a:avLst/>
          </a:prstGeom>
          <a:noFill/>
        </p:spPr>
        <p:txBody>
          <a:bodyPr wrap="square" rtlCol="0">
            <a:spAutoFit/>
          </a:bodyPr>
          <a:lstStyle/>
          <a:p>
            <a:r>
              <a:rPr lang="en-GB" sz="2800" b="1" dirty="0">
                <a:solidFill>
                  <a:srgbClr val="242021"/>
                </a:solidFill>
                <a:latin typeface="Tahoma" panose="020B0604030504040204" pitchFamily="34" charset="0"/>
                <a:ea typeface="Tahoma" panose="020B0604030504040204" pitchFamily="34" charset="0"/>
                <a:cs typeface="Tahoma" panose="020B0604030504040204" pitchFamily="34" charset="0"/>
              </a:rPr>
              <a:t>WELCOME</a:t>
            </a:r>
            <a:endParaRPr lang="en-GB" sz="2800" b="1" dirty="0">
              <a:solidFill>
                <a:srgbClr val="242021"/>
              </a:solidFill>
            </a:endParaRPr>
          </a:p>
        </p:txBody>
      </p:sp>
      <p:sp>
        <p:nvSpPr>
          <p:cNvPr id="3" name="TextBox 2"/>
          <p:cNvSpPr txBox="1"/>
          <p:nvPr/>
        </p:nvSpPr>
        <p:spPr>
          <a:xfrm>
            <a:off x="505994" y="983493"/>
            <a:ext cx="11404066" cy="6186309"/>
          </a:xfrm>
          <a:prstGeom prst="rect">
            <a:avLst/>
          </a:prstGeom>
          <a:noFill/>
        </p:spPr>
        <p:txBody>
          <a:bodyPr wrap="square" rtlCol="0">
            <a:spAutoFit/>
          </a:bodyPr>
          <a:lstStyle/>
          <a:p>
            <a:r>
              <a:rPr lang="en-GB" sz="1750" dirty="0">
                <a:latin typeface="Tahoma" panose="020B0604030504040204" pitchFamily="34" charset="0"/>
                <a:ea typeface="Tahoma" panose="020B0604030504040204" pitchFamily="34" charset="0"/>
                <a:cs typeface="Tahoma" panose="020B0604030504040204" pitchFamily="34" charset="0"/>
              </a:rPr>
              <a:t>Led by students and supported by a team of staff, Aberystwyth Students’ Union wants Aber students to love student life. We strive to ensure that Aber students have an epic student journey, are happy, healthy and empowered, with lasting friendships and promising futures. All students at Aberystwyth University are automatically a member of AberSU.</a:t>
            </a:r>
          </a:p>
          <a:p>
            <a:endParaRPr lang="en-GB" sz="1750" dirty="0">
              <a:latin typeface="Tahoma" panose="020B0604030504040204" pitchFamily="34" charset="0"/>
              <a:ea typeface="Tahoma" panose="020B0604030504040204" pitchFamily="34" charset="0"/>
              <a:cs typeface="Tahoma" panose="020B0604030504040204" pitchFamily="34" charset="0"/>
            </a:endParaRPr>
          </a:p>
          <a:p>
            <a:r>
              <a:rPr lang="en-GB" sz="1750" dirty="0">
                <a:latin typeface="Tahoma" panose="020B0604030504040204" pitchFamily="34" charset="0"/>
                <a:ea typeface="Tahoma" panose="020B0604030504040204" pitchFamily="34" charset="0"/>
                <a:cs typeface="Tahoma" panose="020B0604030504040204" pitchFamily="34" charset="0"/>
              </a:rPr>
              <a:t>We provide students with a range of benefits and opportunities to get involved in, including:</a:t>
            </a:r>
          </a:p>
          <a:p>
            <a:pPr>
              <a:buFont typeface="Arial" panose="020B0604020202020204" pitchFamily="34" charset="0"/>
              <a:buChar char="•"/>
            </a:pPr>
            <a:r>
              <a:rPr lang="en-GB" sz="1750" dirty="0">
                <a:latin typeface="Tahoma" panose="020B0604030504040204" pitchFamily="34" charset="0"/>
                <a:ea typeface="Tahoma" panose="020B0604030504040204" pitchFamily="34" charset="0"/>
                <a:cs typeface="Tahoma" panose="020B0604030504040204" pitchFamily="34" charset="0"/>
              </a:rPr>
              <a:t>Helping students to meet new people, make friends and build communities</a:t>
            </a:r>
          </a:p>
          <a:p>
            <a:pPr>
              <a:buFont typeface="Arial" panose="020B0604020202020204" pitchFamily="34" charset="0"/>
              <a:buChar char="•"/>
            </a:pPr>
            <a:r>
              <a:rPr lang="en-GB" sz="1750" dirty="0">
                <a:latin typeface="Tahoma" panose="020B0604030504040204" pitchFamily="34" charset="0"/>
                <a:ea typeface="Tahoma" panose="020B0604030504040204" pitchFamily="34" charset="0"/>
                <a:cs typeface="Tahoma" panose="020B0604030504040204" pitchFamily="34" charset="0"/>
              </a:rPr>
              <a:t>Supporting and developing student Sport Clubs and Societies</a:t>
            </a:r>
          </a:p>
          <a:p>
            <a:pPr>
              <a:buFont typeface="Arial" panose="020B0604020202020204" pitchFamily="34" charset="0"/>
              <a:buChar char="•"/>
            </a:pPr>
            <a:r>
              <a:rPr lang="en-GB" sz="1750" dirty="0">
                <a:latin typeface="Tahoma" panose="020B0604030504040204" pitchFamily="34" charset="0"/>
                <a:ea typeface="Tahoma" panose="020B0604030504040204" pitchFamily="34" charset="0"/>
                <a:cs typeface="Tahoma" panose="020B0604030504040204" pitchFamily="34" charset="0"/>
              </a:rPr>
              <a:t>Supporting, training and working with Academic Reps to have a positive impact for students at course level</a:t>
            </a:r>
          </a:p>
          <a:p>
            <a:pPr>
              <a:buFont typeface="Arial" panose="020B0604020202020204" pitchFamily="34" charset="0"/>
              <a:buChar char="•"/>
            </a:pPr>
            <a:r>
              <a:rPr lang="en-GB" sz="1750" dirty="0">
                <a:latin typeface="Tahoma" panose="020B0604030504040204" pitchFamily="34" charset="0"/>
                <a:ea typeface="Tahoma" panose="020B0604030504040204" pitchFamily="34" charset="0"/>
                <a:cs typeface="Tahoma" panose="020B0604030504040204" pitchFamily="34" charset="0"/>
              </a:rPr>
              <a:t>Free, impartial, friendly and confidential advice</a:t>
            </a:r>
          </a:p>
          <a:p>
            <a:pPr>
              <a:buFont typeface="Arial" panose="020B0604020202020204" pitchFamily="34" charset="0"/>
              <a:buChar char="•"/>
            </a:pPr>
            <a:r>
              <a:rPr lang="en-GB" sz="1750" dirty="0">
                <a:latin typeface="Tahoma" panose="020B0604030504040204" pitchFamily="34" charset="0"/>
                <a:ea typeface="Tahoma" panose="020B0604030504040204" pitchFamily="34" charset="0"/>
                <a:cs typeface="Tahoma" panose="020B0604030504040204" pitchFamily="34" charset="0"/>
              </a:rPr>
              <a:t>A representative voice for all Aberystwyth University students</a:t>
            </a:r>
          </a:p>
          <a:p>
            <a:pPr>
              <a:buFont typeface="Arial" panose="020B0604020202020204" pitchFamily="34" charset="0"/>
              <a:buChar char="•"/>
            </a:pPr>
            <a:r>
              <a:rPr lang="en-GB" sz="1750" dirty="0">
                <a:latin typeface="Tahoma" panose="020B0604030504040204" pitchFamily="34" charset="0"/>
                <a:ea typeface="Tahoma" panose="020B0604030504040204" pitchFamily="34" charset="0"/>
                <a:cs typeface="Tahoma" panose="020B0604030504040204" pitchFamily="34" charset="0"/>
              </a:rPr>
              <a:t>Opportunities for students to campaign on the issues they care about</a:t>
            </a:r>
          </a:p>
          <a:p>
            <a:pPr>
              <a:buFont typeface="Arial" panose="020B0604020202020204" pitchFamily="34" charset="0"/>
              <a:buChar char="•"/>
            </a:pPr>
            <a:r>
              <a:rPr lang="en-GB" sz="1750" dirty="0">
                <a:latin typeface="Tahoma" panose="020B0604030504040204" pitchFamily="34" charset="0"/>
                <a:ea typeface="Tahoma" panose="020B0604030504040204" pitchFamily="34" charset="0"/>
                <a:cs typeface="Tahoma" panose="020B0604030504040204" pitchFamily="34" charset="0"/>
              </a:rPr>
              <a:t>Spaces to study, meet and socialise</a:t>
            </a:r>
          </a:p>
          <a:p>
            <a:pPr>
              <a:buFont typeface="Arial" panose="020B0604020202020204" pitchFamily="34" charset="0"/>
              <a:buChar char="•"/>
            </a:pPr>
            <a:endParaRPr lang="en-GB" sz="1750" dirty="0">
              <a:latin typeface="Tahoma" panose="020B0604030504040204" pitchFamily="34" charset="0"/>
              <a:ea typeface="Tahoma" panose="020B0604030504040204" pitchFamily="34" charset="0"/>
              <a:cs typeface="Tahoma" panose="020B0604030504040204" pitchFamily="34" charset="0"/>
            </a:endParaRPr>
          </a:p>
          <a:p>
            <a:r>
              <a:rPr lang="en-GB" sz="1750" dirty="0">
                <a:latin typeface="Tahoma" panose="020B0604030504040204" pitchFamily="34" charset="0"/>
                <a:ea typeface="Tahoma" panose="020B0604030504040204" pitchFamily="34" charset="0"/>
                <a:cs typeface="Tahoma" panose="020B0604030504040204" pitchFamily="34" charset="0"/>
              </a:rPr>
              <a:t>We are a democratic, charitable organisation and have a responsibility to act ethically and responsibly in all that we do, contributing to the wider community and limiting our impact on the environment.</a:t>
            </a:r>
          </a:p>
          <a:p>
            <a:endParaRPr lang="en-GB" sz="1750" dirty="0">
              <a:latin typeface="Tahoma" panose="020B0604030504040204" pitchFamily="34" charset="0"/>
              <a:ea typeface="Tahoma" panose="020B0604030504040204" pitchFamily="34" charset="0"/>
              <a:cs typeface="Tahoma" panose="020B0604030504040204" pitchFamily="34" charset="0"/>
            </a:endParaRPr>
          </a:p>
          <a:p>
            <a:r>
              <a:rPr lang="en-GB" sz="1750" dirty="0">
                <a:latin typeface="Tahoma" panose="020B0604030504040204" pitchFamily="34" charset="0"/>
                <a:ea typeface="Tahoma" panose="020B0604030504040204" pitchFamily="34" charset="0"/>
                <a:cs typeface="Tahoma" panose="020B0604030504040204" pitchFamily="34" charset="0"/>
              </a:rPr>
              <a:t>We hope that you will enjoy working as part of our sharing and supportive team and that you grow and develop existing and new skills and abilities along the way. </a:t>
            </a:r>
          </a:p>
          <a:p>
            <a:endParaRPr lang="en-GB" dirty="0"/>
          </a:p>
          <a:p>
            <a:endParaRPr lang="en-GB" dirty="0"/>
          </a:p>
          <a:p>
            <a:endParaRPr lang="en-GB" dirty="0"/>
          </a:p>
        </p:txBody>
      </p:sp>
    </p:spTree>
    <p:extLst>
      <p:ext uri="{BB962C8B-B14F-4D97-AF65-F5344CB8AC3E}">
        <p14:creationId xmlns:p14="http://schemas.microsoft.com/office/powerpoint/2010/main" val="1001490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6805" y="460273"/>
            <a:ext cx="11198326" cy="523220"/>
          </a:xfrm>
          <a:prstGeom prst="rect">
            <a:avLst/>
          </a:prstGeom>
          <a:noFill/>
        </p:spPr>
        <p:txBody>
          <a:bodyPr wrap="square" rtlCol="0">
            <a:spAutoFit/>
          </a:bodyPr>
          <a:lstStyle/>
          <a:p>
            <a:r>
              <a:rPr lang="en-GB" sz="2800" b="1" dirty="0">
                <a:solidFill>
                  <a:srgbClr val="242021"/>
                </a:solidFill>
                <a:latin typeface="Tahoma" panose="020B0604030504040204" pitchFamily="34" charset="0"/>
                <a:ea typeface="Tahoma" panose="020B0604030504040204" pitchFamily="34" charset="0"/>
                <a:cs typeface="Tahoma" panose="020B0604030504040204" pitchFamily="34" charset="0"/>
              </a:rPr>
              <a:t>POLITICAL POLICIES</a:t>
            </a:r>
            <a:endParaRPr lang="en-GB" sz="2800" b="1" dirty="0">
              <a:solidFill>
                <a:srgbClr val="242021"/>
              </a:solidFill>
            </a:endParaRPr>
          </a:p>
        </p:txBody>
      </p:sp>
      <p:sp>
        <p:nvSpPr>
          <p:cNvPr id="3" name="TextBox 2"/>
          <p:cNvSpPr txBox="1"/>
          <p:nvPr/>
        </p:nvSpPr>
        <p:spPr>
          <a:xfrm>
            <a:off x="466805" y="1166373"/>
            <a:ext cx="11404066" cy="1715854"/>
          </a:xfrm>
          <a:prstGeom prst="rect">
            <a:avLst/>
          </a:prstGeom>
          <a:noFill/>
        </p:spPr>
        <p:txBody>
          <a:bodyPr wrap="square" rtlCol="0">
            <a:spAutoFit/>
          </a:bodyPr>
          <a:lstStyle/>
          <a:p>
            <a:r>
              <a:rPr lang="en-GB" sz="1750" dirty="0">
                <a:latin typeface="Tahoma" panose="020B0604030504040204" pitchFamily="34" charset="0"/>
                <a:ea typeface="Tahoma" panose="020B0604030504040204" pitchFamily="34" charset="0"/>
                <a:cs typeface="Tahoma" panose="020B0604030504040204" pitchFamily="34" charset="0"/>
              </a:rPr>
              <a:t>Policy sets out what AberSU believes and works on; submitted as an idea it is then discussed by Union Council where it can either be passed or sent forward to be voted on by all Aberystwyth students in an All Student Vote.</a:t>
            </a:r>
          </a:p>
          <a:p>
            <a:endParaRPr lang="en-GB" sz="1750" dirty="0">
              <a:latin typeface="Tahoma" panose="020B0604030504040204" pitchFamily="34" charset="0"/>
              <a:ea typeface="Tahoma" panose="020B0604030504040204" pitchFamily="34" charset="0"/>
              <a:cs typeface="Tahoma" panose="020B0604030504040204" pitchFamily="34" charset="0"/>
            </a:endParaRPr>
          </a:p>
          <a:p>
            <a:r>
              <a:rPr lang="en-GB" sz="1750" dirty="0">
                <a:latin typeface="Tahoma" panose="020B0604030504040204" pitchFamily="34" charset="0"/>
                <a:ea typeface="Tahoma" panose="020B0604030504040204" pitchFamily="34" charset="0"/>
                <a:cs typeface="Tahoma" panose="020B0604030504040204" pitchFamily="34" charset="0"/>
              </a:rPr>
              <a:t>Passed policy will remain active for up to three years unless it is completed, amended or renewed.</a:t>
            </a:r>
          </a:p>
          <a:p>
            <a:endParaRPr lang="en-GB" sz="1750" dirty="0">
              <a:latin typeface="Tahoma" panose="020B0604030504040204" pitchFamily="34" charset="0"/>
              <a:ea typeface="Tahoma" panose="020B0604030504040204" pitchFamily="34" charset="0"/>
              <a:cs typeface="Tahoma" panose="020B0604030504040204" pitchFamily="34" charset="0"/>
            </a:endParaRPr>
          </a:p>
          <a:p>
            <a:r>
              <a:rPr lang="en-GB" sz="1750" dirty="0">
                <a:latin typeface="Tahoma" panose="020B0604030504040204" pitchFamily="34" charset="0"/>
                <a:ea typeface="Tahoma" panose="020B0604030504040204" pitchFamily="34" charset="0"/>
                <a:cs typeface="Tahoma" panose="020B0604030504040204" pitchFamily="34" charset="0"/>
              </a:rPr>
              <a:t>A full list of </a:t>
            </a:r>
            <a:r>
              <a:rPr lang="en-GB" sz="1750" dirty="0">
                <a:latin typeface="Tahoma" panose="020B0604030504040204" pitchFamily="34" charset="0"/>
                <a:ea typeface="Tahoma" panose="020B0604030504040204" pitchFamily="34" charset="0"/>
                <a:cs typeface="Tahoma" panose="020B0604030504040204" pitchFamily="34" charset="0"/>
                <a:hlinkClick r:id="rId2"/>
              </a:rPr>
              <a:t>current Policies can be found online here</a:t>
            </a:r>
            <a:endParaRPr lang="en-GB" dirty="0"/>
          </a:p>
        </p:txBody>
      </p:sp>
    </p:spTree>
    <p:extLst>
      <p:ext uri="{BB962C8B-B14F-4D97-AF65-F5344CB8AC3E}">
        <p14:creationId xmlns:p14="http://schemas.microsoft.com/office/powerpoint/2010/main" val="2680886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6805" y="460273"/>
            <a:ext cx="11198326" cy="523220"/>
          </a:xfrm>
          <a:prstGeom prst="rect">
            <a:avLst/>
          </a:prstGeom>
          <a:noFill/>
        </p:spPr>
        <p:txBody>
          <a:bodyPr wrap="square" rtlCol="0">
            <a:spAutoFit/>
          </a:bodyPr>
          <a:lstStyle/>
          <a:p>
            <a:r>
              <a:rPr lang="en-GB" sz="2800" b="1" dirty="0">
                <a:solidFill>
                  <a:srgbClr val="242021"/>
                </a:solidFill>
                <a:latin typeface="Tahoma" panose="020B0604030504040204" pitchFamily="34" charset="0"/>
                <a:ea typeface="Tahoma" panose="020B0604030504040204" pitchFamily="34" charset="0"/>
                <a:cs typeface="Tahoma" panose="020B0604030504040204" pitchFamily="34" charset="0"/>
              </a:rPr>
              <a:t>OPERATING POLICIES AND PROCEDURES</a:t>
            </a:r>
            <a:endParaRPr lang="en-GB" sz="2800" b="1" dirty="0">
              <a:solidFill>
                <a:srgbClr val="242021"/>
              </a:solidFill>
            </a:endParaRPr>
          </a:p>
        </p:txBody>
      </p:sp>
      <p:sp>
        <p:nvSpPr>
          <p:cNvPr id="3" name="TextBox 2"/>
          <p:cNvSpPr txBox="1"/>
          <p:nvPr/>
        </p:nvSpPr>
        <p:spPr>
          <a:xfrm>
            <a:off x="466805" y="1140248"/>
            <a:ext cx="11404066" cy="1438855"/>
          </a:xfrm>
          <a:prstGeom prst="rect">
            <a:avLst/>
          </a:prstGeom>
          <a:noFill/>
        </p:spPr>
        <p:txBody>
          <a:bodyPr wrap="square" rtlCol="0">
            <a:spAutoFit/>
          </a:bodyPr>
          <a:lstStyle/>
          <a:p>
            <a:r>
              <a:rPr lang="en-GB" sz="1750" dirty="0">
                <a:latin typeface="Tahoma" panose="020B0604030504040204" pitchFamily="34" charset="0"/>
                <a:ea typeface="Tahoma" panose="020B0604030504040204" pitchFamily="34" charset="0"/>
                <a:cs typeface="Tahoma" panose="020B0604030504040204" pitchFamily="34" charset="0"/>
              </a:rPr>
              <a:t>The Students’ Union has an in depth </a:t>
            </a:r>
            <a:r>
              <a:rPr lang="en-GB" sz="1750" dirty="0">
                <a:latin typeface="Tahoma" panose="020B0604030504040204" pitchFamily="34" charset="0"/>
                <a:ea typeface="Tahoma" panose="020B0604030504040204" pitchFamily="34" charset="0"/>
                <a:cs typeface="Tahoma" panose="020B0604030504040204" pitchFamily="34" charset="0"/>
                <a:hlinkClick r:id="rId2"/>
              </a:rPr>
              <a:t>staff handbook </a:t>
            </a:r>
            <a:r>
              <a:rPr lang="en-GB" sz="1750" dirty="0">
                <a:latin typeface="Tahoma" panose="020B0604030504040204" pitchFamily="34" charset="0"/>
                <a:ea typeface="Tahoma" panose="020B0604030504040204" pitchFamily="34" charset="0"/>
                <a:cs typeface="Tahoma" panose="020B0604030504040204" pitchFamily="34" charset="0"/>
              </a:rPr>
              <a:t>which outlines all relevant processes and procedures that affect employees. </a:t>
            </a:r>
          </a:p>
          <a:p>
            <a:endParaRPr lang="en-GB" sz="1750" dirty="0">
              <a:latin typeface="Tahoma" panose="020B0604030504040204" pitchFamily="34" charset="0"/>
              <a:ea typeface="Tahoma" panose="020B0604030504040204" pitchFamily="34" charset="0"/>
              <a:cs typeface="Tahoma" panose="020B0604030504040204" pitchFamily="34" charset="0"/>
            </a:endParaRPr>
          </a:p>
          <a:p>
            <a:r>
              <a:rPr lang="en-GB" sz="1750" dirty="0">
                <a:latin typeface="Tahoma" panose="020B0604030504040204" pitchFamily="34" charset="0"/>
                <a:ea typeface="Tahoma" panose="020B0604030504040204" pitchFamily="34" charset="0"/>
                <a:cs typeface="Tahoma" panose="020B0604030504040204" pitchFamily="34" charset="0"/>
              </a:rPr>
              <a:t>These can all be found online on the </a:t>
            </a:r>
            <a:r>
              <a:rPr lang="en-GB" sz="1750" dirty="0">
                <a:latin typeface="Tahoma" panose="020B0604030504040204" pitchFamily="34" charset="0"/>
                <a:ea typeface="Tahoma" panose="020B0604030504040204" pitchFamily="34" charset="0"/>
                <a:cs typeface="Tahoma" panose="020B0604030504040204" pitchFamily="34" charset="0"/>
                <a:hlinkClick r:id="rId2"/>
              </a:rPr>
              <a:t>staff pages of the SU website</a:t>
            </a:r>
            <a:r>
              <a:rPr lang="en-GB" sz="1750" dirty="0">
                <a:latin typeface="Tahoma" panose="020B0604030504040204" pitchFamily="34" charset="0"/>
                <a:ea typeface="Tahoma" panose="020B0604030504040204" pitchFamily="34" charset="0"/>
                <a:cs typeface="Tahoma" panose="020B0604030504040204" pitchFamily="34" charset="0"/>
              </a:rPr>
              <a:t> along with other key areas of information and links to strategy and impact measuring files</a:t>
            </a:r>
            <a:endParaRPr lang="en-GB" dirty="0"/>
          </a:p>
        </p:txBody>
      </p:sp>
    </p:spTree>
    <p:extLst>
      <p:ext uri="{BB962C8B-B14F-4D97-AF65-F5344CB8AC3E}">
        <p14:creationId xmlns:p14="http://schemas.microsoft.com/office/powerpoint/2010/main" val="2402680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6805" y="460273"/>
            <a:ext cx="11198326" cy="523220"/>
          </a:xfrm>
          <a:prstGeom prst="rect">
            <a:avLst/>
          </a:prstGeom>
          <a:noFill/>
        </p:spPr>
        <p:txBody>
          <a:bodyPr wrap="square" rtlCol="0">
            <a:spAutoFit/>
          </a:bodyPr>
          <a:lstStyle/>
          <a:p>
            <a:r>
              <a:rPr lang="en-GB" sz="2800" b="1" dirty="0">
                <a:solidFill>
                  <a:srgbClr val="242021"/>
                </a:solidFill>
                <a:latin typeface="Tahoma" panose="020B0604030504040204" pitchFamily="34" charset="0"/>
                <a:ea typeface="Tahoma" panose="020B0604030504040204" pitchFamily="34" charset="0"/>
                <a:cs typeface="Tahoma" panose="020B0604030504040204" pitchFamily="34" charset="0"/>
              </a:rPr>
              <a:t>AVERAGE YEAR</a:t>
            </a:r>
            <a:endParaRPr lang="en-GB" sz="2800" b="1" dirty="0">
              <a:solidFill>
                <a:srgbClr val="242021"/>
              </a:solidFill>
            </a:endParaRPr>
          </a:p>
        </p:txBody>
      </p:sp>
      <p:sp>
        <p:nvSpPr>
          <p:cNvPr id="3" name="TextBox 2"/>
          <p:cNvSpPr txBox="1"/>
          <p:nvPr/>
        </p:nvSpPr>
        <p:spPr>
          <a:xfrm>
            <a:off x="466805" y="1140248"/>
            <a:ext cx="11404066" cy="900246"/>
          </a:xfrm>
          <a:prstGeom prst="rect">
            <a:avLst/>
          </a:prstGeom>
          <a:noFill/>
        </p:spPr>
        <p:txBody>
          <a:bodyPr wrap="square" rtlCol="0">
            <a:spAutoFit/>
          </a:bodyPr>
          <a:lstStyle/>
          <a:p>
            <a:r>
              <a:rPr lang="en-GB" sz="1750" dirty="0">
                <a:latin typeface="Tahoma" panose="020B0604030504040204" pitchFamily="34" charset="0"/>
                <a:ea typeface="Tahoma" panose="020B0604030504040204" pitchFamily="34" charset="0"/>
                <a:cs typeface="Tahoma" panose="020B0604030504040204" pitchFamily="34" charset="0"/>
              </a:rPr>
              <a:t>The SU operates strategically in academic years rather than calendar years. In general there are a number of key elements of the average academic year to be aware – </a:t>
            </a:r>
            <a:r>
              <a:rPr lang="en-GB" sz="1750" dirty="0">
                <a:latin typeface="Tahoma" panose="020B0604030504040204" pitchFamily="34" charset="0"/>
                <a:ea typeface="Tahoma" panose="020B0604030504040204" pitchFamily="34" charset="0"/>
                <a:cs typeface="Tahoma" panose="020B0604030504040204" pitchFamily="34" charset="0"/>
                <a:hlinkClick r:id="rId2"/>
              </a:rPr>
              <a:t>a full plan for the current year can be found here</a:t>
            </a:r>
            <a:r>
              <a:rPr lang="en-GB" sz="1750" dirty="0">
                <a:latin typeface="Tahoma" panose="020B0604030504040204" pitchFamily="34" charset="0"/>
                <a:ea typeface="Tahoma" panose="020B0604030504040204" pitchFamily="34" charset="0"/>
                <a:cs typeface="Tahoma" panose="020B0604030504040204" pitchFamily="34" charset="0"/>
              </a:rPr>
              <a:t>*</a:t>
            </a:r>
            <a:endParaRPr lang="en-GB" dirty="0"/>
          </a:p>
          <a:p>
            <a:endParaRPr lang="en-GB" sz="1750"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66805" y="2040494"/>
            <a:ext cx="3883126" cy="4185761"/>
          </a:xfrm>
          <a:prstGeom prst="rect">
            <a:avLst/>
          </a:prstGeom>
          <a:noFill/>
        </p:spPr>
        <p:txBody>
          <a:bodyPr wrap="square" rtlCol="0">
            <a:spAutoFit/>
          </a:bodyPr>
          <a:lstStyle/>
          <a:p>
            <a:r>
              <a:rPr lang="en-GB" sz="1400" b="1" dirty="0">
                <a:latin typeface="Tahoma" panose="020B0604030504040204" pitchFamily="34" charset="0"/>
                <a:ea typeface="Tahoma" panose="020B0604030504040204" pitchFamily="34" charset="0"/>
                <a:cs typeface="Tahoma" panose="020B0604030504040204" pitchFamily="34" charset="0"/>
              </a:rPr>
              <a:t>July</a:t>
            </a:r>
          </a:p>
          <a:p>
            <a:r>
              <a:rPr lang="en-GB" sz="1400" dirty="0">
                <a:latin typeface="Tahoma" panose="020B0604030504040204" pitchFamily="34" charset="0"/>
                <a:ea typeface="Tahoma" panose="020B0604030504040204" pitchFamily="34" charset="0"/>
                <a:cs typeface="Tahoma" panose="020B0604030504040204" pitchFamily="34" charset="0"/>
              </a:rPr>
              <a:t>New FT Officers start there role and have intro training</a:t>
            </a:r>
          </a:p>
          <a:p>
            <a:r>
              <a:rPr lang="en-GB" sz="1400" dirty="0">
                <a:latin typeface="Tahoma" panose="020B0604030504040204" pitchFamily="34" charset="0"/>
                <a:ea typeface="Tahoma" panose="020B0604030504040204" pitchFamily="34" charset="0"/>
                <a:cs typeface="Tahoma" panose="020B0604030504040204" pitchFamily="34" charset="0"/>
              </a:rPr>
              <a:t>Graduation</a:t>
            </a:r>
          </a:p>
          <a:p>
            <a:r>
              <a:rPr lang="en-GB" sz="1400" dirty="0">
                <a:latin typeface="Tahoma" panose="020B0604030504040204" pitchFamily="34" charset="0"/>
                <a:ea typeface="Tahoma" panose="020B0604030504040204" pitchFamily="34" charset="0"/>
                <a:cs typeface="Tahoma" panose="020B0604030504040204" pitchFamily="34" charset="0"/>
              </a:rPr>
              <a:t>Planning and prep</a:t>
            </a:r>
          </a:p>
          <a:p>
            <a:endParaRPr lang="en-GB" sz="1400" dirty="0">
              <a:latin typeface="Tahoma" panose="020B0604030504040204" pitchFamily="34" charset="0"/>
              <a:ea typeface="Tahoma" panose="020B0604030504040204" pitchFamily="34" charset="0"/>
              <a:cs typeface="Tahoma" panose="020B0604030504040204" pitchFamily="34" charset="0"/>
            </a:endParaRPr>
          </a:p>
          <a:p>
            <a:r>
              <a:rPr lang="en-GB" sz="1400" b="1" dirty="0">
                <a:latin typeface="Tahoma" panose="020B0604030504040204" pitchFamily="34" charset="0"/>
                <a:ea typeface="Tahoma" panose="020B0604030504040204" pitchFamily="34" charset="0"/>
                <a:cs typeface="Tahoma" panose="020B0604030504040204" pitchFamily="34" charset="0"/>
              </a:rPr>
              <a:t>August</a:t>
            </a:r>
          </a:p>
          <a:p>
            <a:r>
              <a:rPr lang="en-GB" sz="1400" dirty="0">
                <a:latin typeface="Tahoma" panose="020B0604030504040204" pitchFamily="34" charset="0"/>
                <a:ea typeface="Tahoma" panose="020B0604030504040204" pitchFamily="34" charset="0"/>
                <a:cs typeface="Tahoma" panose="020B0604030504040204" pitchFamily="34" charset="0"/>
              </a:rPr>
              <a:t>Planning and prep</a:t>
            </a:r>
          </a:p>
          <a:p>
            <a:endParaRPr lang="en-GB" sz="1400" dirty="0">
              <a:latin typeface="Tahoma" panose="020B0604030504040204" pitchFamily="34" charset="0"/>
              <a:ea typeface="Tahoma" panose="020B0604030504040204" pitchFamily="34" charset="0"/>
              <a:cs typeface="Tahoma" panose="020B0604030504040204" pitchFamily="34" charset="0"/>
            </a:endParaRPr>
          </a:p>
          <a:p>
            <a:r>
              <a:rPr lang="en-GB" sz="1400" b="1" dirty="0">
                <a:latin typeface="Tahoma" panose="020B0604030504040204" pitchFamily="34" charset="0"/>
                <a:ea typeface="Tahoma" panose="020B0604030504040204" pitchFamily="34" charset="0"/>
                <a:cs typeface="Tahoma" panose="020B0604030504040204" pitchFamily="34" charset="0"/>
              </a:rPr>
              <a:t>September</a:t>
            </a:r>
          </a:p>
          <a:p>
            <a:r>
              <a:rPr lang="en-GB" sz="1400" dirty="0">
                <a:latin typeface="Tahoma" panose="020B0604030504040204" pitchFamily="34" charset="0"/>
                <a:ea typeface="Tahoma" panose="020B0604030504040204" pitchFamily="34" charset="0"/>
                <a:cs typeface="Tahoma" panose="020B0604030504040204" pitchFamily="34" charset="0"/>
              </a:rPr>
              <a:t>Majority of students arrive for the start of Semester one</a:t>
            </a:r>
          </a:p>
          <a:p>
            <a:r>
              <a:rPr lang="en-GB" sz="1400" dirty="0" err="1">
                <a:latin typeface="Tahoma" panose="020B0604030504040204" pitchFamily="34" charset="0"/>
                <a:ea typeface="Tahoma" panose="020B0604030504040204" pitchFamily="34" charset="0"/>
                <a:cs typeface="Tahoma" panose="020B0604030504040204" pitchFamily="34" charset="0"/>
              </a:rPr>
              <a:t>Freshers</a:t>
            </a:r>
            <a:r>
              <a:rPr lang="en-GB" sz="1400" dirty="0">
                <a:latin typeface="Tahoma" panose="020B0604030504040204" pitchFamily="34" charset="0"/>
                <a:ea typeface="Tahoma" panose="020B0604030504040204" pitchFamily="34" charset="0"/>
                <a:cs typeface="Tahoma" panose="020B0604030504040204" pitchFamily="34" charset="0"/>
              </a:rPr>
              <a:t> week and </a:t>
            </a:r>
            <a:r>
              <a:rPr lang="en-GB" sz="1400" dirty="0" err="1">
                <a:latin typeface="Tahoma" panose="020B0604030504040204" pitchFamily="34" charset="0"/>
                <a:ea typeface="Tahoma" panose="020B0604030504040204" pitchFamily="34" charset="0"/>
                <a:cs typeface="Tahoma" panose="020B0604030504040204" pitchFamily="34" charset="0"/>
              </a:rPr>
              <a:t>Freshers</a:t>
            </a:r>
            <a:r>
              <a:rPr lang="en-GB" sz="1400" dirty="0">
                <a:latin typeface="Tahoma" panose="020B0604030504040204" pitchFamily="34" charset="0"/>
                <a:ea typeface="Tahoma" panose="020B0604030504040204" pitchFamily="34" charset="0"/>
                <a:cs typeface="Tahoma" panose="020B0604030504040204" pitchFamily="34" charset="0"/>
              </a:rPr>
              <a:t> Fair</a:t>
            </a:r>
          </a:p>
          <a:p>
            <a:endParaRPr lang="en-GB" sz="1400" dirty="0">
              <a:latin typeface="Tahoma" panose="020B0604030504040204" pitchFamily="34" charset="0"/>
              <a:ea typeface="Tahoma" panose="020B0604030504040204" pitchFamily="34" charset="0"/>
              <a:cs typeface="Tahoma" panose="020B0604030504040204" pitchFamily="34" charset="0"/>
            </a:endParaRPr>
          </a:p>
          <a:p>
            <a:r>
              <a:rPr lang="en-GB" sz="1400" b="1" dirty="0">
                <a:latin typeface="Tahoma" panose="020B0604030504040204" pitchFamily="34" charset="0"/>
                <a:ea typeface="Tahoma" panose="020B0604030504040204" pitchFamily="34" charset="0"/>
                <a:cs typeface="Tahoma" panose="020B0604030504040204" pitchFamily="34" charset="0"/>
              </a:rPr>
              <a:t>October</a:t>
            </a:r>
          </a:p>
          <a:p>
            <a:r>
              <a:rPr lang="en-GB" sz="1400" dirty="0">
                <a:latin typeface="Tahoma" panose="020B0604030504040204" pitchFamily="34" charset="0"/>
                <a:ea typeface="Tahoma" panose="020B0604030504040204" pitchFamily="34" charset="0"/>
                <a:cs typeface="Tahoma" panose="020B0604030504040204" pitchFamily="34" charset="0"/>
              </a:rPr>
              <a:t>First set of democratic meetings </a:t>
            </a:r>
          </a:p>
          <a:p>
            <a:r>
              <a:rPr lang="en-GB" sz="1400" dirty="0">
                <a:latin typeface="Tahoma" panose="020B0604030504040204" pitchFamily="34" charset="0"/>
                <a:ea typeface="Tahoma" panose="020B0604030504040204" pitchFamily="34" charset="0"/>
                <a:cs typeface="Tahoma" panose="020B0604030504040204" pitchFamily="34" charset="0"/>
              </a:rPr>
              <a:t>Rep and vacant role elections</a:t>
            </a:r>
          </a:p>
          <a:p>
            <a:r>
              <a:rPr lang="en-GB" sz="1400" dirty="0">
                <a:latin typeface="Tahoma" panose="020B0604030504040204" pitchFamily="34" charset="0"/>
                <a:ea typeface="Tahoma" panose="020B0604030504040204" pitchFamily="34" charset="0"/>
                <a:cs typeface="Tahoma" panose="020B0604030504040204" pitchFamily="34" charset="0"/>
              </a:rPr>
              <a:t>Homecoming event</a:t>
            </a:r>
          </a:p>
          <a:p>
            <a:endParaRPr lang="en-GB" sz="14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7960077" y="2065097"/>
            <a:ext cx="3017072" cy="3593291"/>
          </a:xfrm>
          <a:prstGeom prst="rect">
            <a:avLst/>
          </a:prstGeom>
          <a:noFill/>
        </p:spPr>
        <p:txBody>
          <a:bodyPr wrap="square" rtlCol="0">
            <a:spAutoFit/>
          </a:bodyPr>
          <a:lstStyle/>
          <a:p>
            <a:r>
              <a:rPr lang="en-GB" sz="1400" b="1" dirty="0">
                <a:latin typeface="Tahoma" panose="020B0604030504040204" pitchFamily="34" charset="0"/>
                <a:ea typeface="Tahoma" panose="020B0604030504040204" pitchFamily="34" charset="0"/>
                <a:cs typeface="Tahoma" panose="020B0604030504040204" pitchFamily="34" charset="0"/>
              </a:rPr>
              <a:t>March</a:t>
            </a:r>
          </a:p>
          <a:p>
            <a:r>
              <a:rPr lang="en-GB" sz="1400" dirty="0">
                <a:latin typeface="Tahoma" panose="020B0604030504040204" pitchFamily="34" charset="0"/>
                <a:ea typeface="Tahoma" panose="020B0604030504040204" pitchFamily="34" charset="0"/>
                <a:cs typeface="Tahoma" panose="020B0604030504040204" pitchFamily="34" charset="0"/>
              </a:rPr>
              <a:t>Main SU elections (FT roles)</a:t>
            </a:r>
          </a:p>
          <a:p>
            <a:r>
              <a:rPr lang="en-GB" sz="1400" dirty="0">
                <a:latin typeface="Tahoma" panose="020B0604030504040204" pitchFamily="34" charset="0"/>
                <a:ea typeface="Tahoma" panose="020B0604030504040204" pitchFamily="34" charset="0"/>
                <a:cs typeface="Tahoma" panose="020B0604030504040204" pitchFamily="34" charset="0"/>
              </a:rPr>
              <a:t>Fourth set of democratic meetings </a:t>
            </a:r>
          </a:p>
          <a:p>
            <a:endParaRPr lang="en-GB" sz="1400" dirty="0">
              <a:latin typeface="Tahoma" panose="020B0604030504040204" pitchFamily="34" charset="0"/>
              <a:ea typeface="Tahoma" panose="020B0604030504040204" pitchFamily="34" charset="0"/>
              <a:cs typeface="Tahoma" panose="020B0604030504040204" pitchFamily="34" charset="0"/>
            </a:endParaRPr>
          </a:p>
          <a:p>
            <a:r>
              <a:rPr lang="en-GB" sz="1400" b="1" dirty="0">
                <a:latin typeface="Tahoma" panose="020B0604030504040204" pitchFamily="34" charset="0"/>
                <a:ea typeface="Tahoma" panose="020B0604030504040204" pitchFamily="34" charset="0"/>
                <a:cs typeface="Tahoma" panose="020B0604030504040204" pitchFamily="34" charset="0"/>
              </a:rPr>
              <a:t>April:</a:t>
            </a:r>
          </a:p>
          <a:p>
            <a:r>
              <a:rPr lang="en-GB" sz="1400" dirty="0">
                <a:latin typeface="Tahoma" panose="020B0604030504040204" pitchFamily="34" charset="0"/>
                <a:ea typeface="Tahoma" panose="020B0604030504040204" pitchFamily="34" charset="0"/>
                <a:cs typeface="Tahoma" panose="020B0604030504040204" pitchFamily="34" charset="0"/>
              </a:rPr>
              <a:t>Varsity &amp; </a:t>
            </a:r>
            <a:r>
              <a:rPr lang="en-GB" sz="1400" dirty="0" err="1">
                <a:latin typeface="Tahoma" panose="020B0604030504040204" pitchFamily="34" charset="0"/>
                <a:ea typeface="Tahoma" panose="020B0604030504040204" pitchFamily="34" charset="0"/>
                <a:cs typeface="Tahoma" panose="020B0604030504040204" pitchFamily="34" charset="0"/>
              </a:rPr>
              <a:t>Socs</a:t>
            </a:r>
            <a:r>
              <a:rPr lang="en-GB" sz="1400" dirty="0">
                <a:latin typeface="Tahoma" panose="020B0604030504040204" pitchFamily="34" charset="0"/>
                <a:ea typeface="Tahoma" panose="020B0604030504040204" pitchFamily="34" charset="0"/>
                <a:cs typeface="Tahoma" panose="020B0604030504040204" pitchFamily="34" charset="0"/>
              </a:rPr>
              <a:t> Fest</a:t>
            </a:r>
          </a:p>
          <a:p>
            <a:endParaRPr lang="en-GB" sz="1400" dirty="0">
              <a:latin typeface="Tahoma" panose="020B0604030504040204" pitchFamily="34" charset="0"/>
              <a:ea typeface="Tahoma" panose="020B0604030504040204" pitchFamily="34" charset="0"/>
              <a:cs typeface="Tahoma" panose="020B0604030504040204" pitchFamily="34" charset="0"/>
            </a:endParaRPr>
          </a:p>
          <a:p>
            <a:r>
              <a:rPr lang="en-GB" sz="1400" b="1" dirty="0">
                <a:latin typeface="Tahoma" panose="020B0604030504040204" pitchFamily="34" charset="0"/>
                <a:ea typeface="Tahoma" panose="020B0604030504040204" pitchFamily="34" charset="0"/>
                <a:cs typeface="Tahoma" panose="020B0604030504040204" pitchFamily="34" charset="0"/>
              </a:rPr>
              <a:t>May</a:t>
            </a:r>
          </a:p>
          <a:p>
            <a:r>
              <a:rPr lang="en-GB" sz="1400" dirty="0">
                <a:latin typeface="Tahoma" panose="020B0604030504040204" pitchFamily="34" charset="0"/>
                <a:ea typeface="Tahoma" panose="020B0604030504040204" pitchFamily="34" charset="0"/>
                <a:cs typeface="Tahoma" panose="020B0604030504040204" pitchFamily="34" charset="0"/>
              </a:rPr>
              <a:t>Aber 7s</a:t>
            </a:r>
          </a:p>
          <a:p>
            <a:r>
              <a:rPr lang="en-GB" sz="1400" dirty="0">
                <a:latin typeface="Tahoma" panose="020B0604030504040204" pitchFamily="34" charset="0"/>
                <a:ea typeface="Tahoma" panose="020B0604030504040204" pitchFamily="34" charset="0"/>
                <a:cs typeface="Tahoma" panose="020B0604030504040204" pitchFamily="34" charset="0"/>
              </a:rPr>
              <a:t>Awards (or in April depending on Easter)</a:t>
            </a:r>
          </a:p>
          <a:p>
            <a:r>
              <a:rPr lang="en-GB" sz="1400" dirty="0">
                <a:latin typeface="Tahoma" panose="020B0604030504040204" pitchFamily="34" charset="0"/>
                <a:ea typeface="Tahoma" panose="020B0604030504040204" pitchFamily="34" charset="0"/>
                <a:cs typeface="Tahoma" panose="020B0604030504040204" pitchFamily="34" charset="0"/>
              </a:rPr>
              <a:t>Exams</a:t>
            </a:r>
          </a:p>
          <a:p>
            <a:endParaRPr lang="en-GB" sz="1400" dirty="0">
              <a:latin typeface="Tahoma" panose="020B0604030504040204" pitchFamily="34" charset="0"/>
              <a:ea typeface="Tahoma" panose="020B0604030504040204" pitchFamily="34" charset="0"/>
              <a:cs typeface="Tahoma" panose="020B0604030504040204" pitchFamily="34" charset="0"/>
            </a:endParaRPr>
          </a:p>
          <a:p>
            <a:r>
              <a:rPr lang="en-GB" sz="1400" b="1" dirty="0">
                <a:latin typeface="Tahoma" panose="020B0604030504040204" pitchFamily="34" charset="0"/>
                <a:ea typeface="Tahoma" panose="020B0604030504040204" pitchFamily="34" charset="0"/>
                <a:cs typeface="Tahoma" panose="020B0604030504040204" pitchFamily="34" charset="0"/>
              </a:rPr>
              <a:t>June</a:t>
            </a:r>
          </a:p>
          <a:p>
            <a:r>
              <a:rPr lang="en-GB" sz="1400" dirty="0">
                <a:latin typeface="Tahoma" panose="020B0604030504040204" pitchFamily="34" charset="0"/>
                <a:ea typeface="Tahoma" panose="020B0604030504040204" pitchFamily="34" charset="0"/>
                <a:cs typeface="Tahoma" panose="020B0604030504040204" pitchFamily="34" charset="0"/>
              </a:rPr>
              <a:t>Planning and prep</a:t>
            </a:r>
          </a:p>
          <a:p>
            <a:endParaRPr lang="en-GB" sz="1750"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9880118" y="5830780"/>
            <a:ext cx="2194062" cy="276999"/>
          </a:xfrm>
          <a:prstGeom prst="rect">
            <a:avLst/>
          </a:prstGeom>
        </p:spPr>
        <p:txBody>
          <a:bodyPr wrap="none">
            <a:spAutoFit/>
          </a:bodyPr>
          <a:lstStyle/>
          <a:p>
            <a:r>
              <a:rPr lang="en-GB" sz="1200" dirty="0">
                <a:latin typeface="Tahoma" panose="020B0604030504040204" pitchFamily="34" charset="0"/>
                <a:ea typeface="Tahoma" panose="020B0604030504040204" pitchFamily="34" charset="0"/>
                <a:cs typeface="Tahoma" panose="020B0604030504040204" pitchFamily="34" charset="0"/>
              </a:rPr>
              <a:t>* Plans are subject to change</a:t>
            </a:r>
          </a:p>
        </p:txBody>
      </p:sp>
      <p:sp>
        <p:nvSpPr>
          <p:cNvPr id="7" name="TextBox 6"/>
          <p:cNvSpPr txBox="1"/>
          <p:nvPr/>
        </p:nvSpPr>
        <p:spPr>
          <a:xfrm>
            <a:off x="4767206" y="2040494"/>
            <a:ext cx="2803263" cy="4031873"/>
          </a:xfrm>
          <a:prstGeom prst="rect">
            <a:avLst/>
          </a:prstGeom>
          <a:noFill/>
        </p:spPr>
        <p:txBody>
          <a:bodyPr wrap="square" rtlCol="0">
            <a:spAutoFit/>
          </a:bodyPr>
          <a:lstStyle/>
          <a:p>
            <a:r>
              <a:rPr lang="en-GB" sz="1400" b="1" dirty="0">
                <a:latin typeface="Tahoma" panose="020B0604030504040204" pitchFamily="34" charset="0"/>
                <a:ea typeface="Tahoma" panose="020B0604030504040204" pitchFamily="34" charset="0"/>
                <a:cs typeface="Tahoma" panose="020B0604030504040204" pitchFamily="34" charset="0"/>
              </a:rPr>
              <a:t>November</a:t>
            </a:r>
          </a:p>
          <a:p>
            <a:r>
              <a:rPr lang="en-GB" sz="1400" dirty="0">
                <a:latin typeface="Tahoma" panose="020B0604030504040204" pitchFamily="34" charset="0"/>
                <a:ea typeface="Tahoma" panose="020B0604030504040204" pitchFamily="34" charset="0"/>
                <a:cs typeface="Tahoma" panose="020B0604030504040204" pitchFamily="34" charset="0"/>
              </a:rPr>
              <a:t>Aber Challenge</a:t>
            </a:r>
          </a:p>
          <a:p>
            <a:r>
              <a:rPr lang="en-GB" sz="1400" dirty="0">
                <a:latin typeface="Tahoma" panose="020B0604030504040204" pitchFamily="34" charset="0"/>
                <a:ea typeface="Tahoma" panose="020B0604030504040204" pitchFamily="34" charset="0"/>
                <a:cs typeface="Tahoma" panose="020B0604030504040204" pitchFamily="34" charset="0"/>
              </a:rPr>
              <a:t>Second set of democratic meetings </a:t>
            </a:r>
          </a:p>
          <a:p>
            <a:endParaRPr lang="en-GB" sz="1400" dirty="0">
              <a:latin typeface="Tahoma" panose="020B0604030504040204" pitchFamily="34" charset="0"/>
              <a:ea typeface="Tahoma" panose="020B0604030504040204" pitchFamily="34" charset="0"/>
              <a:cs typeface="Tahoma" panose="020B0604030504040204" pitchFamily="34" charset="0"/>
            </a:endParaRPr>
          </a:p>
          <a:p>
            <a:r>
              <a:rPr lang="en-GB" sz="1400" b="1" dirty="0">
                <a:latin typeface="Tahoma" panose="020B0604030504040204" pitchFamily="34" charset="0"/>
                <a:ea typeface="Tahoma" panose="020B0604030504040204" pitchFamily="34" charset="0"/>
                <a:cs typeface="Tahoma" panose="020B0604030504040204" pitchFamily="34" charset="0"/>
              </a:rPr>
              <a:t>December</a:t>
            </a:r>
          </a:p>
          <a:p>
            <a:r>
              <a:rPr lang="en-GB" sz="1400" dirty="0">
                <a:latin typeface="Tahoma" panose="020B0604030504040204" pitchFamily="34" charset="0"/>
                <a:ea typeface="Tahoma" panose="020B0604030504040204" pitchFamily="34" charset="0"/>
                <a:cs typeface="Tahoma" panose="020B0604030504040204" pitchFamily="34" charset="0"/>
              </a:rPr>
              <a:t>End of Semester 1</a:t>
            </a:r>
          </a:p>
          <a:p>
            <a:endParaRPr lang="en-GB" sz="1400" dirty="0">
              <a:latin typeface="Tahoma" panose="020B0604030504040204" pitchFamily="34" charset="0"/>
              <a:ea typeface="Tahoma" panose="020B0604030504040204" pitchFamily="34" charset="0"/>
              <a:cs typeface="Tahoma" panose="020B0604030504040204" pitchFamily="34" charset="0"/>
            </a:endParaRPr>
          </a:p>
          <a:p>
            <a:r>
              <a:rPr lang="en-GB" sz="1400" b="1" dirty="0">
                <a:latin typeface="Tahoma" panose="020B0604030504040204" pitchFamily="34" charset="0"/>
                <a:ea typeface="Tahoma" panose="020B0604030504040204" pitchFamily="34" charset="0"/>
                <a:cs typeface="Tahoma" panose="020B0604030504040204" pitchFamily="34" charset="0"/>
              </a:rPr>
              <a:t>January</a:t>
            </a:r>
          </a:p>
          <a:p>
            <a:r>
              <a:rPr lang="en-GB" sz="1400" dirty="0">
                <a:latin typeface="Tahoma" panose="020B0604030504040204" pitchFamily="34" charset="0"/>
                <a:ea typeface="Tahoma" panose="020B0604030504040204" pitchFamily="34" charset="0"/>
                <a:cs typeface="Tahoma" panose="020B0604030504040204" pitchFamily="34" charset="0"/>
              </a:rPr>
              <a:t>Exams</a:t>
            </a:r>
          </a:p>
          <a:p>
            <a:r>
              <a:rPr lang="en-GB" sz="1400" dirty="0">
                <a:latin typeface="Tahoma" panose="020B0604030504040204" pitchFamily="34" charset="0"/>
                <a:ea typeface="Tahoma" panose="020B0604030504040204" pitchFamily="34" charset="0"/>
                <a:cs typeface="Tahoma" panose="020B0604030504040204" pitchFamily="34" charset="0"/>
              </a:rPr>
              <a:t>Planning and prep</a:t>
            </a:r>
          </a:p>
          <a:p>
            <a:r>
              <a:rPr lang="en-GB" sz="1400" dirty="0">
                <a:latin typeface="Tahoma" panose="020B0604030504040204" pitchFamily="34" charset="0"/>
                <a:ea typeface="Tahoma" panose="020B0604030504040204" pitchFamily="34" charset="0"/>
                <a:cs typeface="Tahoma" panose="020B0604030504040204" pitchFamily="34" charset="0"/>
              </a:rPr>
              <a:t>Refreshers</a:t>
            </a:r>
          </a:p>
          <a:p>
            <a:endParaRPr lang="en-GB" sz="1400" dirty="0">
              <a:latin typeface="Tahoma" panose="020B0604030504040204" pitchFamily="34" charset="0"/>
              <a:ea typeface="Tahoma" panose="020B0604030504040204" pitchFamily="34" charset="0"/>
              <a:cs typeface="Tahoma" panose="020B0604030504040204" pitchFamily="34" charset="0"/>
            </a:endParaRPr>
          </a:p>
          <a:p>
            <a:r>
              <a:rPr lang="en-GB" sz="1400" b="1" dirty="0">
                <a:latin typeface="Tahoma" panose="020B0604030504040204" pitchFamily="34" charset="0"/>
                <a:ea typeface="Tahoma" panose="020B0604030504040204" pitchFamily="34" charset="0"/>
                <a:cs typeface="Tahoma" panose="020B0604030504040204" pitchFamily="34" charset="0"/>
              </a:rPr>
              <a:t>February</a:t>
            </a:r>
          </a:p>
          <a:p>
            <a:r>
              <a:rPr lang="en-GB" sz="1400" dirty="0">
                <a:latin typeface="Tahoma" panose="020B0604030504040204" pitchFamily="34" charset="0"/>
                <a:ea typeface="Tahoma" panose="020B0604030504040204" pitchFamily="34" charset="0"/>
                <a:cs typeface="Tahoma" panose="020B0604030504040204" pitchFamily="34" charset="0"/>
              </a:rPr>
              <a:t>Superteams</a:t>
            </a:r>
          </a:p>
          <a:p>
            <a:r>
              <a:rPr lang="en-GB" sz="1400" dirty="0">
                <a:latin typeface="Tahoma" panose="020B0604030504040204" pitchFamily="34" charset="0"/>
                <a:ea typeface="Tahoma" panose="020B0604030504040204" pitchFamily="34" charset="0"/>
                <a:cs typeface="Tahoma" panose="020B0604030504040204" pitchFamily="34" charset="0"/>
              </a:rPr>
              <a:t>Third set of democratic meetings </a:t>
            </a:r>
          </a:p>
          <a:p>
            <a:endParaRPr lang="en-GB" sz="1400" dirty="0">
              <a:latin typeface="Tahoma" panose="020B0604030504040204" pitchFamily="34" charset="0"/>
              <a:ea typeface="Tahoma" panose="020B0604030504040204" pitchFamily="34" charset="0"/>
              <a:cs typeface="Tahoma" panose="020B0604030504040204" pitchFamily="34" charset="0"/>
            </a:endParaRPr>
          </a:p>
          <a:p>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56578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6805" y="460273"/>
            <a:ext cx="11198326" cy="523220"/>
          </a:xfrm>
          <a:prstGeom prst="rect">
            <a:avLst/>
          </a:prstGeom>
          <a:noFill/>
        </p:spPr>
        <p:txBody>
          <a:bodyPr wrap="square" rtlCol="0">
            <a:spAutoFit/>
          </a:bodyPr>
          <a:lstStyle/>
          <a:p>
            <a:r>
              <a:rPr lang="en-GB" sz="2800" b="1" dirty="0">
                <a:solidFill>
                  <a:srgbClr val="242021"/>
                </a:solidFill>
                <a:latin typeface="Tahoma" panose="020B0604030504040204" pitchFamily="34" charset="0"/>
                <a:ea typeface="Tahoma" panose="020B0604030504040204" pitchFamily="34" charset="0"/>
                <a:cs typeface="Tahoma" panose="020B0604030504040204" pitchFamily="34" charset="0"/>
              </a:rPr>
              <a:t>BENCHMARKS AND AWARDS</a:t>
            </a:r>
            <a:endParaRPr lang="en-GB" sz="2800" b="1" dirty="0">
              <a:solidFill>
                <a:srgbClr val="242021"/>
              </a:solidFill>
            </a:endParaRPr>
          </a:p>
        </p:txBody>
      </p:sp>
      <p:sp>
        <p:nvSpPr>
          <p:cNvPr id="3" name="TextBox 2"/>
          <p:cNvSpPr txBox="1"/>
          <p:nvPr/>
        </p:nvSpPr>
        <p:spPr>
          <a:xfrm>
            <a:off x="466805" y="1140248"/>
            <a:ext cx="11404066" cy="630942"/>
          </a:xfrm>
          <a:prstGeom prst="rect">
            <a:avLst/>
          </a:prstGeom>
          <a:noFill/>
        </p:spPr>
        <p:txBody>
          <a:bodyPr wrap="square" rtlCol="0">
            <a:spAutoFit/>
          </a:bodyPr>
          <a:lstStyle/>
          <a:p>
            <a:r>
              <a:rPr lang="en-GB" sz="1750" dirty="0">
                <a:latin typeface="Tahoma" panose="020B0604030504040204" pitchFamily="34" charset="0"/>
                <a:ea typeface="Tahoma" panose="020B0604030504040204" pitchFamily="34" charset="0"/>
                <a:cs typeface="Tahoma" panose="020B0604030504040204" pitchFamily="34" charset="0"/>
              </a:rPr>
              <a:t>The Students’ Union has taken part in a number of benchmark/development schemes and we’re proud to have been successful in gaining a number of awards. </a:t>
            </a:r>
          </a:p>
        </p:txBody>
      </p:sp>
      <p:sp>
        <p:nvSpPr>
          <p:cNvPr id="4" name="TextBox 3"/>
          <p:cNvSpPr txBox="1"/>
          <p:nvPr/>
        </p:nvSpPr>
        <p:spPr>
          <a:xfrm>
            <a:off x="466805" y="2141733"/>
            <a:ext cx="11404066" cy="3593291"/>
          </a:xfrm>
          <a:prstGeom prst="rect">
            <a:avLst/>
          </a:prstGeom>
          <a:noFill/>
        </p:spPr>
        <p:txBody>
          <a:bodyPr wrap="square" rtlCol="0">
            <a:spAutoFit/>
          </a:bodyPr>
          <a:lstStyle/>
          <a:p>
            <a:r>
              <a:rPr lang="en-GB" sz="1750" b="1" dirty="0">
                <a:latin typeface="Tahoma" panose="020B0604030504040204" pitchFamily="34" charset="0"/>
                <a:ea typeface="Tahoma" panose="020B0604030504040204" pitchFamily="34" charset="0"/>
                <a:cs typeface="Tahoma" panose="020B0604030504040204" pitchFamily="34" charset="0"/>
              </a:rPr>
              <a:t>Benchmarks</a:t>
            </a:r>
          </a:p>
          <a:p>
            <a:r>
              <a:rPr lang="en-GB" sz="1750" dirty="0">
                <a:latin typeface="Tahoma" panose="020B0604030504040204" pitchFamily="34" charset="0"/>
                <a:ea typeface="Tahoma" panose="020B0604030504040204" pitchFamily="34" charset="0"/>
                <a:cs typeface="Tahoma" panose="020B0604030504040204" pitchFamily="34" charset="0"/>
              </a:rPr>
              <a:t>2020: Chwarae Teg </a:t>
            </a:r>
            <a:r>
              <a:rPr lang="en-GB" sz="1750" dirty="0" err="1">
                <a:latin typeface="Tahoma" panose="020B0604030504040204" pitchFamily="34" charset="0"/>
                <a:ea typeface="Tahoma" panose="020B0604030504040204" pitchFamily="34" charset="0"/>
                <a:cs typeface="Tahoma" panose="020B0604030504040204" pitchFamily="34" charset="0"/>
              </a:rPr>
              <a:t>Fairplay</a:t>
            </a:r>
            <a:r>
              <a:rPr lang="en-GB" sz="1750" dirty="0">
                <a:latin typeface="Tahoma" panose="020B0604030504040204" pitchFamily="34" charset="0"/>
                <a:ea typeface="Tahoma" panose="020B0604030504040204" pitchFamily="34" charset="0"/>
                <a:cs typeface="Tahoma" panose="020B0604030504040204" pitchFamily="34" charset="0"/>
              </a:rPr>
              <a:t> Employer Scheme – Leading level awarded</a:t>
            </a:r>
          </a:p>
          <a:p>
            <a:r>
              <a:rPr lang="en-GB" sz="1750" dirty="0">
                <a:latin typeface="Tahoma" panose="020B0604030504040204" pitchFamily="34" charset="0"/>
                <a:ea typeface="Tahoma" panose="020B0604030504040204" pitchFamily="34" charset="0"/>
                <a:cs typeface="Tahoma" panose="020B0604030504040204" pitchFamily="34" charset="0"/>
              </a:rPr>
              <a:t>2019: NUS Quality Students’ Unions </a:t>
            </a:r>
          </a:p>
          <a:p>
            <a:endParaRPr lang="en-GB" sz="1750" dirty="0">
              <a:latin typeface="Tahoma" panose="020B0604030504040204" pitchFamily="34" charset="0"/>
              <a:ea typeface="Tahoma" panose="020B0604030504040204" pitchFamily="34" charset="0"/>
              <a:cs typeface="Tahoma" panose="020B0604030504040204" pitchFamily="34" charset="0"/>
            </a:endParaRPr>
          </a:p>
          <a:p>
            <a:endParaRPr lang="en-GB" sz="1750" dirty="0">
              <a:latin typeface="Tahoma" panose="020B0604030504040204" pitchFamily="34" charset="0"/>
              <a:ea typeface="Tahoma" panose="020B0604030504040204" pitchFamily="34" charset="0"/>
              <a:cs typeface="Tahoma" panose="020B0604030504040204" pitchFamily="34" charset="0"/>
            </a:endParaRPr>
          </a:p>
          <a:p>
            <a:r>
              <a:rPr lang="en-GB" sz="1750" b="1" dirty="0">
                <a:latin typeface="Tahoma" panose="020B0604030504040204" pitchFamily="34" charset="0"/>
                <a:ea typeface="Tahoma" panose="020B0604030504040204" pitchFamily="34" charset="0"/>
                <a:cs typeface="Tahoma" panose="020B0604030504040204" pitchFamily="34" charset="0"/>
              </a:rPr>
              <a:t>Awards</a:t>
            </a:r>
          </a:p>
          <a:p>
            <a:r>
              <a:rPr lang="en-GB" sz="1750" dirty="0">
                <a:latin typeface="Tahoma" panose="020B0604030504040204" pitchFamily="34" charset="0"/>
                <a:ea typeface="Tahoma" panose="020B0604030504040204" pitchFamily="34" charset="0"/>
                <a:cs typeface="Tahoma" panose="020B0604030504040204" pitchFamily="34" charset="0"/>
              </a:rPr>
              <a:t>2020: Chwarae Teg Diversity Champion Award winner</a:t>
            </a:r>
          </a:p>
          <a:p>
            <a:r>
              <a:rPr lang="en-GB" sz="1750" dirty="0">
                <a:latin typeface="Tahoma" panose="020B0604030504040204" pitchFamily="34" charset="0"/>
                <a:ea typeface="Tahoma" panose="020B0604030504040204" pitchFamily="34" charset="0"/>
                <a:cs typeface="Tahoma" panose="020B0604030504040204" pitchFamily="34" charset="0"/>
              </a:rPr>
              <a:t>2019: Aberystwyth University St David’s Day Award – Promoting Welsh in the Workplace</a:t>
            </a:r>
          </a:p>
          <a:p>
            <a:r>
              <a:rPr lang="en-GB" sz="1750" dirty="0">
                <a:latin typeface="Tahoma" panose="020B0604030504040204" pitchFamily="34" charset="0"/>
                <a:ea typeface="Tahoma" panose="020B0604030504040204" pitchFamily="34" charset="0"/>
                <a:cs typeface="Tahoma" panose="020B0604030504040204" pitchFamily="34" charset="0"/>
              </a:rPr>
              <a:t>2019: NUS Wales Awards – Officer Team of the Year winner</a:t>
            </a:r>
          </a:p>
          <a:p>
            <a:r>
              <a:rPr lang="en-GB" sz="1750" dirty="0">
                <a:latin typeface="Tahoma" panose="020B0604030504040204" pitchFamily="34" charset="0"/>
                <a:ea typeface="Tahoma" panose="020B0604030504040204" pitchFamily="34" charset="0"/>
                <a:cs typeface="Tahoma" panose="020B0604030504040204" pitchFamily="34" charset="0"/>
              </a:rPr>
              <a:t>2018: NUS Awards: The People Award winner</a:t>
            </a:r>
          </a:p>
          <a:p>
            <a:r>
              <a:rPr lang="en-GB" sz="1750" dirty="0">
                <a:latin typeface="Tahoma" panose="020B0604030504040204" pitchFamily="34" charset="0"/>
                <a:ea typeface="Tahoma" panose="020B0604030504040204" pitchFamily="34" charset="0"/>
                <a:cs typeface="Tahoma" panose="020B0604030504040204" pitchFamily="34" charset="0"/>
              </a:rPr>
              <a:t>2018: NUS Awards: The Democracy Award winner</a:t>
            </a:r>
          </a:p>
          <a:p>
            <a:r>
              <a:rPr lang="en-GB" sz="1750" dirty="0">
                <a:latin typeface="Tahoma" panose="020B0604030504040204" pitchFamily="34" charset="0"/>
                <a:ea typeface="Tahoma" panose="020B0604030504040204" pitchFamily="34" charset="0"/>
                <a:cs typeface="Tahoma" panose="020B0604030504040204" pitchFamily="34" charset="0"/>
              </a:rPr>
              <a:t>2018: NUS Wales Awards: Student Opportunities Award winner</a:t>
            </a:r>
          </a:p>
          <a:p>
            <a:endParaRPr lang="en-GB" sz="175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24806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890392741"/>
              </p:ext>
            </p:extLst>
          </p:nvPr>
        </p:nvGraphicFramePr>
        <p:xfrm>
          <a:off x="196762" y="1196634"/>
          <a:ext cx="2661390" cy="243191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505994" y="551713"/>
            <a:ext cx="11198326" cy="523220"/>
          </a:xfrm>
          <a:prstGeom prst="rect">
            <a:avLst/>
          </a:prstGeom>
          <a:noFill/>
        </p:spPr>
        <p:txBody>
          <a:bodyPr wrap="square" rtlCol="0">
            <a:spAutoFit/>
          </a:bodyPr>
          <a:lstStyle/>
          <a:p>
            <a:r>
              <a:rPr lang="en-GB" sz="2800" b="1" dirty="0">
                <a:solidFill>
                  <a:srgbClr val="242021"/>
                </a:solidFill>
                <a:latin typeface="Tahoma" panose="020B0604030504040204" pitchFamily="34" charset="0"/>
                <a:ea typeface="Tahoma" panose="020B0604030504040204" pitchFamily="34" charset="0"/>
                <a:cs typeface="Tahoma" panose="020B0604030504040204" pitchFamily="34" charset="0"/>
              </a:rPr>
              <a:t>ABOUT OUR MEMBERS*</a:t>
            </a:r>
            <a:endParaRPr lang="en-GB" sz="2800" b="1" dirty="0">
              <a:solidFill>
                <a:srgbClr val="242021"/>
              </a:solidFill>
            </a:endParaRPr>
          </a:p>
        </p:txBody>
      </p:sp>
      <p:sp>
        <p:nvSpPr>
          <p:cNvPr id="3" name="TextBox 2"/>
          <p:cNvSpPr txBox="1"/>
          <p:nvPr/>
        </p:nvSpPr>
        <p:spPr>
          <a:xfrm>
            <a:off x="362303" y="1078712"/>
            <a:ext cx="758602" cy="861774"/>
          </a:xfrm>
          <a:prstGeom prst="rect">
            <a:avLst/>
          </a:prstGeom>
          <a:noFill/>
        </p:spPr>
        <p:txBody>
          <a:bodyPr wrap="square" rtlCol="0">
            <a:spAutoFit/>
          </a:bodyPr>
          <a:lstStyle/>
          <a:p>
            <a:r>
              <a:rPr lang="en-GB" sz="1600" dirty="0">
                <a:latin typeface="Tahoma" panose="020B0604030504040204" pitchFamily="34" charset="0"/>
                <a:ea typeface="Tahoma" panose="020B0604030504040204" pitchFamily="34" charset="0"/>
                <a:cs typeface="Tahoma" panose="020B0604030504040204" pitchFamily="34" charset="0"/>
              </a:rPr>
              <a:t>Age</a:t>
            </a:r>
            <a:endParaRPr lang="en-GB" sz="1600" dirty="0"/>
          </a:p>
          <a:p>
            <a:endParaRPr lang="en-GB" sz="1600" dirty="0"/>
          </a:p>
          <a:p>
            <a:endParaRPr lang="en-GB" sz="1600" dirty="0"/>
          </a:p>
        </p:txBody>
      </p:sp>
      <p:graphicFrame>
        <p:nvGraphicFramePr>
          <p:cNvPr id="5" name="Chart 4"/>
          <p:cNvGraphicFramePr>
            <a:graphicFrameLocks/>
          </p:cNvGraphicFramePr>
          <p:nvPr>
            <p:extLst>
              <p:ext uri="{D42A27DB-BD31-4B8C-83A1-F6EECF244321}">
                <p14:modId xmlns:p14="http://schemas.microsoft.com/office/powerpoint/2010/main" val="2763186461"/>
              </p:ext>
            </p:extLst>
          </p:nvPr>
        </p:nvGraphicFramePr>
        <p:xfrm>
          <a:off x="3098643" y="1235246"/>
          <a:ext cx="2483908" cy="25047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1085489144"/>
              </p:ext>
            </p:extLst>
          </p:nvPr>
        </p:nvGraphicFramePr>
        <p:xfrm>
          <a:off x="6126357" y="1177671"/>
          <a:ext cx="2787523" cy="25964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2392822001"/>
              </p:ext>
            </p:extLst>
          </p:nvPr>
        </p:nvGraphicFramePr>
        <p:xfrm>
          <a:off x="8595574" y="1196634"/>
          <a:ext cx="3357797" cy="2560195"/>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2836168" y="1078712"/>
            <a:ext cx="1161559" cy="1077218"/>
          </a:xfrm>
          <a:prstGeom prst="rect">
            <a:avLst/>
          </a:prstGeom>
          <a:noFill/>
        </p:spPr>
        <p:txBody>
          <a:bodyPr wrap="square" rtlCol="0">
            <a:spAutoFit/>
          </a:bodyPr>
          <a:lstStyle/>
          <a:p>
            <a:r>
              <a:rPr lang="en-GB" sz="1600" dirty="0">
                <a:latin typeface="Tahoma" panose="020B0604030504040204" pitchFamily="34" charset="0"/>
                <a:ea typeface="Tahoma" panose="020B0604030504040204" pitchFamily="34" charset="0"/>
                <a:cs typeface="Tahoma" panose="020B0604030504040204" pitchFamily="34" charset="0"/>
              </a:rPr>
              <a:t>Level of study</a:t>
            </a:r>
            <a:endParaRPr lang="en-GB" sz="1600" dirty="0"/>
          </a:p>
          <a:p>
            <a:endParaRPr lang="en-GB" sz="1600" dirty="0"/>
          </a:p>
          <a:p>
            <a:endParaRPr lang="en-GB" sz="1600" dirty="0"/>
          </a:p>
        </p:txBody>
      </p:sp>
      <p:sp>
        <p:nvSpPr>
          <p:cNvPr id="9" name="TextBox 8"/>
          <p:cNvSpPr txBox="1"/>
          <p:nvPr/>
        </p:nvSpPr>
        <p:spPr>
          <a:xfrm>
            <a:off x="5854771" y="1078712"/>
            <a:ext cx="1161559" cy="1077218"/>
          </a:xfrm>
          <a:prstGeom prst="rect">
            <a:avLst/>
          </a:prstGeom>
          <a:noFill/>
        </p:spPr>
        <p:txBody>
          <a:bodyPr wrap="square" rtlCol="0">
            <a:spAutoFit/>
          </a:bodyPr>
          <a:lstStyle/>
          <a:p>
            <a:r>
              <a:rPr lang="en-GB" sz="1600" dirty="0">
                <a:latin typeface="Tahoma" panose="020B0604030504040204" pitchFamily="34" charset="0"/>
                <a:ea typeface="Tahoma" panose="020B0604030504040204" pitchFamily="34" charset="0"/>
                <a:cs typeface="Tahoma" panose="020B0604030504040204" pitchFamily="34" charset="0"/>
              </a:rPr>
              <a:t>Mode of study</a:t>
            </a:r>
            <a:endParaRPr lang="en-GB" sz="1600" dirty="0"/>
          </a:p>
          <a:p>
            <a:endParaRPr lang="en-GB" sz="1600" dirty="0"/>
          </a:p>
          <a:p>
            <a:endParaRPr lang="en-GB" sz="1600" dirty="0"/>
          </a:p>
        </p:txBody>
      </p:sp>
      <p:sp>
        <p:nvSpPr>
          <p:cNvPr id="10" name="TextBox 9"/>
          <p:cNvSpPr txBox="1"/>
          <p:nvPr/>
        </p:nvSpPr>
        <p:spPr>
          <a:xfrm>
            <a:off x="9173174" y="1183917"/>
            <a:ext cx="1161559" cy="861774"/>
          </a:xfrm>
          <a:prstGeom prst="rect">
            <a:avLst/>
          </a:prstGeom>
          <a:noFill/>
        </p:spPr>
        <p:txBody>
          <a:bodyPr wrap="square" rtlCol="0">
            <a:spAutoFit/>
          </a:bodyPr>
          <a:lstStyle/>
          <a:p>
            <a:r>
              <a:rPr lang="en-GB" sz="1600" dirty="0">
                <a:latin typeface="Tahoma" panose="020B0604030504040204" pitchFamily="34" charset="0"/>
                <a:ea typeface="Tahoma" panose="020B0604030504040204" pitchFamily="34" charset="0"/>
                <a:cs typeface="Tahoma" panose="020B0604030504040204" pitchFamily="34" charset="0"/>
              </a:rPr>
              <a:t>Sex</a:t>
            </a:r>
            <a:endParaRPr lang="en-GB" sz="1600" dirty="0"/>
          </a:p>
          <a:p>
            <a:endParaRPr lang="en-GB" sz="1600" dirty="0"/>
          </a:p>
          <a:p>
            <a:endParaRPr lang="en-GB" sz="1600" dirty="0"/>
          </a:p>
        </p:txBody>
      </p:sp>
      <p:graphicFrame>
        <p:nvGraphicFramePr>
          <p:cNvPr id="11" name="Chart 10"/>
          <p:cNvGraphicFramePr>
            <a:graphicFrameLocks/>
          </p:cNvGraphicFramePr>
          <p:nvPr>
            <p:extLst>
              <p:ext uri="{D42A27DB-BD31-4B8C-83A1-F6EECF244321}">
                <p14:modId xmlns:p14="http://schemas.microsoft.com/office/powerpoint/2010/main" val="936862060"/>
              </p:ext>
            </p:extLst>
          </p:nvPr>
        </p:nvGraphicFramePr>
        <p:xfrm>
          <a:off x="3129738" y="3465792"/>
          <a:ext cx="5600487" cy="286335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p:cNvGraphicFramePr>
            <a:graphicFrameLocks/>
          </p:cNvGraphicFramePr>
          <p:nvPr>
            <p:extLst>
              <p:ext uri="{D42A27DB-BD31-4B8C-83A1-F6EECF244321}">
                <p14:modId xmlns:p14="http://schemas.microsoft.com/office/powerpoint/2010/main" val="1120464751"/>
              </p:ext>
            </p:extLst>
          </p:nvPr>
        </p:nvGraphicFramePr>
        <p:xfrm>
          <a:off x="658166" y="3236044"/>
          <a:ext cx="2915704" cy="273570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3" name="Chart 12"/>
          <p:cNvGraphicFramePr>
            <a:graphicFrameLocks/>
          </p:cNvGraphicFramePr>
          <p:nvPr>
            <p:extLst>
              <p:ext uri="{D42A27DB-BD31-4B8C-83A1-F6EECF244321}">
                <p14:modId xmlns:p14="http://schemas.microsoft.com/office/powerpoint/2010/main" val="1807916245"/>
              </p:ext>
            </p:extLst>
          </p:nvPr>
        </p:nvGraphicFramePr>
        <p:xfrm>
          <a:off x="7789301" y="3501293"/>
          <a:ext cx="2672409" cy="2915351"/>
        </p:xfrm>
        <a:graphic>
          <a:graphicData uri="http://schemas.openxmlformats.org/drawingml/2006/chart">
            <c:chart xmlns:c="http://schemas.openxmlformats.org/drawingml/2006/chart" xmlns:r="http://schemas.openxmlformats.org/officeDocument/2006/relationships" r:id="rId8"/>
          </a:graphicData>
        </a:graphic>
      </p:graphicFrame>
      <p:sp>
        <p:nvSpPr>
          <p:cNvPr id="15" name="TextBox 14"/>
          <p:cNvSpPr txBox="1"/>
          <p:nvPr/>
        </p:nvSpPr>
        <p:spPr>
          <a:xfrm>
            <a:off x="441243" y="3712527"/>
            <a:ext cx="1161559" cy="861774"/>
          </a:xfrm>
          <a:prstGeom prst="rect">
            <a:avLst/>
          </a:prstGeom>
          <a:noFill/>
        </p:spPr>
        <p:txBody>
          <a:bodyPr wrap="square" rtlCol="0">
            <a:spAutoFit/>
          </a:bodyPr>
          <a:lstStyle/>
          <a:p>
            <a:r>
              <a:rPr lang="en-GB" sz="1600" dirty="0">
                <a:latin typeface="Tahoma" panose="020B0604030504040204" pitchFamily="34" charset="0"/>
                <a:ea typeface="Tahoma" panose="020B0604030504040204" pitchFamily="34" charset="0"/>
                <a:cs typeface="Tahoma" panose="020B0604030504040204" pitchFamily="34" charset="0"/>
              </a:rPr>
              <a:t>Ethnicity</a:t>
            </a:r>
            <a:endParaRPr lang="en-GB" sz="1600" dirty="0"/>
          </a:p>
          <a:p>
            <a:endParaRPr lang="en-GB" sz="1600" dirty="0"/>
          </a:p>
          <a:p>
            <a:endParaRPr lang="en-GB" sz="1600" dirty="0"/>
          </a:p>
        </p:txBody>
      </p:sp>
      <p:sp>
        <p:nvSpPr>
          <p:cNvPr id="16" name="TextBox 15"/>
          <p:cNvSpPr txBox="1"/>
          <p:nvPr/>
        </p:nvSpPr>
        <p:spPr>
          <a:xfrm>
            <a:off x="3667869" y="3712527"/>
            <a:ext cx="1345456" cy="861774"/>
          </a:xfrm>
          <a:prstGeom prst="rect">
            <a:avLst/>
          </a:prstGeom>
          <a:noFill/>
        </p:spPr>
        <p:txBody>
          <a:bodyPr wrap="square" rtlCol="0">
            <a:spAutoFit/>
          </a:bodyPr>
          <a:lstStyle/>
          <a:p>
            <a:r>
              <a:rPr lang="en-GB" sz="1600" dirty="0">
                <a:latin typeface="Tahoma" panose="020B0604030504040204" pitchFamily="34" charset="0"/>
                <a:ea typeface="Tahoma" panose="020B0604030504040204" pitchFamily="34" charset="0"/>
                <a:cs typeface="Tahoma" panose="020B0604030504040204" pitchFamily="34" charset="0"/>
              </a:rPr>
              <a:t>Nationality</a:t>
            </a:r>
            <a:endParaRPr lang="en-GB" sz="1600" dirty="0"/>
          </a:p>
          <a:p>
            <a:endParaRPr lang="en-GB" sz="1600" dirty="0"/>
          </a:p>
          <a:p>
            <a:endParaRPr lang="en-GB" sz="1600" dirty="0"/>
          </a:p>
        </p:txBody>
      </p:sp>
      <p:sp>
        <p:nvSpPr>
          <p:cNvPr id="17" name="TextBox 16"/>
          <p:cNvSpPr txBox="1"/>
          <p:nvPr/>
        </p:nvSpPr>
        <p:spPr>
          <a:xfrm>
            <a:off x="7066463" y="3577874"/>
            <a:ext cx="1345456" cy="1077218"/>
          </a:xfrm>
          <a:prstGeom prst="rect">
            <a:avLst/>
          </a:prstGeom>
          <a:noFill/>
        </p:spPr>
        <p:txBody>
          <a:bodyPr wrap="square" rtlCol="0">
            <a:spAutoFit/>
          </a:bodyPr>
          <a:lstStyle/>
          <a:p>
            <a:r>
              <a:rPr lang="en-GB" sz="1600" dirty="0">
                <a:latin typeface="Tahoma" panose="020B0604030504040204" pitchFamily="34" charset="0"/>
                <a:ea typeface="Tahoma" panose="020B0604030504040204" pitchFamily="34" charset="0"/>
                <a:cs typeface="Tahoma" panose="020B0604030504040204" pitchFamily="34" charset="0"/>
              </a:rPr>
              <a:t>Declared disability</a:t>
            </a:r>
            <a:endParaRPr lang="en-GB" sz="1600" dirty="0"/>
          </a:p>
          <a:p>
            <a:endParaRPr lang="en-GB" sz="1600" dirty="0"/>
          </a:p>
          <a:p>
            <a:endParaRPr lang="en-GB" sz="1600" dirty="0"/>
          </a:p>
        </p:txBody>
      </p:sp>
      <p:sp>
        <p:nvSpPr>
          <p:cNvPr id="14" name="Rectangle 13"/>
          <p:cNvSpPr/>
          <p:nvPr/>
        </p:nvSpPr>
        <p:spPr>
          <a:xfrm>
            <a:off x="10197808" y="5469709"/>
            <a:ext cx="1922321" cy="646331"/>
          </a:xfrm>
          <a:prstGeom prst="rect">
            <a:avLst/>
          </a:prstGeom>
        </p:spPr>
        <p:txBody>
          <a:bodyPr wrap="none">
            <a:spAutoFit/>
          </a:bodyPr>
          <a:lstStyle/>
          <a:p>
            <a:pPr algn="r"/>
            <a:r>
              <a:rPr lang="en-GB" b="1" dirty="0">
                <a:solidFill>
                  <a:srgbClr val="242021"/>
                </a:solidFill>
                <a:latin typeface="Tahoma" panose="020B0604030504040204" pitchFamily="34" charset="0"/>
                <a:ea typeface="Tahoma" panose="020B0604030504040204" pitchFamily="34" charset="0"/>
                <a:cs typeface="Tahoma" panose="020B0604030504040204" pitchFamily="34" charset="0"/>
              </a:rPr>
              <a:t>*approx. </a:t>
            </a:r>
          </a:p>
          <a:p>
            <a:pPr algn="r"/>
            <a:r>
              <a:rPr lang="en-GB" b="1" dirty="0">
                <a:solidFill>
                  <a:srgbClr val="242021"/>
                </a:solidFill>
                <a:latin typeface="Tahoma" panose="020B0604030504040204" pitchFamily="34" charset="0"/>
                <a:ea typeface="Tahoma" panose="020B0604030504040204" pitchFamily="34" charset="0"/>
                <a:cs typeface="Tahoma" panose="020B0604030504040204" pitchFamily="34" charset="0"/>
              </a:rPr>
              <a:t>7,500 students</a:t>
            </a:r>
            <a:endParaRPr lang="en-GB" b="1" dirty="0">
              <a:solidFill>
                <a:srgbClr val="242021"/>
              </a:solidFill>
            </a:endParaRPr>
          </a:p>
        </p:txBody>
      </p:sp>
    </p:spTree>
    <p:extLst>
      <p:ext uri="{BB962C8B-B14F-4D97-AF65-F5344CB8AC3E}">
        <p14:creationId xmlns:p14="http://schemas.microsoft.com/office/powerpoint/2010/main" val="748030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5994" y="460273"/>
            <a:ext cx="11198326" cy="523220"/>
          </a:xfrm>
          <a:prstGeom prst="rect">
            <a:avLst/>
          </a:prstGeom>
          <a:noFill/>
        </p:spPr>
        <p:txBody>
          <a:bodyPr wrap="square" rtlCol="0">
            <a:spAutoFit/>
          </a:bodyPr>
          <a:lstStyle/>
          <a:p>
            <a:r>
              <a:rPr lang="en-GB" sz="2800" b="1" dirty="0">
                <a:solidFill>
                  <a:srgbClr val="242021"/>
                </a:solidFill>
                <a:latin typeface="Tahoma" panose="020B0604030504040204" pitchFamily="34" charset="0"/>
                <a:ea typeface="Tahoma" panose="020B0604030504040204" pitchFamily="34" charset="0"/>
                <a:cs typeface="Tahoma" panose="020B0604030504040204" pitchFamily="34" charset="0"/>
              </a:rPr>
              <a:t>MEET THE TEAM: </a:t>
            </a:r>
            <a:r>
              <a:rPr lang="en-GB" sz="28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STAFF</a:t>
            </a:r>
            <a:endParaRPr lang="en-GB" sz="2800" b="1" dirty="0">
              <a:solidFill>
                <a:schemeClr val="tx1">
                  <a:lumMod val="65000"/>
                  <a:lumOff val="35000"/>
                </a:schemeClr>
              </a:solidFill>
            </a:endParaRPr>
          </a:p>
        </p:txBody>
      </p:sp>
      <p:sp>
        <p:nvSpPr>
          <p:cNvPr id="6" name="Title 1">
            <a:extLst>
              <a:ext uri="{FF2B5EF4-FFF2-40B4-BE49-F238E27FC236}">
                <a16:creationId xmlns:a16="http://schemas.microsoft.com/office/drawing/2014/main" id="{B5802084-9FEC-4FF6-8433-1293F1A324AB}"/>
              </a:ext>
            </a:extLst>
          </p:cNvPr>
          <p:cNvSpPr txBox="1">
            <a:spLocks/>
          </p:cNvSpPr>
          <p:nvPr/>
        </p:nvSpPr>
        <p:spPr>
          <a:xfrm>
            <a:off x="388620" y="1243056"/>
            <a:ext cx="8366760" cy="426620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Key departments:</a:t>
            </a: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6">
            <a:extLst>
              <a:ext uri="{FF2B5EF4-FFF2-40B4-BE49-F238E27FC236}">
                <a16:creationId xmlns:a16="http://schemas.microsoft.com/office/drawing/2014/main" id="{B9F3B908-0833-4806-80C9-29EB37DA8CDC}"/>
              </a:ext>
            </a:extLst>
          </p:cNvPr>
          <p:cNvSpPr/>
          <p:nvPr/>
        </p:nvSpPr>
        <p:spPr>
          <a:xfrm>
            <a:off x="4261865" y="1921569"/>
            <a:ext cx="3624382" cy="2872923"/>
          </a:xfrm>
          <a:prstGeom prst="rect">
            <a:avLst/>
          </a:prstGeom>
          <a:solidFill>
            <a:srgbClr val="F7941F"/>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eaLnBrk="1" hangingPunct="1">
              <a:defRPr/>
            </a:pPr>
            <a:endParaRPr lang="en-US" altLang="en-US">
              <a:solidFill>
                <a:srgbClr val="FFFFFF"/>
              </a:solidFill>
            </a:endParaRPr>
          </a:p>
        </p:txBody>
      </p:sp>
      <p:sp>
        <p:nvSpPr>
          <p:cNvPr id="8" name="Rectangle 7">
            <a:extLst>
              <a:ext uri="{FF2B5EF4-FFF2-40B4-BE49-F238E27FC236}">
                <a16:creationId xmlns:a16="http://schemas.microsoft.com/office/drawing/2014/main" id="{939D9605-5C81-485C-BAE5-103994E3718D}"/>
              </a:ext>
            </a:extLst>
          </p:cNvPr>
          <p:cNvSpPr/>
          <p:nvPr/>
        </p:nvSpPr>
        <p:spPr>
          <a:xfrm>
            <a:off x="4399620" y="2939241"/>
            <a:ext cx="3439977" cy="1323439"/>
          </a:xfrm>
          <a:prstGeom prst="rect">
            <a:avLst/>
          </a:prstGeom>
        </p:spPr>
        <p:txBody>
          <a:bodyPr wrap="square">
            <a:spAutoFit/>
          </a:bodyPr>
          <a:lstStyle/>
          <a:p>
            <a:pPr algn="ctr" eaLnBrk="1" hangingPunct="1">
              <a:defRPr/>
            </a:pPr>
            <a:r>
              <a:rPr lang="en-GB" sz="2000" dirty="0">
                <a:solidFill>
                  <a:schemeClr val="bg1"/>
                </a:solidFill>
                <a:latin typeface="+mj-lt"/>
                <a:cs typeface="Arial" panose="020B0604020202020204" pitchFamily="34" charset="0"/>
              </a:rPr>
              <a:t>Societies &amp; Sports team (BUCS) development and support</a:t>
            </a:r>
          </a:p>
          <a:p>
            <a:pPr algn="ctr" eaLnBrk="1" hangingPunct="1">
              <a:defRPr/>
            </a:pPr>
            <a:r>
              <a:rPr lang="en-GB" sz="2000" dirty="0" err="1">
                <a:solidFill>
                  <a:schemeClr val="bg1"/>
                </a:solidFill>
                <a:latin typeface="+mj-lt"/>
                <a:cs typeface="Arial" panose="020B0604020202020204" pitchFamily="34" charset="0"/>
              </a:rPr>
              <a:t>Superteams</a:t>
            </a:r>
            <a:r>
              <a:rPr lang="en-GB" sz="2000" dirty="0">
                <a:solidFill>
                  <a:schemeClr val="bg1"/>
                </a:solidFill>
                <a:latin typeface="+mj-lt"/>
                <a:cs typeface="Arial" panose="020B0604020202020204" pitchFamily="34" charset="0"/>
              </a:rPr>
              <a:t>, Aber7s, Varsity</a:t>
            </a:r>
          </a:p>
          <a:p>
            <a:pPr algn="ctr" eaLnBrk="1" hangingPunct="1">
              <a:defRPr/>
            </a:pPr>
            <a:r>
              <a:rPr lang="en-GB" sz="2000" dirty="0">
                <a:solidFill>
                  <a:schemeClr val="bg1"/>
                </a:solidFill>
                <a:latin typeface="+mj-lt"/>
                <a:cs typeface="Arial" panose="020B0604020202020204" pitchFamily="34" charset="0"/>
              </a:rPr>
              <a:t>Coaching and development</a:t>
            </a:r>
          </a:p>
        </p:txBody>
      </p:sp>
      <p:sp>
        <p:nvSpPr>
          <p:cNvPr id="9" name="Rectangle 8">
            <a:extLst>
              <a:ext uri="{FF2B5EF4-FFF2-40B4-BE49-F238E27FC236}">
                <a16:creationId xmlns:a16="http://schemas.microsoft.com/office/drawing/2014/main" id="{A74F3B71-57BA-4985-B88D-647575D13840}"/>
              </a:ext>
            </a:extLst>
          </p:cNvPr>
          <p:cNvSpPr/>
          <p:nvPr/>
        </p:nvSpPr>
        <p:spPr>
          <a:xfrm>
            <a:off x="393922" y="1921570"/>
            <a:ext cx="3624382" cy="3995904"/>
          </a:xfrm>
          <a:prstGeom prst="rect">
            <a:avLst/>
          </a:prstGeom>
          <a:solidFill>
            <a:srgbClr val="0171A3"/>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eaLnBrk="1" hangingPunct="1">
              <a:defRPr/>
            </a:pPr>
            <a:endParaRPr lang="en-US" altLang="en-US" sz="2000">
              <a:solidFill>
                <a:srgbClr val="FFFFFF"/>
              </a:solidFill>
            </a:endParaRPr>
          </a:p>
        </p:txBody>
      </p:sp>
      <p:sp>
        <p:nvSpPr>
          <p:cNvPr id="10" name="Rectangle 9">
            <a:extLst>
              <a:ext uri="{FF2B5EF4-FFF2-40B4-BE49-F238E27FC236}">
                <a16:creationId xmlns:a16="http://schemas.microsoft.com/office/drawing/2014/main" id="{A28D1359-1C3C-48D0-99DC-179509AF9AC6}"/>
              </a:ext>
            </a:extLst>
          </p:cNvPr>
          <p:cNvSpPr/>
          <p:nvPr/>
        </p:nvSpPr>
        <p:spPr>
          <a:xfrm>
            <a:off x="674695" y="2961701"/>
            <a:ext cx="3058850" cy="3170099"/>
          </a:xfrm>
          <a:prstGeom prst="rect">
            <a:avLst/>
          </a:prstGeom>
        </p:spPr>
        <p:txBody>
          <a:bodyPr wrap="square">
            <a:spAutoFit/>
          </a:bodyPr>
          <a:lstStyle/>
          <a:p>
            <a:pPr algn="ctr" eaLnBrk="1" hangingPunct="1">
              <a:defRPr/>
            </a:pPr>
            <a:r>
              <a:rPr lang="en-GB" sz="2000" dirty="0">
                <a:solidFill>
                  <a:schemeClr val="bg1"/>
                </a:solidFill>
                <a:latin typeface="+mj-lt"/>
                <a:cs typeface="Arial" panose="020B0604020202020204" pitchFamily="34" charset="0"/>
              </a:rPr>
              <a:t>Advice | Exec Team   Student Reps  </a:t>
            </a:r>
          </a:p>
          <a:p>
            <a:pPr algn="ctr" eaLnBrk="1" hangingPunct="1">
              <a:defRPr/>
            </a:pPr>
            <a:r>
              <a:rPr lang="en-GB" sz="2000" dirty="0">
                <a:solidFill>
                  <a:schemeClr val="bg1"/>
                </a:solidFill>
                <a:latin typeface="+mj-lt"/>
                <a:cs typeface="Arial" panose="020B0604020202020204" pitchFamily="34" charset="0"/>
              </a:rPr>
              <a:t>Student Officers    Campaigns  </a:t>
            </a:r>
          </a:p>
          <a:p>
            <a:pPr algn="ctr" eaLnBrk="1" hangingPunct="1">
              <a:defRPr/>
            </a:pPr>
            <a:r>
              <a:rPr lang="en-GB" sz="2000" dirty="0">
                <a:solidFill>
                  <a:schemeClr val="bg1"/>
                </a:solidFill>
                <a:latin typeface="+mj-lt"/>
                <a:cs typeface="Arial" panose="020B0604020202020204" pitchFamily="34" charset="0"/>
              </a:rPr>
              <a:t>Research &amp; Consultation    Elections</a:t>
            </a:r>
          </a:p>
          <a:p>
            <a:pPr algn="ctr" eaLnBrk="1" hangingPunct="1">
              <a:defRPr/>
            </a:pPr>
            <a:r>
              <a:rPr lang="en-GB" sz="2000" dirty="0">
                <a:solidFill>
                  <a:schemeClr val="bg1"/>
                </a:solidFill>
                <a:latin typeface="+mj-lt"/>
                <a:cs typeface="Arial" panose="020B0604020202020204" pitchFamily="34" charset="0"/>
              </a:rPr>
              <a:t>Decision making</a:t>
            </a:r>
          </a:p>
          <a:p>
            <a:pPr algn="ctr">
              <a:defRPr/>
            </a:pPr>
            <a:r>
              <a:rPr lang="en-GB" sz="2000" dirty="0">
                <a:solidFill>
                  <a:schemeClr val="bg1"/>
                </a:solidFill>
                <a:cs typeface="Arial" panose="020B0604020202020204" pitchFamily="34" charset="0"/>
              </a:rPr>
              <a:t>Volunteering </a:t>
            </a:r>
          </a:p>
          <a:p>
            <a:pPr algn="ctr">
              <a:defRPr/>
            </a:pPr>
            <a:r>
              <a:rPr lang="en-GB" sz="2000" dirty="0">
                <a:solidFill>
                  <a:schemeClr val="bg1"/>
                </a:solidFill>
                <a:cs typeface="Arial" panose="020B0604020202020204" pitchFamily="34" charset="0"/>
              </a:rPr>
              <a:t>A-Team</a:t>
            </a:r>
          </a:p>
          <a:p>
            <a:pPr algn="ctr" eaLnBrk="1" hangingPunct="1">
              <a:defRPr/>
            </a:pPr>
            <a:endParaRPr lang="en-GB" sz="2000" dirty="0">
              <a:solidFill>
                <a:schemeClr val="bg1"/>
              </a:solidFill>
              <a:latin typeface="+mj-lt"/>
              <a:cs typeface="Arial" panose="020B0604020202020204" pitchFamily="34" charset="0"/>
            </a:endParaRPr>
          </a:p>
        </p:txBody>
      </p:sp>
      <p:sp>
        <p:nvSpPr>
          <p:cNvPr id="11" name="Rectangle 10">
            <a:extLst>
              <a:ext uri="{FF2B5EF4-FFF2-40B4-BE49-F238E27FC236}">
                <a16:creationId xmlns:a16="http://schemas.microsoft.com/office/drawing/2014/main" id="{34C8DD78-5FB0-4128-B095-4C026BF256F4}"/>
              </a:ext>
            </a:extLst>
          </p:cNvPr>
          <p:cNvSpPr/>
          <p:nvPr/>
        </p:nvSpPr>
        <p:spPr>
          <a:xfrm>
            <a:off x="8133794" y="1911102"/>
            <a:ext cx="3625698" cy="4006372"/>
          </a:xfrm>
          <a:prstGeom prst="rect">
            <a:avLst/>
          </a:prstGeom>
          <a:solidFill>
            <a:srgbClr val="CA252C"/>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eaLnBrk="1" hangingPunct="1">
              <a:defRPr/>
            </a:pPr>
            <a:endParaRPr lang="en-US" altLang="en-US">
              <a:solidFill>
                <a:srgbClr val="FFFFFF"/>
              </a:solidFill>
            </a:endParaRPr>
          </a:p>
        </p:txBody>
      </p:sp>
      <p:sp>
        <p:nvSpPr>
          <p:cNvPr id="12" name="Rectangle 11">
            <a:extLst>
              <a:ext uri="{FF2B5EF4-FFF2-40B4-BE49-F238E27FC236}">
                <a16:creationId xmlns:a16="http://schemas.microsoft.com/office/drawing/2014/main" id="{A0027035-92B0-4EE6-81F0-07E21F6FF2E5}"/>
              </a:ext>
            </a:extLst>
          </p:cNvPr>
          <p:cNvSpPr/>
          <p:nvPr/>
        </p:nvSpPr>
        <p:spPr>
          <a:xfrm>
            <a:off x="8499871" y="2961701"/>
            <a:ext cx="2893544" cy="2246769"/>
          </a:xfrm>
          <a:prstGeom prst="rect">
            <a:avLst/>
          </a:prstGeom>
        </p:spPr>
        <p:txBody>
          <a:bodyPr wrap="square">
            <a:spAutoFit/>
          </a:bodyPr>
          <a:lstStyle/>
          <a:p>
            <a:pPr algn="ctr" eaLnBrk="1" hangingPunct="1">
              <a:defRPr/>
            </a:pPr>
            <a:r>
              <a:rPr lang="en-GB" sz="2000" dirty="0">
                <a:solidFill>
                  <a:schemeClr val="bg1"/>
                </a:solidFill>
                <a:latin typeface="+mj-lt"/>
                <a:cs typeface="Arial" panose="020B0604020202020204" pitchFamily="34" charset="0"/>
              </a:rPr>
              <a:t>Website &amp; Social media</a:t>
            </a:r>
          </a:p>
          <a:p>
            <a:pPr algn="ctr" eaLnBrk="1" hangingPunct="1">
              <a:defRPr/>
            </a:pPr>
            <a:r>
              <a:rPr lang="en-GB" sz="2000" dirty="0">
                <a:solidFill>
                  <a:schemeClr val="bg1"/>
                </a:solidFill>
                <a:latin typeface="+mj-lt"/>
                <a:cs typeface="Arial" panose="020B0604020202020204" pitchFamily="34" charset="0"/>
              </a:rPr>
              <a:t>Marketing income</a:t>
            </a:r>
          </a:p>
          <a:p>
            <a:pPr algn="ctr" eaLnBrk="1" hangingPunct="1">
              <a:defRPr/>
            </a:pPr>
            <a:r>
              <a:rPr lang="en-GB" sz="2000" dirty="0">
                <a:solidFill>
                  <a:schemeClr val="bg1"/>
                </a:solidFill>
                <a:latin typeface="+mj-lt"/>
                <a:cs typeface="Arial" panose="020B0604020202020204" pitchFamily="34" charset="0"/>
              </a:rPr>
              <a:t>Brand guidelines</a:t>
            </a:r>
          </a:p>
          <a:p>
            <a:pPr algn="ctr" eaLnBrk="1" hangingPunct="1">
              <a:defRPr/>
            </a:pPr>
            <a:r>
              <a:rPr lang="en-GB" sz="2000" dirty="0">
                <a:solidFill>
                  <a:schemeClr val="bg1"/>
                </a:solidFill>
                <a:latin typeface="+mj-lt"/>
                <a:cs typeface="Arial" panose="020B0604020202020204" pitchFamily="34" charset="0"/>
              </a:rPr>
              <a:t>Public relations</a:t>
            </a:r>
          </a:p>
          <a:p>
            <a:pPr algn="ctr" eaLnBrk="1" hangingPunct="1">
              <a:defRPr/>
            </a:pPr>
            <a:r>
              <a:rPr lang="en-GB" sz="2000" dirty="0">
                <a:solidFill>
                  <a:schemeClr val="bg1"/>
                </a:solidFill>
                <a:latin typeface="+mj-lt"/>
                <a:cs typeface="Arial" panose="020B0604020202020204" pitchFamily="34" charset="0"/>
              </a:rPr>
              <a:t>Event support</a:t>
            </a:r>
          </a:p>
          <a:p>
            <a:pPr algn="ctr" eaLnBrk="1" hangingPunct="1">
              <a:defRPr/>
            </a:pPr>
            <a:r>
              <a:rPr lang="en-GB" sz="2000" dirty="0">
                <a:solidFill>
                  <a:schemeClr val="bg1"/>
                </a:solidFill>
                <a:latin typeface="+mj-lt"/>
                <a:cs typeface="Arial" panose="020B0604020202020204" pitchFamily="34" charset="0"/>
              </a:rPr>
              <a:t>Insight</a:t>
            </a:r>
          </a:p>
          <a:p>
            <a:pPr algn="ctr" eaLnBrk="1" hangingPunct="1">
              <a:defRPr/>
            </a:pPr>
            <a:r>
              <a:rPr lang="en-GB" sz="2000" dirty="0">
                <a:solidFill>
                  <a:schemeClr val="bg1"/>
                </a:solidFill>
                <a:latin typeface="+mj-lt"/>
                <a:cs typeface="Arial" panose="020B0604020202020204" pitchFamily="34" charset="0"/>
              </a:rPr>
              <a:t>Translation</a:t>
            </a:r>
          </a:p>
        </p:txBody>
      </p:sp>
      <p:sp>
        <p:nvSpPr>
          <p:cNvPr id="13" name="Title 1">
            <a:extLst>
              <a:ext uri="{FF2B5EF4-FFF2-40B4-BE49-F238E27FC236}">
                <a16:creationId xmlns:a16="http://schemas.microsoft.com/office/drawing/2014/main" id="{A993D523-6526-45D3-BCFE-D46DBB2FBB25}"/>
              </a:ext>
            </a:extLst>
          </p:cNvPr>
          <p:cNvSpPr txBox="1">
            <a:spLocks/>
          </p:cNvSpPr>
          <p:nvPr/>
        </p:nvSpPr>
        <p:spPr>
          <a:xfrm>
            <a:off x="382491" y="2089352"/>
            <a:ext cx="3625698" cy="147425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2000" b="1" dirty="0">
                <a:solidFill>
                  <a:schemeClr val="bg1"/>
                </a:solidFill>
                <a:latin typeface="Tahoma" panose="020B0604030504040204" pitchFamily="34" charset="0"/>
                <a:ea typeface="Tahoma" panose="020B0604030504040204" pitchFamily="34" charset="0"/>
                <a:cs typeface="Tahoma" panose="020B0604030504040204" pitchFamily="34" charset="0"/>
              </a:rPr>
              <a:t>Support &amp; </a:t>
            </a:r>
          </a:p>
          <a:p>
            <a:pPr algn="ctr">
              <a:lnSpc>
                <a:spcPct val="100000"/>
              </a:lnSpc>
            </a:pPr>
            <a:r>
              <a:rPr lang="en-GB" sz="2000" b="1" dirty="0">
                <a:solidFill>
                  <a:schemeClr val="bg1"/>
                </a:solidFill>
                <a:latin typeface="Tahoma" panose="020B0604030504040204" pitchFamily="34" charset="0"/>
                <a:ea typeface="Tahoma" panose="020B0604030504040204" pitchFamily="34" charset="0"/>
                <a:cs typeface="Tahoma" panose="020B0604030504040204" pitchFamily="34" charset="0"/>
              </a:rPr>
              <a:t>Representation</a:t>
            </a:r>
          </a:p>
          <a:p>
            <a:pPr algn="ctr">
              <a:lnSpc>
                <a:spcPct val="150000"/>
              </a:lnSpc>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Title 1">
            <a:extLst>
              <a:ext uri="{FF2B5EF4-FFF2-40B4-BE49-F238E27FC236}">
                <a16:creationId xmlns:a16="http://schemas.microsoft.com/office/drawing/2014/main" id="{E3E13CFD-F70A-48DF-BBA6-48DCB47D0872}"/>
              </a:ext>
            </a:extLst>
          </p:cNvPr>
          <p:cNvSpPr txBox="1">
            <a:spLocks/>
          </p:cNvSpPr>
          <p:nvPr/>
        </p:nvSpPr>
        <p:spPr>
          <a:xfrm>
            <a:off x="4283410" y="2061413"/>
            <a:ext cx="3625698" cy="90028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2000" b="1" dirty="0">
                <a:solidFill>
                  <a:schemeClr val="bg1"/>
                </a:solidFill>
                <a:latin typeface="Tahoma" panose="020B0604030504040204" pitchFamily="34" charset="0"/>
                <a:ea typeface="Tahoma" panose="020B0604030504040204" pitchFamily="34" charset="0"/>
                <a:cs typeface="Tahoma" panose="020B0604030504040204" pitchFamily="34" charset="0"/>
              </a:rPr>
              <a:t>Student </a:t>
            </a:r>
          </a:p>
          <a:p>
            <a:pPr algn="ctr">
              <a:lnSpc>
                <a:spcPct val="100000"/>
              </a:lnSpc>
            </a:pPr>
            <a:r>
              <a:rPr lang="en-GB" sz="2000" b="1" dirty="0">
                <a:solidFill>
                  <a:schemeClr val="bg1"/>
                </a:solidFill>
                <a:latin typeface="Tahoma" panose="020B0604030504040204" pitchFamily="34" charset="0"/>
                <a:ea typeface="Tahoma" panose="020B0604030504040204" pitchFamily="34" charset="0"/>
                <a:cs typeface="Tahoma" panose="020B0604030504040204" pitchFamily="34" charset="0"/>
              </a:rPr>
              <a:t>Opportunities</a:t>
            </a:r>
            <a:r>
              <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p>
        </p:txBody>
      </p:sp>
      <p:sp>
        <p:nvSpPr>
          <p:cNvPr id="15" name="Title 1">
            <a:extLst>
              <a:ext uri="{FF2B5EF4-FFF2-40B4-BE49-F238E27FC236}">
                <a16:creationId xmlns:a16="http://schemas.microsoft.com/office/drawing/2014/main" id="{0391F74B-6679-42B4-926B-B58F669B9BAA}"/>
              </a:ext>
            </a:extLst>
          </p:cNvPr>
          <p:cNvSpPr txBox="1">
            <a:spLocks/>
          </p:cNvSpPr>
          <p:nvPr/>
        </p:nvSpPr>
        <p:spPr>
          <a:xfrm>
            <a:off x="7776157" y="2089352"/>
            <a:ext cx="4340972" cy="147425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2000" b="1" dirty="0">
                <a:solidFill>
                  <a:schemeClr val="bg1"/>
                </a:solidFill>
                <a:latin typeface="Tahoma" panose="020B0604030504040204" pitchFamily="34" charset="0"/>
                <a:ea typeface="Tahoma" panose="020B0604030504040204" pitchFamily="34" charset="0"/>
                <a:cs typeface="Tahoma" panose="020B0604030504040204" pitchFamily="34" charset="0"/>
              </a:rPr>
              <a:t>Communications &amp; </a:t>
            </a:r>
          </a:p>
          <a:p>
            <a:pPr algn="ctr">
              <a:lnSpc>
                <a:spcPct val="100000"/>
              </a:lnSpc>
            </a:pPr>
            <a:r>
              <a:rPr lang="en-GB" sz="2000" b="1" dirty="0">
                <a:solidFill>
                  <a:schemeClr val="bg1"/>
                </a:solidFill>
                <a:latin typeface="Tahoma" panose="020B0604030504040204" pitchFamily="34" charset="0"/>
                <a:ea typeface="Tahoma" panose="020B0604030504040204" pitchFamily="34" charset="0"/>
                <a:cs typeface="Tahoma" panose="020B0604030504040204" pitchFamily="34" charset="0"/>
              </a:rPr>
              <a:t>Engagement</a:t>
            </a:r>
          </a:p>
          <a:p>
            <a:pPr algn="ctr">
              <a:lnSpc>
                <a:spcPct val="150000"/>
              </a:lnSpc>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15">
            <a:extLst>
              <a:ext uri="{FF2B5EF4-FFF2-40B4-BE49-F238E27FC236}">
                <a16:creationId xmlns:a16="http://schemas.microsoft.com/office/drawing/2014/main" id="{F9DBCFBE-A556-4232-8228-07DD441D48A2}"/>
              </a:ext>
            </a:extLst>
          </p:cNvPr>
          <p:cNvSpPr/>
          <p:nvPr/>
        </p:nvSpPr>
        <p:spPr>
          <a:xfrm>
            <a:off x="4261865" y="5062330"/>
            <a:ext cx="3625698" cy="855144"/>
          </a:xfrm>
          <a:prstGeom prst="rect">
            <a:avLst/>
          </a:prstGeom>
          <a:solidFill>
            <a:srgbClr val="00AF50"/>
          </a:solidFill>
          <a:ln>
            <a:no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eaLnBrk="1" hangingPunct="1">
              <a:defRPr/>
            </a:pPr>
            <a:endParaRPr lang="en-US" altLang="en-US">
              <a:solidFill>
                <a:srgbClr val="FFFFFF"/>
              </a:solidFill>
            </a:endParaRPr>
          </a:p>
        </p:txBody>
      </p:sp>
      <p:sp>
        <p:nvSpPr>
          <p:cNvPr id="17" name="Title 1">
            <a:extLst>
              <a:ext uri="{FF2B5EF4-FFF2-40B4-BE49-F238E27FC236}">
                <a16:creationId xmlns:a16="http://schemas.microsoft.com/office/drawing/2014/main" id="{725A3D4D-8CC1-4C06-88F3-4EDE7B1AC91E}"/>
              </a:ext>
            </a:extLst>
          </p:cNvPr>
          <p:cNvSpPr txBox="1">
            <a:spLocks/>
          </p:cNvSpPr>
          <p:nvPr/>
        </p:nvSpPr>
        <p:spPr>
          <a:xfrm>
            <a:off x="3903570" y="5202707"/>
            <a:ext cx="4340972" cy="558697"/>
          </a:xfrm>
          <a:prstGeom prst="rect">
            <a:avLst/>
          </a:prstGeom>
        </p:spPr>
        <p:txBody>
          <a:bodyP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3200" b="1" dirty="0">
                <a:solidFill>
                  <a:schemeClr val="bg1"/>
                </a:solidFill>
                <a:latin typeface="Tahoma" panose="020B0604030504040204" pitchFamily="34" charset="0"/>
                <a:ea typeface="Tahoma" panose="020B0604030504040204" pitchFamily="34" charset="0"/>
                <a:cs typeface="Tahoma" panose="020B0604030504040204" pitchFamily="34" charset="0"/>
              </a:rPr>
              <a:t>Plus Finance &amp; Leadership</a:t>
            </a:r>
          </a:p>
          <a:p>
            <a:pPr algn="ctr">
              <a:lnSpc>
                <a:spcPct val="100000"/>
              </a:lnSpc>
            </a:pPr>
            <a:r>
              <a:rPr lang="en-GB" sz="3200" dirty="0">
                <a:solidFill>
                  <a:schemeClr val="bg1"/>
                </a:solidFill>
                <a:cs typeface="Arial" panose="020B0604020202020204" pitchFamily="34" charset="0"/>
              </a:rPr>
              <a:t>Includes Reception</a:t>
            </a:r>
          </a:p>
          <a:p>
            <a:pPr algn="ctr">
              <a:lnSpc>
                <a:spcPct val="100000"/>
              </a:lnSpc>
            </a:pPr>
            <a:endParaRPr lang="en-GB"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6952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1" grpId="0" animBg="1"/>
      <p:bldP spid="12"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5994" y="460273"/>
            <a:ext cx="11198326" cy="523220"/>
          </a:xfrm>
          <a:prstGeom prst="rect">
            <a:avLst/>
          </a:prstGeom>
          <a:noFill/>
        </p:spPr>
        <p:txBody>
          <a:bodyPr wrap="square" rtlCol="0">
            <a:spAutoFit/>
          </a:bodyPr>
          <a:lstStyle/>
          <a:p>
            <a:r>
              <a:rPr lang="en-GB" sz="2800" b="1" dirty="0">
                <a:solidFill>
                  <a:srgbClr val="242021"/>
                </a:solidFill>
                <a:latin typeface="Tahoma" panose="020B0604030504040204" pitchFamily="34" charset="0"/>
                <a:ea typeface="Tahoma" panose="020B0604030504040204" pitchFamily="34" charset="0"/>
                <a:cs typeface="Tahoma" panose="020B0604030504040204" pitchFamily="34" charset="0"/>
              </a:rPr>
              <a:t>MEET THE TEAM: </a:t>
            </a:r>
            <a:r>
              <a:rPr lang="en-GB" sz="28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STAFF</a:t>
            </a:r>
            <a:endParaRPr lang="en-GB" sz="2800" b="1" dirty="0">
              <a:solidFill>
                <a:schemeClr val="tx1">
                  <a:lumMod val="65000"/>
                  <a:lumOff val="35000"/>
                </a:schemeClr>
              </a:solidFill>
            </a:endParaRPr>
          </a:p>
        </p:txBody>
      </p:sp>
      <p:pic>
        <p:nvPicPr>
          <p:cNvPr id="11" name="Picture 10" descr="Diagram&#10;&#10;Description automatically generated">
            <a:extLst>
              <a:ext uri="{FF2B5EF4-FFF2-40B4-BE49-F238E27FC236}">
                <a16:creationId xmlns:a16="http://schemas.microsoft.com/office/drawing/2014/main" id="{2BA3D778-B025-4ACD-99A1-72FD8470E5B1}"/>
              </a:ext>
            </a:extLst>
          </p:cNvPr>
          <p:cNvPicPr>
            <a:picLocks noChangeAspect="1"/>
          </p:cNvPicPr>
          <p:nvPr/>
        </p:nvPicPr>
        <p:blipFill rotWithShape="1">
          <a:blip r:embed="rId2">
            <a:clrChange>
              <a:clrFrom>
                <a:srgbClr val="FFFFFF"/>
              </a:clrFrom>
              <a:clrTo>
                <a:srgbClr val="FFFFFF">
                  <a:alpha val="0"/>
                </a:srgbClr>
              </a:clrTo>
            </a:clrChange>
          </a:blip>
          <a:srcRect l="12581" t="21923" r="5645" b="12884"/>
          <a:stretch/>
        </p:blipFill>
        <p:spPr>
          <a:xfrm>
            <a:off x="20248" y="589935"/>
            <a:ext cx="12009960" cy="5383163"/>
          </a:xfrm>
          <a:prstGeom prst="rect">
            <a:avLst/>
          </a:prstGeom>
        </p:spPr>
      </p:pic>
    </p:spTree>
    <p:extLst>
      <p:ext uri="{BB962C8B-B14F-4D97-AF65-F5344CB8AC3E}">
        <p14:creationId xmlns:p14="http://schemas.microsoft.com/office/powerpoint/2010/main" val="2035272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96D41D6F-A154-4A7C-B4D5-1BF701AB1281}"/>
              </a:ext>
            </a:extLst>
          </p:cNvPr>
          <p:cNvPicPr>
            <a:picLocks noChangeAspect="1"/>
          </p:cNvPicPr>
          <p:nvPr/>
        </p:nvPicPr>
        <p:blipFill rotWithShape="1">
          <a:blip r:embed="rId2">
            <a:clrChange>
              <a:clrFrom>
                <a:srgbClr val="FFFFFF"/>
              </a:clrFrom>
              <a:clrTo>
                <a:srgbClr val="FFFFFF">
                  <a:alpha val="0"/>
                </a:srgbClr>
              </a:clrTo>
            </a:clrChange>
          </a:blip>
          <a:srcRect l="73945" t="45798" r="5403" b="12670"/>
          <a:stretch/>
        </p:blipFill>
        <p:spPr>
          <a:xfrm>
            <a:off x="4808739" y="1"/>
            <a:ext cx="2739050" cy="3096894"/>
          </a:xfrm>
          <a:prstGeom prst="rect">
            <a:avLst/>
          </a:prstGeom>
        </p:spPr>
      </p:pic>
      <p:sp>
        <p:nvSpPr>
          <p:cNvPr id="2" name="Rectangle 1"/>
          <p:cNvSpPr/>
          <p:nvPr/>
        </p:nvSpPr>
        <p:spPr>
          <a:xfrm>
            <a:off x="340858" y="3389424"/>
            <a:ext cx="11439605" cy="2646878"/>
          </a:xfrm>
          <a:prstGeom prst="rect">
            <a:avLst/>
          </a:prstGeom>
        </p:spPr>
        <p:txBody>
          <a:bodyPr wrap="square">
            <a:spAutoFit/>
          </a:bodyPr>
          <a:lstStyle/>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Name: </a:t>
            </a:r>
            <a:r>
              <a:rPr lang="en-GB" sz="1500" dirty="0">
                <a:latin typeface="Tahoma" panose="020B0604030504040204" pitchFamily="34" charset="0"/>
                <a:ea typeface="Tahoma" panose="020B0604030504040204" pitchFamily="34" charset="0"/>
                <a:cs typeface="Tahoma" panose="020B0604030504040204" pitchFamily="34" charset="0"/>
              </a:rPr>
              <a:t>Lucie Gwilt</a:t>
            </a:r>
          </a:p>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Role: </a:t>
            </a:r>
            <a:r>
              <a:rPr lang="en-GB" sz="1500" dirty="0">
                <a:latin typeface="Tahoma" panose="020B0604030504040204" pitchFamily="34" charset="0"/>
                <a:ea typeface="Tahoma" panose="020B0604030504040204" pitchFamily="34" charset="0"/>
                <a:cs typeface="Tahoma" panose="020B0604030504040204" pitchFamily="34" charset="0"/>
              </a:rPr>
              <a:t>Student Opportunities Manager</a:t>
            </a:r>
          </a:p>
          <a:p>
            <a:pPr>
              <a:lnSpc>
                <a:spcPct val="100000"/>
              </a:lnSpc>
            </a:pPr>
            <a:endParaRPr lang="en-GB" sz="1500" b="1" dirty="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Purpose: </a:t>
            </a:r>
            <a:r>
              <a:rPr lang="en-GB" sz="1500" dirty="0">
                <a:latin typeface="Tahoma" panose="020B0604030504040204" pitchFamily="34" charset="0"/>
                <a:ea typeface="Tahoma" panose="020B0604030504040204" pitchFamily="34" charset="0"/>
                <a:cs typeface="Tahoma" panose="020B0604030504040204" pitchFamily="34" charset="0"/>
              </a:rPr>
              <a:t>To support, enable and empower students to develop and access a rich and diverse range of extra-curricular opportunities which will add value to the student experience, promote student community support &amp; integration, and the development of friendships, skills and memories that last a lifetime.</a:t>
            </a:r>
          </a:p>
          <a:p>
            <a:pPr>
              <a:lnSpc>
                <a:spcPct val="100000"/>
              </a:lnSpc>
            </a:pPr>
            <a:r>
              <a:rPr lang="en-GB" sz="1500" dirty="0">
                <a:latin typeface="Tahoma" panose="020B0604030504040204" pitchFamily="34" charset="0"/>
                <a:ea typeface="Tahoma" panose="020B0604030504040204" pitchFamily="34" charset="0"/>
                <a:cs typeface="Tahoma" panose="020B0604030504040204" pitchFamily="34" charset="0"/>
              </a:rPr>
              <a:t> </a:t>
            </a:r>
          </a:p>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Key activity: </a:t>
            </a:r>
            <a:r>
              <a:rPr lang="en-GB" sz="1500" dirty="0">
                <a:latin typeface="Tahoma" panose="020B0604030504040204" pitchFamily="34" charset="0"/>
                <a:ea typeface="Tahoma" panose="020B0604030504040204" pitchFamily="34" charset="0"/>
                <a:cs typeface="Tahoma" panose="020B0604030504040204" pitchFamily="34" charset="0"/>
              </a:rPr>
              <a:t>Manage the day to day running of the opportunities office. Oversee all major sports and societies events </a:t>
            </a:r>
            <a:r>
              <a:rPr lang="en-GB" sz="1500" dirty="0" err="1">
                <a:latin typeface="Tahoma" panose="020B0604030504040204" pitchFamily="34" charset="0"/>
                <a:ea typeface="Tahoma" panose="020B0604030504040204" pitchFamily="34" charset="0"/>
                <a:cs typeface="Tahoma" panose="020B0604030504040204" pitchFamily="34" charset="0"/>
              </a:rPr>
              <a:t>inc</a:t>
            </a:r>
            <a:r>
              <a:rPr lang="en-GB" sz="1500" dirty="0">
                <a:latin typeface="Tahoma" panose="020B0604030504040204" pitchFamily="34" charset="0"/>
                <a:ea typeface="Tahoma" panose="020B0604030504040204" pitchFamily="34" charset="0"/>
                <a:cs typeface="Tahoma" panose="020B0604030504040204" pitchFamily="34" charset="0"/>
              </a:rPr>
              <a:t> Awards, Superteams, Activities Week, Aber7’s and Varsity</a:t>
            </a:r>
          </a:p>
          <a:p>
            <a:pPr>
              <a:lnSpc>
                <a:spcPct val="100000"/>
              </a:lnSpc>
            </a:pPr>
            <a:endParaRPr lang="en-GB" sz="1500" dirty="0">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lang="en-GB" sz="1600" dirty="0">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4710688" y="1434996"/>
            <a:ext cx="2935152" cy="1826909"/>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4" descr="https://www.abersu.co.uk/pageassets/aboutaber/abersustaff/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858" y="1106896"/>
            <a:ext cx="2155009" cy="215500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F24704F-78D3-4B38-8381-BA7FD0ABB4A9}"/>
              </a:ext>
            </a:extLst>
          </p:cNvPr>
          <p:cNvSpPr txBox="1"/>
          <p:nvPr/>
        </p:nvSpPr>
        <p:spPr>
          <a:xfrm>
            <a:off x="505994" y="460273"/>
            <a:ext cx="11198326" cy="523220"/>
          </a:xfrm>
          <a:prstGeom prst="rect">
            <a:avLst/>
          </a:prstGeom>
          <a:noFill/>
        </p:spPr>
        <p:txBody>
          <a:bodyPr wrap="square" rtlCol="0">
            <a:spAutoFit/>
          </a:bodyPr>
          <a:lstStyle/>
          <a:p>
            <a:r>
              <a:rPr lang="en-GB" sz="2800" b="1" dirty="0">
                <a:solidFill>
                  <a:srgbClr val="242021"/>
                </a:solidFill>
                <a:latin typeface="Tahoma" panose="020B0604030504040204" pitchFamily="34" charset="0"/>
                <a:ea typeface="Tahoma" panose="020B0604030504040204" pitchFamily="34" charset="0"/>
                <a:cs typeface="Tahoma" panose="020B0604030504040204" pitchFamily="34" charset="0"/>
              </a:rPr>
              <a:t>MEET THE TEAM: </a:t>
            </a:r>
            <a:r>
              <a:rPr lang="en-GB" sz="28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STAFF</a:t>
            </a:r>
            <a:endParaRPr lang="en-GB" sz="2800" b="1" dirty="0">
              <a:solidFill>
                <a:schemeClr val="tx1">
                  <a:lumMod val="65000"/>
                  <a:lumOff val="35000"/>
                </a:schemeClr>
              </a:solidFill>
            </a:endParaRPr>
          </a:p>
        </p:txBody>
      </p:sp>
    </p:spTree>
    <p:extLst>
      <p:ext uri="{BB962C8B-B14F-4D97-AF65-F5344CB8AC3E}">
        <p14:creationId xmlns:p14="http://schemas.microsoft.com/office/powerpoint/2010/main" val="1964269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abersu.co.uk/pageassets/aboutaber/abersustaff/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0" y="1085419"/>
            <a:ext cx="2176497" cy="217649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6570" y="3261917"/>
            <a:ext cx="11614417" cy="2616101"/>
          </a:xfrm>
          <a:prstGeom prst="rect">
            <a:avLst/>
          </a:prstGeom>
        </p:spPr>
        <p:txBody>
          <a:bodyPr wrap="square">
            <a:spAutoFit/>
          </a:bodyPr>
          <a:lstStyle/>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Name: </a:t>
            </a:r>
            <a:r>
              <a:rPr lang="en-GB" sz="1500" dirty="0">
                <a:latin typeface="Tahoma" panose="020B0604030504040204" pitchFamily="34" charset="0"/>
                <a:ea typeface="Tahoma" panose="020B0604030504040204" pitchFamily="34" charset="0"/>
                <a:cs typeface="Tahoma" panose="020B0604030504040204" pitchFamily="34" charset="0"/>
              </a:rPr>
              <a:t>Tom Morrissey</a:t>
            </a:r>
          </a:p>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Role: </a:t>
            </a:r>
            <a:r>
              <a:rPr lang="en-GB" sz="1500" dirty="0">
                <a:latin typeface="Tahoma" panose="020B0604030504040204" pitchFamily="34" charset="0"/>
                <a:ea typeface="Tahoma" panose="020B0604030504040204" pitchFamily="34" charset="0"/>
                <a:cs typeface="Tahoma" panose="020B0604030504040204" pitchFamily="34" charset="0"/>
              </a:rPr>
              <a:t>Societies Development Coordinator</a:t>
            </a:r>
          </a:p>
          <a:p>
            <a:pPr>
              <a:lnSpc>
                <a:spcPct val="100000"/>
              </a:lnSpc>
            </a:pPr>
            <a:endParaRPr lang="en-GB" sz="1500" b="1" dirty="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Purpose: </a:t>
            </a:r>
            <a:r>
              <a:rPr lang="en-GB" sz="1500" dirty="0">
                <a:latin typeface="Tahoma" panose="020B0604030504040204" pitchFamily="34" charset="0"/>
                <a:ea typeface="Tahoma" panose="020B0604030504040204" pitchFamily="34" charset="0"/>
                <a:cs typeface="Tahoma" panose="020B0604030504040204" pitchFamily="34" charset="0"/>
              </a:rPr>
              <a:t>To promote student participation in societies, for the purposes of growing shared interest communities, developing transferrable skills, and providing valuable extra-curricular opportunities for members.</a:t>
            </a:r>
          </a:p>
          <a:p>
            <a:pPr>
              <a:lnSpc>
                <a:spcPct val="100000"/>
              </a:lnSpc>
            </a:pPr>
            <a:endParaRPr lang="en-GB" sz="1500" dirty="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GB" sz="1400" b="1" dirty="0">
                <a:latin typeface="Tahoma" panose="020B0604030504040204" pitchFamily="34" charset="0"/>
                <a:ea typeface="Tahoma" panose="020B0604030504040204" pitchFamily="34" charset="0"/>
                <a:cs typeface="Tahoma" panose="020B0604030504040204" pitchFamily="34" charset="0"/>
              </a:rPr>
              <a:t>Key activity: </a:t>
            </a:r>
            <a:r>
              <a:rPr lang="en-GB" sz="1400" dirty="0">
                <a:latin typeface="Tahoma" panose="020B0604030504040204" pitchFamily="34" charset="0"/>
                <a:ea typeface="Tahoma" panose="020B0604030504040204" pitchFamily="34" charset="0"/>
                <a:cs typeface="Tahoma" panose="020B0604030504040204" pitchFamily="34" charset="0"/>
              </a:rPr>
              <a:t>Working to support Societies, vehicles, Society development, facilities and transport booking, Superteams, Aber7’s and </a:t>
            </a:r>
            <a:r>
              <a:rPr lang="en-GB" sz="1400" dirty="0" err="1">
                <a:latin typeface="Tahoma" panose="020B0604030504040204" pitchFamily="34" charset="0"/>
                <a:ea typeface="Tahoma" panose="020B0604030504040204" pitchFamily="34" charset="0"/>
                <a:cs typeface="Tahoma" panose="020B0604030504040204" pitchFamily="34" charset="0"/>
              </a:rPr>
              <a:t>Socs</a:t>
            </a:r>
            <a:r>
              <a:rPr lang="en-GB" sz="1400" dirty="0">
                <a:latin typeface="Tahoma" panose="020B0604030504040204" pitchFamily="34" charset="0"/>
                <a:ea typeface="Tahoma" panose="020B0604030504040204" pitchFamily="34" charset="0"/>
                <a:cs typeface="Tahoma" panose="020B0604030504040204" pitchFamily="34" charset="0"/>
              </a:rPr>
              <a:t> Fest</a:t>
            </a:r>
          </a:p>
          <a:p>
            <a:pPr>
              <a:lnSpc>
                <a:spcPct val="100000"/>
              </a:lnSpc>
            </a:pPr>
            <a:endParaRPr lang="en-GB" sz="1500" dirty="0">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lang="en-GB" sz="1500" dirty="0">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lang="en-GB" sz="1500" dirty="0">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lang="en-GB" sz="1500" dirty="0">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5595917" y="1498753"/>
            <a:ext cx="1331259" cy="110265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Diagram&#10;&#10;Description automatically generated">
            <a:extLst>
              <a:ext uri="{FF2B5EF4-FFF2-40B4-BE49-F238E27FC236}">
                <a16:creationId xmlns:a16="http://schemas.microsoft.com/office/drawing/2014/main" id="{FC31AC9C-7147-4994-92A1-9DC0C928F317}"/>
              </a:ext>
            </a:extLst>
          </p:cNvPr>
          <p:cNvPicPr>
            <a:picLocks noChangeAspect="1"/>
          </p:cNvPicPr>
          <p:nvPr/>
        </p:nvPicPr>
        <p:blipFill rotWithShape="1">
          <a:blip r:embed="rId3">
            <a:clrChange>
              <a:clrFrom>
                <a:srgbClr val="FFFFFF"/>
              </a:clrFrom>
              <a:clrTo>
                <a:srgbClr val="FFFFFF">
                  <a:alpha val="0"/>
                </a:srgbClr>
              </a:clrTo>
            </a:clrChange>
          </a:blip>
          <a:srcRect l="73945" t="45798" r="5403" b="12670"/>
          <a:stretch/>
        </p:blipFill>
        <p:spPr>
          <a:xfrm>
            <a:off x="4808739" y="1"/>
            <a:ext cx="2739050" cy="3096894"/>
          </a:xfrm>
          <a:prstGeom prst="rect">
            <a:avLst/>
          </a:prstGeom>
        </p:spPr>
      </p:pic>
      <p:sp>
        <p:nvSpPr>
          <p:cNvPr id="12" name="Rectangle 11">
            <a:extLst>
              <a:ext uri="{FF2B5EF4-FFF2-40B4-BE49-F238E27FC236}">
                <a16:creationId xmlns:a16="http://schemas.microsoft.com/office/drawing/2014/main" id="{9BEB3712-5B43-46CF-ABC9-0264A6BFEADC}"/>
              </a:ext>
            </a:extLst>
          </p:cNvPr>
          <p:cNvSpPr/>
          <p:nvPr/>
        </p:nvSpPr>
        <p:spPr>
          <a:xfrm>
            <a:off x="4628424" y="0"/>
            <a:ext cx="2935152" cy="162393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68D214B-E688-4F9A-A701-94067E5FC984}"/>
              </a:ext>
            </a:extLst>
          </p:cNvPr>
          <p:cNvSpPr/>
          <p:nvPr/>
        </p:nvSpPr>
        <p:spPr>
          <a:xfrm>
            <a:off x="5708476" y="1311965"/>
            <a:ext cx="2035415" cy="178493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2A9225A0-CF29-4D5B-80CA-678FAFEECA53}"/>
              </a:ext>
            </a:extLst>
          </p:cNvPr>
          <p:cNvSpPr txBox="1"/>
          <p:nvPr/>
        </p:nvSpPr>
        <p:spPr>
          <a:xfrm>
            <a:off x="505994" y="460273"/>
            <a:ext cx="11198326" cy="523220"/>
          </a:xfrm>
          <a:prstGeom prst="rect">
            <a:avLst/>
          </a:prstGeom>
          <a:noFill/>
        </p:spPr>
        <p:txBody>
          <a:bodyPr wrap="square" rtlCol="0">
            <a:spAutoFit/>
          </a:bodyPr>
          <a:lstStyle/>
          <a:p>
            <a:r>
              <a:rPr lang="en-GB" sz="2800" b="1" dirty="0">
                <a:solidFill>
                  <a:srgbClr val="242021"/>
                </a:solidFill>
                <a:latin typeface="Tahoma" panose="020B0604030504040204" pitchFamily="34" charset="0"/>
                <a:ea typeface="Tahoma" panose="020B0604030504040204" pitchFamily="34" charset="0"/>
                <a:cs typeface="Tahoma" panose="020B0604030504040204" pitchFamily="34" charset="0"/>
              </a:rPr>
              <a:t>MEET THE TEAM: </a:t>
            </a:r>
            <a:r>
              <a:rPr lang="en-GB" sz="28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STAFF</a:t>
            </a:r>
            <a:endParaRPr lang="en-GB" sz="2800" b="1" dirty="0">
              <a:solidFill>
                <a:schemeClr val="tx1">
                  <a:lumMod val="65000"/>
                  <a:lumOff val="35000"/>
                </a:schemeClr>
              </a:solidFill>
            </a:endParaRPr>
          </a:p>
        </p:txBody>
      </p:sp>
    </p:spTree>
    <p:extLst>
      <p:ext uri="{BB962C8B-B14F-4D97-AF65-F5344CB8AC3E}">
        <p14:creationId xmlns:p14="http://schemas.microsoft.com/office/powerpoint/2010/main" val="2427991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570" y="3322725"/>
            <a:ext cx="11614417" cy="3108543"/>
          </a:xfrm>
          <a:prstGeom prst="rect">
            <a:avLst/>
          </a:prstGeom>
        </p:spPr>
        <p:txBody>
          <a:bodyPr wrap="square">
            <a:spAutoFit/>
          </a:bodyPr>
          <a:lstStyle/>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Name: </a:t>
            </a:r>
            <a:r>
              <a:rPr lang="en-GB" sz="1500" dirty="0">
                <a:latin typeface="Tahoma" panose="020B0604030504040204" pitchFamily="34" charset="0"/>
                <a:ea typeface="Tahoma" panose="020B0604030504040204" pitchFamily="34" charset="0"/>
                <a:cs typeface="Tahoma" panose="020B0604030504040204" pitchFamily="34" charset="0"/>
              </a:rPr>
              <a:t>Paige Cradduck</a:t>
            </a:r>
          </a:p>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Role: </a:t>
            </a:r>
            <a:r>
              <a:rPr lang="en-GB" sz="1500" dirty="0">
                <a:latin typeface="Tahoma" panose="020B0604030504040204" pitchFamily="34" charset="0"/>
                <a:ea typeface="Tahoma" panose="020B0604030504040204" pitchFamily="34" charset="0"/>
                <a:cs typeface="Tahoma" panose="020B0604030504040204" pitchFamily="34" charset="0"/>
              </a:rPr>
              <a:t>Sports Coordinator</a:t>
            </a:r>
          </a:p>
          <a:p>
            <a:pPr>
              <a:lnSpc>
                <a:spcPct val="100000"/>
              </a:lnSpc>
            </a:pPr>
            <a:endParaRPr lang="en-GB" sz="1500" b="1" dirty="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GB" sz="1500" b="1" dirty="0">
                <a:latin typeface="Tahoma" panose="020B0604030504040204" pitchFamily="34" charset="0"/>
                <a:ea typeface="Tahoma" panose="020B0604030504040204" pitchFamily="34" charset="0"/>
                <a:cs typeface="Tahoma" panose="020B0604030504040204" pitchFamily="34" charset="0"/>
              </a:rPr>
              <a:t>Purpose: </a:t>
            </a:r>
            <a:r>
              <a:rPr lang="en-GB" sz="1500" dirty="0">
                <a:latin typeface="Tahoma" panose="020B0604030504040204" pitchFamily="34" charset="0"/>
                <a:ea typeface="Tahoma" panose="020B0604030504040204" pitchFamily="34" charset="0"/>
                <a:cs typeface="Tahoma" panose="020B0604030504040204" pitchFamily="34" charset="0"/>
              </a:rPr>
              <a:t>To promote student participation in sporting activities, including local, regional and national competition, for the purposes of growing shared interest communities, promoting a healthy student lifestyle and providing valuable extra-curricular opportunities for members.</a:t>
            </a:r>
          </a:p>
          <a:p>
            <a:pPr>
              <a:lnSpc>
                <a:spcPct val="100000"/>
              </a:lnSpc>
            </a:pPr>
            <a:endParaRPr lang="en-GB" sz="1500" dirty="0">
              <a:latin typeface="Tahoma" panose="020B0604030504040204" pitchFamily="34" charset="0"/>
              <a:ea typeface="Tahoma" panose="020B0604030504040204" pitchFamily="34" charset="0"/>
              <a:cs typeface="Tahoma" panose="020B0604030504040204" pitchFamily="34" charset="0"/>
            </a:endParaRPr>
          </a:p>
          <a:p>
            <a:r>
              <a:rPr lang="en-GB" sz="1500" b="1" dirty="0">
                <a:latin typeface="Tahoma" panose="020B0604030504040204" pitchFamily="34" charset="0"/>
                <a:ea typeface="Tahoma" panose="020B0604030504040204" pitchFamily="34" charset="0"/>
                <a:cs typeface="Tahoma" panose="020B0604030504040204" pitchFamily="34" charset="0"/>
              </a:rPr>
              <a:t>Key activity: </a:t>
            </a:r>
            <a:r>
              <a:rPr lang="en-GB" sz="1500" dirty="0">
                <a:latin typeface="Tahoma" panose="020B0604030504040204" pitchFamily="34" charset="0"/>
                <a:ea typeface="Tahoma" panose="020B0604030504040204" pitchFamily="34" charset="0"/>
                <a:cs typeface="Tahoma" panose="020B0604030504040204" pitchFamily="34" charset="0"/>
              </a:rPr>
              <a:t>Working to support sports teams, BUCS administration, vehicles, Club development, facilities and transport booking, Superteams, Aber7’s and Varsity</a:t>
            </a:r>
          </a:p>
          <a:p>
            <a:endParaRPr lang="en-GB" sz="1600" dirty="0"/>
          </a:p>
          <a:p>
            <a:endParaRPr lang="en-GB" sz="1500" b="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lang="en-GB" sz="1500" b="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lang="en-GB" sz="1500" dirty="0">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5595917" y="1498753"/>
            <a:ext cx="1331259" cy="110265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5200879" y="1488071"/>
            <a:ext cx="1331259" cy="1498805"/>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5866509" y="-38217"/>
            <a:ext cx="1331259" cy="1498805"/>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https://www.abersu.co.uk/pageassets/aboutaber/abersustaff/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84" y="1066421"/>
            <a:ext cx="2195495" cy="219549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9309804F-AD77-42C0-BBB1-1D52F31B755A}"/>
              </a:ext>
            </a:extLst>
          </p:cNvPr>
          <p:cNvSpPr/>
          <p:nvPr/>
        </p:nvSpPr>
        <p:spPr>
          <a:xfrm>
            <a:off x="5595917" y="1498753"/>
            <a:ext cx="1331259" cy="110265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Diagram&#10;&#10;Description automatically generated">
            <a:extLst>
              <a:ext uri="{FF2B5EF4-FFF2-40B4-BE49-F238E27FC236}">
                <a16:creationId xmlns:a16="http://schemas.microsoft.com/office/drawing/2014/main" id="{5DC15952-D1E4-4749-AA07-1E013FD10E01}"/>
              </a:ext>
            </a:extLst>
          </p:cNvPr>
          <p:cNvPicPr>
            <a:picLocks noChangeAspect="1"/>
          </p:cNvPicPr>
          <p:nvPr/>
        </p:nvPicPr>
        <p:blipFill rotWithShape="1">
          <a:blip r:embed="rId3">
            <a:clrChange>
              <a:clrFrom>
                <a:srgbClr val="FFFFFF"/>
              </a:clrFrom>
              <a:clrTo>
                <a:srgbClr val="FFFFFF">
                  <a:alpha val="0"/>
                </a:srgbClr>
              </a:clrTo>
            </a:clrChange>
          </a:blip>
          <a:srcRect l="73945" t="45798" r="5403" b="12670"/>
          <a:stretch/>
        </p:blipFill>
        <p:spPr>
          <a:xfrm>
            <a:off x="4808739" y="1"/>
            <a:ext cx="2739050" cy="3096894"/>
          </a:xfrm>
          <a:prstGeom prst="rect">
            <a:avLst/>
          </a:prstGeom>
        </p:spPr>
      </p:pic>
      <p:sp>
        <p:nvSpPr>
          <p:cNvPr id="15" name="Rectangle 14">
            <a:extLst>
              <a:ext uri="{FF2B5EF4-FFF2-40B4-BE49-F238E27FC236}">
                <a16:creationId xmlns:a16="http://schemas.microsoft.com/office/drawing/2014/main" id="{F243EF4E-E774-47D2-9837-408FDB2177CF}"/>
              </a:ext>
            </a:extLst>
          </p:cNvPr>
          <p:cNvSpPr/>
          <p:nvPr/>
        </p:nvSpPr>
        <p:spPr>
          <a:xfrm>
            <a:off x="4628424" y="0"/>
            <a:ext cx="2935152" cy="162393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064BA05-8F62-4FA2-8E82-CB0991DFCC76}"/>
              </a:ext>
            </a:extLst>
          </p:cNvPr>
          <p:cNvSpPr/>
          <p:nvPr/>
        </p:nvSpPr>
        <p:spPr>
          <a:xfrm>
            <a:off x="6571075" y="1311965"/>
            <a:ext cx="1080052" cy="178493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76505E9-BB79-484E-92DA-7FA69D879D30}"/>
              </a:ext>
            </a:extLst>
          </p:cNvPr>
          <p:cNvSpPr/>
          <p:nvPr/>
        </p:nvSpPr>
        <p:spPr>
          <a:xfrm>
            <a:off x="4628425" y="1249743"/>
            <a:ext cx="1080052" cy="178493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C535FFE6-EE12-4134-B785-5093A8499070}"/>
              </a:ext>
            </a:extLst>
          </p:cNvPr>
          <p:cNvSpPr txBox="1"/>
          <p:nvPr/>
        </p:nvSpPr>
        <p:spPr>
          <a:xfrm>
            <a:off x="505994" y="460273"/>
            <a:ext cx="11198326" cy="523220"/>
          </a:xfrm>
          <a:prstGeom prst="rect">
            <a:avLst/>
          </a:prstGeom>
          <a:noFill/>
        </p:spPr>
        <p:txBody>
          <a:bodyPr wrap="square" rtlCol="0">
            <a:spAutoFit/>
          </a:bodyPr>
          <a:lstStyle/>
          <a:p>
            <a:r>
              <a:rPr lang="en-GB" sz="2800" b="1" dirty="0">
                <a:solidFill>
                  <a:srgbClr val="242021"/>
                </a:solidFill>
                <a:latin typeface="Tahoma" panose="020B0604030504040204" pitchFamily="34" charset="0"/>
                <a:ea typeface="Tahoma" panose="020B0604030504040204" pitchFamily="34" charset="0"/>
                <a:cs typeface="Tahoma" panose="020B0604030504040204" pitchFamily="34" charset="0"/>
              </a:rPr>
              <a:t>MEET THE TEAM: </a:t>
            </a:r>
            <a:r>
              <a:rPr lang="en-GB" sz="28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STAFF</a:t>
            </a:r>
            <a:endParaRPr lang="en-GB" sz="2800" b="1" dirty="0">
              <a:solidFill>
                <a:schemeClr val="tx1">
                  <a:lumMod val="65000"/>
                  <a:lumOff val="35000"/>
                </a:schemeClr>
              </a:solidFill>
            </a:endParaRPr>
          </a:p>
        </p:txBody>
      </p:sp>
    </p:spTree>
    <p:extLst>
      <p:ext uri="{BB962C8B-B14F-4D97-AF65-F5344CB8AC3E}">
        <p14:creationId xmlns:p14="http://schemas.microsoft.com/office/powerpoint/2010/main" val="11009453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14174</TotalTime>
  <Words>3237</Words>
  <Application>Microsoft Office PowerPoint</Application>
  <PresentationFormat>Widescreen</PresentationFormat>
  <Paragraphs>363</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Trish McGrath</dc:creator>
  <cp:lastModifiedBy>Trish McGrath [plm5]</cp:lastModifiedBy>
  <cp:revision>156</cp:revision>
  <dcterms:created xsi:type="dcterms:W3CDTF">2016-08-31T18:13:22Z</dcterms:created>
  <dcterms:modified xsi:type="dcterms:W3CDTF">2021-09-24T15:43:58Z</dcterms:modified>
</cp:coreProperties>
</file>