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5.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6.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7.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8.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4"/>
  </p:sldMasterIdLst>
  <p:notesMasterIdLst>
    <p:notesMasterId r:id="rId22"/>
  </p:notesMasterIdLst>
  <p:sldIdLst>
    <p:sldId id="492" r:id="rId5"/>
    <p:sldId id="479" r:id="rId6"/>
    <p:sldId id="497" r:id="rId7"/>
    <p:sldId id="499" r:id="rId8"/>
    <p:sldId id="504" r:id="rId9"/>
    <p:sldId id="495" r:id="rId10"/>
    <p:sldId id="496" r:id="rId11"/>
    <p:sldId id="498" r:id="rId12"/>
    <p:sldId id="501" r:id="rId13"/>
    <p:sldId id="502" r:id="rId14"/>
    <p:sldId id="503" r:id="rId15"/>
    <p:sldId id="508" r:id="rId16"/>
    <p:sldId id="511" r:id="rId17"/>
    <p:sldId id="510" r:id="rId18"/>
    <p:sldId id="509" r:id="rId19"/>
    <p:sldId id="512" r:id="rId20"/>
    <p:sldId id="465"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BC1CA7-51B6-BF82-6113-5D7ACEF3EF9C}" name="Jacob Webb [jaw151]" initials="JW[" userId="S::jaw151@aber.ac.uk::329bde9d-9388-42c9-9fa4-cf0ff48ee19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252B"/>
    <a:srgbClr val="F7941F"/>
    <a:srgbClr val="CA252C"/>
    <a:srgbClr val="0171A3"/>
    <a:srgbClr val="92A93D"/>
    <a:srgbClr val="00AF50"/>
    <a:srgbClr val="E6E6E6"/>
    <a:srgbClr val="95277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3160" autoAdjust="0"/>
  </p:normalViewPr>
  <p:slideViewPr>
    <p:cSldViewPr snapToGrid="0">
      <p:cViewPr varScale="1">
        <p:scale>
          <a:sx n="67" d="100"/>
          <a:sy n="67" d="100"/>
        </p:scale>
        <p:origin x="566" y="53"/>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prifysgolaber-my.sharepoint.com/personal/sab198_aber_ac_uk/Documents/EN-2024-Candidate-Diversity-Stats%20Sasha's%20copy_Pie%201.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5525344488189"/>
          <c:y val="0.17389202916510646"/>
          <c:w val="0.86397096456692912"/>
          <c:h val="0.77054522818988502"/>
        </c:manualLayout>
      </c:layout>
      <c:barChart>
        <c:barDir val="bar"/>
        <c:grouping val="stacked"/>
        <c:varyColors val="0"/>
        <c:ser>
          <c:idx val="0"/>
          <c:order val="0"/>
          <c:tx>
            <c:strRef>
              <c:f>Sheet1!$B$1</c:f>
              <c:strCache>
                <c:ptCount val="1"/>
                <c:pt idx="0">
                  <c:v>Llywydd</c:v>
                </c:pt>
              </c:strCache>
            </c:strRef>
          </c:tx>
          <c:spPr>
            <a:solidFill>
              <a:schemeClr val="accent1">
                <a:lumMod val="20000"/>
                <a:lumOff val="80000"/>
              </a:schemeClr>
            </a:solidFill>
            <a:ln>
              <a:noFill/>
            </a:ln>
            <a:effectLst/>
          </c:spPr>
          <c:invertIfNegative val="0"/>
          <c:cat>
            <c:strRef>
              <c:f>Sheet1!$A$2:$A$4</c:f>
              <c:strCache>
                <c:ptCount val="3"/>
                <c:pt idx="0">
                  <c:v>Other</c:v>
                </c:pt>
                <c:pt idx="1">
                  <c:v>Man</c:v>
                </c:pt>
                <c:pt idx="2">
                  <c:v>Woman</c:v>
                </c:pt>
              </c:strCache>
            </c:strRef>
          </c:cat>
          <c:val>
            <c:numRef>
              <c:f>Sheet1!$B$2:$B$4</c:f>
              <c:numCache>
                <c:formatCode>General</c:formatCode>
                <c:ptCount val="3"/>
                <c:pt idx="0">
                  <c:v>1</c:v>
                </c:pt>
                <c:pt idx="1">
                  <c:v>4</c:v>
                </c:pt>
                <c:pt idx="2">
                  <c:v>9</c:v>
                </c:pt>
              </c:numCache>
            </c:numRef>
          </c:val>
          <c:extLst>
            <c:ext xmlns:c16="http://schemas.microsoft.com/office/drawing/2014/chart" uri="{C3380CC4-5D6E-409C-BE32-E72D297353CC}">
              <c16:uniqueId val="{00000000-AAC0-4183-AFB7-FCBA7F3F5F78}"/>
            </c:ext>
          </c:extLst>
        </c:ser>
        <c:ser>
          <c:idx val="1"/>
          <c:order val="1"/>
          <c:tx>
            <c:strRef>
              <c:f>Sheet1!$C$1</c:f>
              <c:strCache>
                <c:ptCount val="1"/>
                <c:pt idx="0">
                  <c:v>Volunteer</c:v>
                </c:pt>
              </c:strCache>
            </c:strRef>
          </c:tx>
          <c:spPr>
            <a:solidFill>
              <a:schemeClr val="accent2">
                <a:lumMod val="40000"/>
                <a:lumOff val="60000"/>
              </a:schemeClr>
            </a:solidFill>
            <a:ln>
              <a:noFill/>
            </a:ln>
            <a:effectLst/>
          </c:spPr>
          <c:invertIfNegative val="0"/>
          <c:cat>
            <c:strRef>
              <c:f>Sheet1!$A$2:$A$4</c:f>
              <c:strCache>
                <c:ptCount val="3"/>
                <c:pt idx="0">
                  <c:v>Other</c:v>
                </c:pt>
                <c:pt idx="1">
                  <c:v>Man</c:v>
                </c:pt>
                <c:pt idx="2">
                  <c:v>Woman</c:v>
                </c:pt>
              </c:strCache>
            </c:strRef>
          </c:cat>
          <c:val>
            <c:numRef>
              <c:f>Sheet1!$C$2:$C$4</c:f>
              <c:numCache>
                <c:formatCode>General</c:formatCode>
                <c:ptCount val="3"/>
                <c:pt idx="0">
                  <c:v>2</c:v>
                </c:pt>
                <c:pt idx="1">
                  <c:v>8</c:v>
                </c:pt>
                <c:pt idx="2">
                  <c:v>11</c:v>
                </c:pt>
              </c:numCache>
            </c:numRef>
          </c:val>
          <c:extLst>
            <c:ext xmlns:c16="http://schemas.microsoft.com/office/drawing/2014/chart" uri="{C3380CC4-5D6E-409C-BE32-E72D297353CC}">
              <c16:uniqueId val="{00000001-AAC0-4183-AFB7-FCBA7F3F5F78}"/>
            </c:ext>
          </c:extLst>
        </c:ser>
        <c:dLbls>
          <c:showLegendKey val="0"/>
          <c:showVal val="0"/>
          <c:showCatName val="0"/>
          <c:showSerName val="0"/>
          <c:showPercent val="0"/>
          <c:showBubbleSize val="0"/>
        </c:dLbls>
        <c:gapWidth val="150"/>
        <c:overlap val="100"/>
        <c:axId val="1454351504"/>
        <c:axId val="1454357264"/>
      </c:barChart>
      <c:catAx>
        <c:axId val="1454351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crossAx val="1454357264"/>
        <c:crosses val="autoZero"/>
        <c:auto val="1"/>
        <c:lblAlgn val="ctr"/>
        <c:lblOffset val="100"/>
        <c:noMultiLvlLbl val="0"/>
      </c:catAx>
      <c:valAx>
        <c:axId val="14543572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crossAx val="1454351504"/>
        <c:crosses val="autoZero"/>
        <c:crossBetween val="between"/>
      </c:valAx>
      <c:spPr>
        <a:noFill/>
        <a:ln>
          <a:noFill/>
        </a:ln>
        <a:effectLst/>
      </c:spPr>
    </c:plotArea>
    <c:legend>
      <c:legendPos val="b"/>
      <c:layout>
        <c:manualLayout>
          <c:xMode val="edge"/>
          <c:yMode val="edge"/>
          <c:x val="0.80662477340567729"/>
          <c:y val="0.74099520518163053"/>
          <c:w val="0.14723266242681085"/>
          <c:h val="0.12970297397663869"/>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b="1">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90621593672265"/>
          <c:y val="7.4407623967860673E-2"/>
          <c:w val="0.70315591451421355"/>
          <c:h val="0.70722924548830224"/>
        </c:manualLayout>
      </c:layout>
      <c:pieChart>
        <c:varyColors val="1"/>
        <c:ser>
          <c:idx val="0"/>
          <c:order val="0"/>
          <c:tx>
            <c:strRef>
              <c:f>Sheet1!$B$1</c:f>
              <c:strCache>
                <c:ptCount val="1"/>
                <c:pt idx="0">
                  <c:v>Llywydd</c:v>
                </c:pt>
              </c:strCache>
            </c:strRef>
          </c:tx>
          <c:explosion val="1"/>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EFEE-4500-99AE-EACDA288159B}"/>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extLst>
              <c:ext xmlns:c16="http://schemas.microsoft.com/office/drawing/2014/chart" uri="{C3380CC4-5D6E-409C-BE32-E72D297353CC}">
                <c16:uniqueId val="{00000003-EFEE-4500-99AE-EACDA288159B}"/>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EFEE-4500-99AE-EACDA288159B}"/>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7-EFEE-4500-99AE-EACDA288159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Sheet1!$A$2:$A$5</c:f>
              <c:strCache>
                <c:ptCount val="4"/>
                <c:pt idx="0">
                  <c:v>Yes (fluent)</c:v>
                </c:pt>
                <c:pt idx="1">
                  <c:v>Yes(learner)</c:v>
                </c:pt>
                <c:pt idx="2">
                  <c:v>Prefer not to say</c:v>
                </c:pt>
                <c:pt idx="3">
                  <c:v>No</c:v>
                </c:pt>
              </c:strCache>
            </c:strRef>
          </c:cat>
          <c:val>
            <c:numRef>
              <c:f>Sheet1!$B$2:$B$5</c:f>
              <c:numCache>
                <c:formatCode>General</c:formatCode>
                <c:ptCount val="4"/>
                <c:pt idx="0">
                  <c:v>3</c:v>
                </c:pt>
                <c:pt idx="1">
                  <c:v>10</c:v>
                </c:pt>
                <c:pt idx="2">
                  <c:v>2</c:v>
                </c:pt>
                <c:pt idx="3">
                  <c:v>20</c:v>
                </c:pt>
              </c:numCache>
            </c:numRef>
          </c:val>
          <c:extLst>
            <c:ext xmlns:c16="http://schemas.microsoft.com/office/drawing/2014/chart" uri="{C3380CC4-5D6E-409C-BE32-E72D297353CC}">
              <c16:uniqueId val="{00000008-EFEE-4500-99AE-EACDA288159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12946065604343071"/>
          <c:y val="0.84077425171603992"/>
          <c:w val="0.74373095950138346"/>
          <c:h val="8.9890006528010796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4721380919237"/>
          <c:y val="3.5206034199111766E-2"/>
          <c:w val="0.70715241855539668"/>
          <c:h val="0.8206419951479218"/>
        </c:manualLayout>
      </c:layout>
      <c:barChart>
        <c:barDir val="bar"/>
        <c:grouping val="stacked"/>
        <c:varyColors val="0"/>
        <c:ser>
          <c:idx val="0"/>
          <c:order val="0"/>
          <c:tx>
            <c:strRef>
              <c:f>Sheet1!$B$1</c:f>
              <c:strCache>
                <c:ptCount val="1"/>
                <c:pt idx="0">
                  <c:v>Llywydd</c:v>
                </c:pt>
              </c:strCache>
            </c:strRef>
          </c:tx>
          <c:spPr>
            <a:solidFill>
              <a:schemeClr val="accent1">
                <a:lumMod val="20000"/>
                <a:lumOff val="80000"/>
              </a:schemeClr>
            </a:solidFill>
            <a:ln>
              <a:noFill/>
            </a:ln>
            <a:effectLst/>
          </c:spPr>
          <c:invertIfNegative val="0"/>
          <c:cat>
            <c:strRef>
              <c:f>Sheet1!$A$2:$A$12</c:f>
              <c:strCache>
                <c:ptCount val="10"/>
                <c:pt idx="0">
                  <c:v>Asian or Asian British - Indian</c:v>
                </c:pt>
                <c:pt idx="1">
                  <c:v>Asian or Asian British - Pakistani</c:v>
                </c:pt>
                <c:pt idx="2">
                  <c:v>Black or Black British - African</c:v>
                </c:pt>
                <c:pt idx="3">
                  <c:v>Mixed - Other</c:v>
                </c:pt>
                <c:pt idx="4">
                  <c:v>Mixed - White and Black Caribbean</c:v>
                </c:pt>
                <c:pt idx="5">
                  <c:v>Mixed - White and Asian</c:v>
                </c:pt>
                <c:pt idx="6">
                  <c:v>White - Other</c:v>
                </c:pt>
                <c:pt idx="7">
                  <c:v>Gwyn - Gwyddelig l White - Irish</c:v>
                </c:pt>
                <c:pt idx="8">
                  <c:v>White - British</c:v>
                </c:pt>
                <c:pt idx="9">
                  <c:v>Any other ethnic group</c:v>
                </c:pt>
              </c:strCache>
            </c:strRef>
          </c:cat>
          <c:val>
            <c:numRef>
              <c:f>Sheet1!$B$2:$B$12</c:f>
              <c:numCache>
                <c:formatCode>General</c:formatCode>
                <c:ptCount val="11"/>
                <c:pt idx="0">
                  <c:v>1</c:v>
                </c:pt>
                <c:pt idx="1">
                  <c:v>1</c:v>
                </c:pt>
                <c:pt idx="2">
                  <c:v>3</c:v>
                </c:pt>
                <c:pt idx="3">
                  <c:v>1</c:v>
                </c:pt>
                <c:pt idx="4">
                  <c:v>0</c:v>
                </c:pt>
                <c:pt idx="5">
                  <c:v>0</c:v>
                </c:pt>
                <c:pt idx="6">
                  <c:v>1</c:v>
                </c:pt>
                <c:pt idx="7">
                  <c:v>0</c:v>
                </c:pt>
                <c:pt idx="8">
                  <c:v>6</c:v>
                </c:pt>
                <c:pt idx="9">
                  <c:v>0</c:v>
                </c:pt>
              </c:numCache>
            </c:numRef>
          </c:val>
          <c:extLst>
            <c:ext xmlns:c16="http://schemas.microsoft.com/office/drawing/2014/chart" uri="{C3380CC4-5D6E-409C-BE32-E72D297353CC}">
              <c16:uniqueId val="{00000000-2284-4728-898B-DCB403890257}"/>
            </c:ext>
          </c:extLst>
        </c:ser>
        <c:ser>
          <c:idx val="1"/>
          <c:order val="1"/>
          <c:tx>
            <c:strRef>
              <c:f>Sheet1!$C$1</c:f>
              <c:strCache>
                <c:ptCount val="1"/>
                <c:pt idx="0">
                  <c:v>Volunteer</c:v>
                </c:pt>
              </c:strCache>
            </c:strRef>
          </c:tx>
          <c:spPr>
            <a:solidFill>
              <a:schemeClr val="accent2">
                <a:lumMod val="40000"/>
                <a:lumOff val="60000"/>
              </a:schemeClr>
            </a:solidFill>
            <a:ln>
              <a:noFill/>
            </a:ln>
            <a:effectLst/>
          </c:spPr>
          <c:invertIfNegative val="0"/>
          <c:cat>
            <c:strRef>
              <c:f>Sheet1!$A$2:$A$12</c:f>
              <c:strCache>
                <c:ptCount val="10"/>
                <c:pt idx="0">
                  <c:v>Asian or Asian British - Indian</c:v>
                </c:pt>
                <c:pt idx="1">
                  <c:v>Asian or Asian British - Pakistani</c:v>
                </c:pt>
                <c:pt idx="2">
                  <c:v>Black or Black British - African</c:v>
                </c:pt>
                <c:pt idx="3">
                  <c:v>Mixed - Other</c:v>
                </c:pt>
                <c:pt idx="4">
                  <c:v>Mixed - White and Black Caribbean</c:v>
                </c:pt>
                <c:pt idx="5">
                  <c:v>Mixed - White and Asian</c:v>
                </c:pt>
                <c:pt idx="6">
                  <c:v>White - Other</c:v>
                </c:pt>
                <c:pt idx="7">
                  <c:v>Gwyn - Gwyddelig l White - Irish</c:v>
                </c:pt>
                <c:pt idx="8">
                  <c:v>White - British</c:v>
                </c:pt>
                <c:pt idx="9">
                  <c:v>Any other ethnic group</c:v>
                </c:pt>
              </c:strCache>
            </c:strRef>
          </c:cat>
          <c:val>
            <c:numRef>
              <c:f>Sheet1!$C$2:$C$12</c:f>
              <c:numCache>
                <c:formatCode>General</c:formatCode>
                <c:ptCount val="11"/>
                <c:pt idx="0">
                  <c:v>2</c:v>
                </c:pt>
                <c:pt idx="1">
                  <c:v>1</c:v>
                </c:pt>
                <c:pt idx="2">
                  <c:v>1</c:v>
                </c:pt>
                <c:pt idx="3">
                  <c:v>2</c:v>
                </c:pt>
                <c:pt idx="4">
                  <c:v>1</c:v>
                </c:pt>
                <c:pt idx="5">
                  <c:v>1</c:v>
                </c:pt>
                <c:pt idx="6">
                  <c:v>2</c:v>
                </c:pt>
                <c:pt idx="7">
                  <c:v>1</c:v>
                </c:pt>
                <c:pt idx="8">
                  <c:v>9</c:v>
                </c:pt>
                <c:pt idx="9">
                  <c:v>2</c:v>
                </c:pt>
              </c:numCache>
            </c:numRef>
          </c:val>
          <c:extLst>
            <c:ext xmlns:c16="http://schemas.microsoft.com/office/drawing/2014/chart" uri="{C3380CC4-5D6E-409C-BE32-E72D297353CC}">
              <c16:uniqueId val="{00000001-2284-4728-898B-DCB403890257}"/>
            </c:ext>
          </c:extLst>
        </c:ser>
        <c:dLbls>
          <c:showLegendKey val="0"/>
          <c:showVal val="0"/>
          <c:showCatName val="0"/>
          <c:showSerName val="0"/>
          <c:showPercent val="0"/>
          <c:showBubbleSize val="0"/>
        </c:dLbls>
        <c:gapWidth val="150"/>
        <c:overlap val="100"/>
        <c:axId val="1336319520"/>
        <c:axId val="1336319040"/>
      </c:barChart>
      <c:catAx>
        <c:axId val="1336319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crossAx val="1336319040"/>
        <c:crosses val="autoZero"/>
        <c:auto val="1"/>
        <c:lblAlgn val="ctr"/>
        <c:lblOffset val="100"/>
        <c:noMultiLvlLbl val="0"/>
      </c:catAx>
      <c:valAx>
        <c:axId val="13363190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crossAx val="1336319520"/>
        <c:crosses val="autoZero"/>
        <c:crossBetween val="between"/>
      </c:valAx>
      <c:spPr>
        <a:noFill/>
        <a:ln>
          <a:noFill/>
        </a:ln>
        <a:effectLst/>
      </c:spPr>
    </c:plotArea>
    <c:legend>
      <c:legendPos val="b"/>
      <c:layout>
        <c:manualLayout>
          <c:xMode val="edge"/>
          <c:yMode val="edge"/>
          <c:x val="0.80870651545658379"/>
          <c:y val="0.70941353058948042"/>
          <c:w val="0.15589450968934396"/>
          <c:h val="0.13080523727608934"/>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935326566777394E-2"/>
          <c:y val="3.0463440287138661E-2"/>
          <c:w val="0.60500838409308888"/>
          <c:h val="0.71881352494776507"/>
        </c:manualLayout>
      </c:layout>
      <c:pieChart>
        <c:varyColors val="1"/>
        <c:ser>
          <c:idx val="0"/>
          <c:order val="0"/>
          <c:tx>
            <c:strRef>
              <c:f>Sheet1!$B$1</c:f>
              <c:strCache>
                <c:ptCount val="1"/>
                <c:pt idx="0">
                  <c:v>Officer</c:v>
                </c:pt>
              </c:strCache>
            </c:strRef>
          </c:tx>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B58D-42F2-BE81-1EB1E67F0FC9}"/>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extLst>
              <c:ext xmlns:c16="http://schemas.microsoft.com/office/drawing/2014/chart" uri="{C3380CC4-5D6E-409C-BE32-E72D297353CC}">
                <c16:uniqueId val="{00000003-B58D-42F2-BE81-1EB1E67F0FC9}"/>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B58D-42F2-BE81-1EB1E67F0FC9}"/>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7-B58D-42F2-BE81-1EB1E67F0FC9}"/>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extLst>
              <c:ext xmlns:c16="http://schemas.microsoft.com/office/drawing/2014/chart" uri="{C3380CC4-5D6E-409C-BE32-E72D297353CC}">
                <c16:uniqueId val="{00000009-B58D-42F2-BE81-1EB1E67F0FC9}"/>
              </c:ext>
            </c:extLst>
          </c:dPt>
          <c:dPt>
            <c:idx val="5"/>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extLst>
              <c:ext xmlns:c16="http://schemas.microsoft.com/office/drawing/2014/chart" uri="{C3380CC4-5D6E-409C-BE32-E72D297353CC}">
                <c16:uniqueId val="{0000000B-B58D-42F2-BE81-1EB1E67F0FC9}"/>
              </c:ext>
            </c:extLst>
          </c:dPt>
          <c:dPt>
            <c:idx val="6"/>
            <c:bubble3D val="0"/>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c:spPr>
            <c:extLst>
              <c:ext xmlns:c16="http://schemas.microsoft.com/office/drawing/2014/chart" uri="{C3380CC4-5D6E-409C-BE32-E72D297353CC}">
                <c16:uniqueId val="{0000000D-B58D-42F2-BE81-1EB1E67F0FC9}"/>
              </c:ext>
            </c:extLst>
          </c:dPt>
          <c:dPt>
            <c:idx val="7"/>
            <c:bubble3D val="0"/>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c:spPr>
            <c:extLst>
              <c:ext xmlns:c16="http://schemas.microsoft.com/office/drawing/2014/chart" uri="{C3380CC4-5D6E-409C-BE32-E72D297353CC}">
                <c16:uniqueId val="{0000000F-B58D-42F2-BE81-1EB1E67F0FC9}"/>
              </c:ext>
            </c:extLst>
          </c:dPt>
          <c:dPt>
            <c:idx val="8"/>
            <c:bubble3D val="0"/>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c:spPr>
            <c:extLst>
              <c:ext xmlns:c16="http://schemas.microsoft.com/office/drawing/2014/chart" uri="{C3380CC4-5D6E-409C-BE32-E72D297353CC}">
                <c16:uniqueId val="{00000011-94C1-4210-BBFA-BF6A12EBA0CC}"/>
              </c:ext>
            </c:extLst>
          </c:dPt>
          <c:dPt>
            <c:idx val="9"/>
            <c:bubble3D val="0"/>
            <c:spPr>
              <a:gradFill rotWithShape="1">
                <a:gsLst>
                  <a:gs pos="0">
                    <a:schemeClr val="accent4">
                      <a:lumMod val="60000"/>
                      <a:lumMod val="110000"/>
                      <a:satMod val="105000"/>
                      <a:tint val="67000"/>
                    </a:schemeClr>
                  </a:gs>
                  <a:gs pos="50000">
                    <a:schemeClr val="accent4">
                      <a:lumMod val="60000"/>
                      <a:lumMod val="105000"/>
                      <a:satMod val="103000"/>
                      <a:tint val="73000"/>
                    </a:schemeClr>
                  </a:gs>
                  <a:gs pos="100000">
                    <a:schemeClr val="accent4">
                      <a:lumMod val="60000"/>
                      <a:lumMod val="105000"/>
                      <a:satMod val="109000"/>
                      <a:tint val="81000"/>
                    </a:schemeClr>
                  </a:gs>
                </a:gsLst>
                <a:lin ang="5400000" scaled="0"/>
              </a:gradFill>
              <a:ln w="9525" cap="flat" cmpd="sng" algn="ctr">
                <a:solidFill>
                  <a:schemeClr val="accent4">
                    <a:lumMod val="60000"/>
                    <a:shade val="95000"/>
                  </a:schemeClr>
                </a:solidFill>
                <a:round/>
              </a:ln>
              <a:effectLst/>
            </c:spPr>
            <c:extLst>
              <c:ext xmlns:c16="http://schemas.microsoft.com/office/drawing/2014/chart" uri="{C3380CC4-5D6E-409C-BE32-E72D297353CC}">
                <c16:uniqueId val="{00000013-94C1-4210-BBFA-BF6A12EBA0C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dLblPos val="inEnd"/>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Sheet1!$A$2:$A$11</c:f>
              <c:strCache>
                <c:ptCount val="10"/>
                <c:pt idx="0">
                  <c:v>Asian or Asian British - Indian</c:v>
                </c:pt>
                <c:pt idx="1">
                  <c:v>Asian or Asian British - Pakistani</c:v>
                </c:pt>
                <c:pt idx="2">
                  <c:v>Black or Black British - African</c:v>
                </c:pt>
                <c:pt idx="3">
                  <c:v>Mixed - Other</c:v>
                </c:pt>
                <c:pt idx="4">
                  <c:v>Mixed - White and Black Caribbean</c:v>
                </c:pt>
                <c:pt idx="5">
                  <c:v>Mixed - White and Asian</c:v>
                </c:pt>
                <c:pt idx="6">
                  <c:v>White - Other</c:v>
                </c:pt>
                <c:pt idx="7">
                  <c:v>White - British</c:v>
                </c:pt>
                <c:pt idx="8">
                  <c:v>Any other ethnic group</c:v>
                </c:pt>
                <c:pt idx="9">
                  <c:v>White - Irish</c:v>
                </c:pt>
              </c:strCache>
            </c:strRef>
          </c:cat>
          <c:val>
            <c:numRef>
              <c:f>Sheet1!$B$2:$B$11</c:f>
              <c:numCache>
                <c:formatCode>General</c:formatCode>
                <c:ptCount val="10"/>
                <c:pt idx="0">
                  <c:v>3</c:v>
                </c:pt>
                <c:pt idx="1">
                  <c:v>2</c:v>
                </c:pt>
                <c:pt idx="2">
                  <c:v>4</c:v>
                </c:pt>
                <c:pt idx="3">
                  <c:v>3</c:v>
                </c:pt>
                <c:pt idx="4">
                  <c:v>1</c:v>
                </c:pt>
                <c:pt idx="5">
                  <c:v>1</c:v>
                </c:pt>
                <c:pt idx="6">
                  <c:v>3</c:v>
                </c:pt>
                <c:pt idx="7">
                  <c:v>15</c:v>
                </c:pt>
                <c:pt idx="8">
                  <c:v>2</c:v>
                </c:pt>
                <c:pt idx="9">
                  <c:v>1</c:v>
                </c:pt>
              </c:numCache>
            </c:numRef>
          </c:val>
          <c:extLst>
            <c:ext xmlns:c16="http://schemas.microsoft.com/office/drawing/2014/chart" uri="{C3380CC4-5D6E-409C-BE32-E72D297353CC}">
              <c16:uniqueId val="{00000000-78E3-49D5-AFA5-4ECD0BEA5AA9}"/>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3.8948518810220982E-2"/>
          <c:y val="0.76875480490324166"/>
          <c:w val="0.94479003245660298"/>
          <c:h val="0.2132754465317441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84178149606299"/>
          <c:y val="0.15874217773485616"/>
          <c:w val="0.81249421751968509"/>
          <c:h val="0.77054522818988502"/>
        </c:manualLayout>
      </c:layout>
      <c:barChart>
        <c:barDir val="bar"/>
        <c:grouping val="stacked"/>
        <c:varyColors val="0"/>
        <c:ser>
          <c:idx val="0"/>
          <c:order val="0"/>
          <c:tx>
            <c:strRef>
              <c:f>Sheet1!$B$1</c:f>
              <c:strCache>
                <c:ptCount val="1"/>
                <c:pt idx="0">
                  <c:v>Llywydd</c:v>
                </c:pt>
              </c:strCache>
            </c:strRef>
          </c:tx>
          <c:spPr>
            <a:solidFill>
              <a:schemeClr val="accent1">
                <a:lumMod val="40000"/>
                <a:lumOff val="60000"/>
              </a:schemeClr>
            </a:solidFill>
            <a:ln>
              <a:noFill/>
            </a:ln>
            <a:effectLst/>
          </c:spPr>
          <c:invertIfNegative val="0"/>
          <c:cat>
            <c:strRef>
              <c:f>Sheet1!$A$2:$A$10</c:f>
              <c:strCache>
                <c:ptCount val="9"/>
                <c:pt idx="0">
                  <c:v>English</c:v>
                </c:pt>
                <c:pt idx="1">
                  <c:v>Odia</c:v>
                </c:pt>
                <c:pt idx="2">
                  <c:v>Shona</c:v>
                </c:pt>
                <c:pt idx="3">
                  <c:v>French</c:v>
                </c:pt>
                <c:pt idx="4">
                  <c:v>Cymraeg</c:v>
                </c:pt>
                <c:pt idx="5">
                  <c:v>Italian</c:v>
                </c:pt>
                <c:pt idx="6">
                  <c:v>Spanish &amp; English</c:v>
                </c:pt>
                <c:pt idx="7">
                  <c:v>Cymraeg &amp; English</c:v>
                </c:pt>
                <c:pt idx="8">
                  <c:v>Prefer not to say</c:v>
                </c:pt>
              </c:strCache>
            </c:strRef>
          </c:cat>
          <c:val>
            <c:numRef>
              <c:f>Sheet1!$B$2:$B$10</c:f>
              <c:numCache>
                <c:formatCode>General</c:formatCode>
                <c:ptCount val="9"/>
                <c:pt idx="0">
                  <c:v>7</c:v>
                </c:pt>
                <c:pt idx="1">
                  <c:v>1</c:v>
                </c:pt>
                <c:pt idx="2">
                  <c:v>1</c:v>
                </c:pt>
                <c:pt idx="3">
                  <c:v>2</c:v>
                </c:pt>
                <c:pt idx="4">
                  <c:v>1</c:v>
                </c:pt>
                <c:pt idx="5">
                  <c:v>1</c:v>
                </c:pt>
                <c:pt idx="6">
                  <c:v>0</c:v>
                </c:pt>
                <c:pt idx="7">
                  <c:v>1</c:v>
                </c:pt>
                <c:pt idx="8">
                  <c:v>0</c:v>
                </c:pt>
              </c:numCache>
            </c:numRef>
          </c:val>
          <c:extLst>
            <c:ext xmlns:c16="http://schemas.microsoft.com/office/drawing/2014/chart" uri="{C3380CC4-5D6E-409C-BE32-E72D297353CC}">
              <c16:uniqueId val="{00000000-FCAF-4C74-AE05-D746191D627E}"/>
            </c:ext>
          </c:extLst>
        </c:ser>
        <c:ser>
          <c:idx val="1"/>
          <c:order val="1"/>
          <c:tx>
            <c:strRef>
              <c:f>Sheet1!$C$1</c:f>
              <c:strCache>
                <c:ptCount val="1"/>
                <c:pt idx="0">
                  <c:v>Volunteer</c:v>
                </c:pt>
              </c:strCache>
            </c:strRef>
          </c:tx>
          <c:spPr>
            <a:solidFill>
              <a:schemeClr val="accent2">
                <a:lumMod val="40000"/>
                <a:lumOff val="60000"/>
              </a:schemeClr>
            </a:solidFill>
            <a:ln>
              <a:noFill/>
            </a:ln>
            <a:effectLst/>
          </c:spPr>
          <c:invertIfNegative val="0"/>
          <c:cat>
            <c:strRef>
              <c:f>Sheet1!$A$2:$A$10</c:f>
              <c:strCache>
                <c:ptCount val="9"/>
                <c:pt idx="0">
                  <c:v>English</c:v>
                </c:pt>
                <c:pt idx="1">
                  <c:v>Odia</c:v>
                </c:pt>
                <c:pt idx="2">
                  <c:v>Shona</c:v>
                </c:pt>
                <c:pt idx="3">
                  <c:v>French</c:v>
                </c:pt>
                <c:pt idx="4">
                  <c:v>Cymraeg</c:v>
                </c:pt>
                <c:pt idx="5">
                  <c:v>Italian</c:v>
                </c:pt>
                <c:pt idx="6">
                  <c:v>Spanish &amp; English</c:v>
                </c:pt>
                <c:pt idx="7">
                  <c:v>Cymraeg &amp; English</c:v>
                </c:pt>
                <c:pt idx="8">
                  <c:v>Prefer not to say</c:v>
                </c:pt>
              </c:strCache>
            </c:strRef>
          </c:cat>
          <c:val>
            <c:numRef>
              <c:f>Sheet1!$C$2:$C$10</c:f>
              <c:numCache>
                <c:formatCode>General</c:formatCode>
                <c:ptCount val="9"/>
                <c:pt idx="0">
                  <c:v>18</c:v>
                </c:pt>
                <c:pt idx="1">
                  <c:v>0</c:v>
                </c:pt>
                <c:pt idx="2">
                  <c:v>0</c:v>
                </c:pt>
                <c:pt idx="3">
                  <c:v>0</c:v>
                </c:pt>
                <c:pt idx="4">
                  <c:v>1</c:v>
                </c:pt>
                <c:pt idx="5">
                  <c:v>0</c:v>
                </c:pt>
                <c:pt idx="6">
                  <c:v>1</c:v>
                </c:pt>
                <c:pt idx="7">
                  <c:v>0</c:v>
                </c:pt>
                <c:pt idx="8">
                  <c:v>1</c:v>
                </c:pt>
              </c:numCache>
            </c:numRef>
          </c:val>
          <c:extLst>
            <c:ext xmlns:c16="http://schemas.microsoft.com/office/drawing/2014/chart" uri="{C3380CC4-5D6E-409C-BE32-E72D297353CC}">
              <c16:uniqueId val="{00000001-FCAF-4C74-AE05-D746191D627E}"/>
            </c:ext>
          </c:extLst>
        </c:ser>
        <c:dLbls>
          <c:showLegendKey val="0"/>
          <c:showVal val="0"/>
          <c:showCatName val="0"/>
          <c:showSerName val="0"/>
          <c:showPercent val="0"/>
          <c:showBubbleSize val="0"/>
        </c:dLbls>
        <c:gapWidth val="150"/>
        <c:overlap val="100"/>
        <c:axId val="1023227807"/>
        <c:axId val="1023230687"/>
      </c:barChart>
      <c:catAx>
        <c:axId val="10232278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crossAx val="1023230687"/>
        <c:crosses val="autoZero"/>
        <c:auto val="1"/>
        <c:lblAlgn val="ctr"/>
        <c:lblOffset val="100"/>
        <c:noMultiLvlLbl val="0"/>
      </c:catAx>
      <c:valAx>
        <c:axId val="102323068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crossAx val="1023227807"/>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800" b="1"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legendEntry>
      <c:legendEntry>
        <c:idx val="1"/>
        <c:txPr>
          <a:bodyPr rot="0" spcFirstLastPara="1" vertOverflow="ellipsis" vert="horz" wrap="square" anchor="ctr" anchorCtr="1"/>
          <a:lstStyle/>
          <a:p>
            <a:pPr>
              <a:defRPr sz="800" b="1"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legendEntry>
      <c:layout>
        <c:manualLayout>
          <c:xMode val="edge"/>
          <c:yMode val="edge"/>
          <c:x val="0.8336077067138884"/>
          <c:y val="0.67015019025826694"/>
          <c:w val="0.15115996964577011"/>
          <c:h val="0.14940168575657095"/>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31973903861405"/>
          <c:y val="9.7894152005604834E-2"/>
          <c:w val="0.59066375151708994"/>
          <c:h val="0.70420402757036715"/>
        </c:manualLayout>
      </c:layout>
      <c:pieChart>
        <c:varyColors val="1"/>
        <c:ser>
          <c:idx val="0"/>
          <c:order val="0"/>
          <c:tx>
            <c:strRef>
              <c:f>Sheet1!$B$1</c:f>
              <c:strCache>
                <c:ptCount val="1"/>
                <c:pt idx="0">
                  <c:v>Officers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186-4AF0-851C-DCC6FBCA8026}"/>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186-4AF0-851C-DCC6FBCA8026}"/>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186-4AF0-851C-DCC6FBCA8026}"/>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186-4AF0-851C-DCC6FBCA8026}"/>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8186-4AF0-851C-DCC6FBCA8026}"/>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8186-4AF0-851C-DCC6FBCA8026}"/>
              </c:ext>
            </c:extLst>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8186-4AF0-851C-DCC6FBCA8026}"/>
              </c:ext>
            </c:extLst>
          </c:dPt>
          <c:dPt>
            <c:idx val="7"/>
            <c:bubble3D val="0"/>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8186-4AF0-851C-DCC6FBCA8026}"/>
              </c:ext>
            </c:extLst>
          </c:dPt>
          <c:dPt>
            <c:idx val="8"/>
            <c:bubble3D val="0"/>
            <c:spPr>
              <a:solidFill>
                <a:schemeClr val="accent3">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1-8186-4AF0-851C-DCC6FBCA802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English</c:v>
                </c:pt>
                <c:pt idx="1">
                  <c:v>Odia</c:v>
                </c:pt>
                <c:pt idx="2">
                  <c:v>Shona</c:v>
                </c:pt>
                <c:pt idx="3">
                  <c:v>French</c:v>
                </c:pt>
                <c:pt idx="4">
                  <c:v>Cymraeg</c:v>
                </c:pt>
                <c:pt idx="5">
                  <c:v>Italian</c:v>
                </c:pt>
                <c:pt idx="6">
                  <c:v>Spanish &amp; English</c:v>
                </c:pt>
                <c:pt idx="7">
                  <c:v>Cymraeg &amp; English</c:v>
                </c:pt>
                <c:pt idx="8">
                  <c:v>Prefer not to say</c:v>
                </c:pt>
              </c:strCache>
            </c:strRef>
          </c:cat>
          <c:val>
            <c:numRef>
              <c:f>Sheet1!$B$2:$B$10</c:f>
              <c:numCache>
                <c:formatCode>General</c:formatCode>
                <c:ptCount val="9"/>
                <c:pt idx="0">
                  <c:v>25</c:v>
                </c:pt>
                <c:pt idx="1">
                  <c:v>1</c:v>
                </c:pt>
                <c:pt idx="2">
                  <c:v>1</c:v>
                </c:pt>
                <c:pt idx="3">
                  <c:v>2</c:v>
                </c:pt>
                <c:pt idx="4">
                  <c:v>2</c:v>
                </c:pt>
                <c:pt idx="5">
                  <c:v>1</c:v>
                </c:pt>
                <c:pt idx="6">
                  <c:v>1</c:v>
                </c:pt>
                <c:pt idx="7">
                  <c:v>1</c:v>
                </c:pt>
                <c:pt idx="8">
                  <c:v>1</c:v>
                </c:pt>
              </c:numCache>
            </c:numRef>
          </c:val>
          <c:extLst>
            <c:ext xmlns:c16="http://schemas.microsoft.com/office/drawing/2014/chart" uri="{C3380CC4-5D6E-409C-BE32-E72D297353CC}">
              <c16:uniqueId val="{00000000-8D85-4B57-B5E8-4D90410674F5}"/>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17574583868239912"/>
          <c:y val="0.83324574899030734"/>
          <c:w val="0.80046881914534707"/>
          <c:h val="0.1284403669724770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73895130851751"/>
          <c:y val="2.4992822489954221E-2"/>
          <c:w val="0.53276901494832174"/>
          <c:h val="0.81608387617466815"/>
        </c:manualLayout>
      </c:layout>
      <c:barChart>
        <c:barDir val="bar"/>
        <c:grouping val="stacked"/>
        <c:varyColors val="0"/>
        <c:ser>
          <c:idx val="0"/>
          <c:order val="0"/>
          <c:tx>
            <c:strRef>
              <c:f>Sheet1!$B$1</c:f>
              <c:strCache>
                <c:ptCount val="1"/>
                <c:pt idx="0">
                  <c:v>Llywydd</c:v>
                </c:pt>
              </c:strCache>
            </c:strRef>
          </c:tx>
          <c:spPr>
            <a:solidFill>
              <a:schemeClr val="accent1"/>
            </a:solidFill>
            <a:ln>
              <a:noFill/>
            </a:ln>
            <a:effectLst/>
          </c:spPr>
          <c:invertIfNegative val="0"/>
          <c:cat>
            <c:strRef>
              <c:f>Sheet1!$A$2:$A$20</c:f>
              <c:strCache>
                <c:ptCount val="19"/>
                <c:pt idx="0">
                  <c:v>Aberystwyth Business School</c:v>
                </c:pt>
                <c:pt idx="1">
                  <c:v>Information Studies</c:v>
                </c:pt>
                <c:pt idx="2">
                  <c:v>Law &amp; Criminology</c:v>
                </c:pt>
                <c:pt idx="3">
                  <c:v>Education</c:v>
                </c:pt>
                <c:pt idx="4">
                  <c:v>English and Creative Writing</c:v>
                </c:pt>
                <c:pt idx="5">
                  <c:v>Geography &amp; Earth Sciences</c:v>
                </c:pt>
                <c:pt idx="6">
                  <c:v>Healthcare Education Centre</c:v>
                </c:pt>
                <c:pt idx="7">
                  <c:v>History and Welsh History</c:v>
                </c:pt>
                <c:pt idx="8">
                  <c:v>Incumbent Officer</c:v>
                </c:pt>
                <c:pt idx="9">
                  <c:v>International Politics</c:v>
                </c:pt>
                <c:pt idx="10">
                  <c:v>Life Sciences</c:v>
                </c:pt>
                <c:pt idx="11">
                  <c:v>Mathematics</c:v>
                </c:pt>
                <c:pt idx="12">
                  <c:v>Modern Languages</c:v>
                </c:pt>
                <c:pt idx="13">
                  <c:v>Physics</c:v>
                </c:pt>
                <c:pt idx="14">
                  <c:v>Psychology</c:v>
                </c:pt>
                <c:pt idx="15">
                  <c:v>School of Art</c:v>
                </c:pt>
                <c:pt idx="16">
                  <c:v>School of Vetinary Sciences</c:v>
                </c:pt>
                <c:pt idx="17">
                  <c:v>Theatre, Film and Television Studies</c:v>
                </c:pt>
                <c:pt idx="18">
                  <c:v>Welsh and Celtic Studies</c:v>
                </c:pt>
              </c:strCache>
            </c:strRef>
          </c:cat>
          <c:val>
            <c:numRef>
              <c:f>Sheet1!$B$2:$B$20</c:f>
              <c:numCache>
                <c:formatCode>General</c:formatCode>
                <c:ptCount val="19"/>
                <c:pt idx="0">
                  <c:v>3</c:v>
                </c:pt>
                <c:pt idx="1">
                  <c:v>1</c:v>
                </c:pt>
                <c:pt idx="2">
                  <c:v>1</c:v>
                </c:pt>
                <c:pt idx="3">
                  <c:v>0</c:v>
                </c:pt>
                <c:pt idx="4">
                  <c:v>2</c:v>
                </c:pt>
                <c:pt idx="5">
                  <c:v>0</c:v>
                </c:pt>
                <c:pt idx="6">
                  <c:v>0</c:v>
                </c:pt>
                <c:pt idx="7">
                  <c:v>0</c:v>
                </c:pt>
                <c:pt idx="8">
                  <c:v>1</c:v>
                </c:pt>
                <c:pt idx="9">
                  <c:v>1</c:v>
                </c:pt>
                <c:pt idx="10">
                  <c:v>1</c:v>
                </c:pt>
                <c:pt idx="11">
                  <c:v>0</c:v>
                </c:pt>
                <c:pt idx="12">
                  <c:v>0</c:v>
                </c:pt>
                <c:pt idx="13">
                  <c:v>0</c:v>
                </c:pt>
                <c:pt idx="14">
                  <c:v>2</c:v>
                </c:pt>
                <c:pt idx="15">
                  <c:v>1</c:v>
                </c:pt>
                <c:pt idx="16">
                  <c:v>0</c:v>
                </c:pt>
                <c:pt idx="17">
                  <c:v>0</c:v>
                </c:pt>
                <c:pt idx="18">
                  <c:v>0</c:v>
                </c:pt>
              </c:numCache>
            </c:numRef>
          </c:val>
          <c:extLst>
            <c:ext xmlns:c16="http://schemas.microsoft.com/office/drawing/2014/chart" uri="{C3380CC4-5D6E-409C-BE32-E72D297353CC}">
              <c16:uniqueId val="{00000000-DC20-49BF-B875-07A00FE01BA6}"/>
            </c:ext>
          </c:extLst>
        </c:ser>
        <c:ser>
          <c:idx val="1"/>
          <c:order val="1"/>
          <c:tx>
            <c:strRef>
              <c:f>Sheet1!$C$1</c:f>
              <c:strCache>
                <c:ptCount val="1"/>
                <c:pt idx="0">
                  <c:v>Volunteer</c:v>
                </c:pt>
              </c:strCache>
            </c:strRef>
          </c:tx>
          <c:spPr>
            <a:solidFill>
              <a:schemeClr val="accent2"/>
            </a:solidFill>
            <a:ln>
              <a:noFill/>
            </a:ln>
            <a:effectLst/>
          </c:spPr>
          <c:invertIfNegative val="0"/>
          <c:cat>
            <c:strRef>
              <c:f>Sheet1!$A$2:$A$20</c:f>
              <c:strCache>
                <c:ptCount val="19"/>
                <c:pt idx="0">
                  <c:v>Aberystwyth Business School</c:v>
                </c:pt>
                <c:pt idx="1">
                  <c:v>Information Studies</c:v>
                </c:pt>
                <c:pt idx="2">
                  <c:v>Law &amp; Criminology</c:v>
                </c:pt>
                <c:pt idx="3">
                  <c:v>Education</c:v>
                </c:pt>
                <c:pt idx="4">
                  <c:v>English and Creative Writing</c:v>
                </c:pt>
                <c:pt idx="5">
                  <c:v>Geography &amp; Earth Sciences</c:v>
                </c:pt>
                <c:pt idx="6">
                  <c:v>Healthcare Education Centre</c:v>
                </c:pt>
                <c:pt idx="7">
                  <c:v>History and Welsh History</c:v>
                </c:pt>
                <c:pt idx="8">
                  <c:v>Incumbent Officer</c:v>
                </c:pt>
                <c:pt idx="9">
                  <c:v>International Politics</c:v>
                </c:pt>
                <c:pt idx="10">
                  <c:v>Life Sciences</c:v>
                </c:pt>
                <c:pt idx="11">
                  <c:v>Mathematics</c:v>
                </c:pt>
                <c:pt idx="12">
                  <c:v>Modern Languages</c:v>
                </c:pt>
                <c:pt idx="13">
                  <c:v>Physics</c:v>
                </c:pt>
                <c:pt idx="14">
                  <c:v>Psychology</c:v>
                </c:pt>
                <c:pt idx="15">
                  <c:v>School of Art</c:v>
                </c:pt>
                <c:pt idx="16">
                  <c:v>School of Vetinary Sciences</c:v>
                </c:pt>
                <c:pt idx="17">
                  <c:v>Theatre, Film and Television Studies</c:v>
                </c:pt>
                <c:pt idx="18">
                  <c:v>Welsh and Celtic Studies</c:v>
                </c:pt>
              </c:strCache>
            </c:strRef>
          </c:cat>
          <c:val>
            <c:numRef>
              <c:f>Sheet1!$C$2:$C$20</c:f>
              <c:numCache>
                <c:formatCode>General</c:formatCode>
                <c:ptCount val="19"/>
                <c:pt idx="0">
                  <c:v>1</c:v>
                </c:pt>
                <c:pt idx="1">
                  <c:v>0</c:v>
                </c:pt>
                <c:pt idx="2">
                  <c:v>1</c:v>
                </c:pt>
                <c:pt idx="3">
                  <c:v>0</c:v>
                </c:pt>
                <c:pt idx="4">
                  <c:v>1</c:v>
                </c:pt>
                <c:pt idx="5">
                  <c:v>1</c:v>
                </c:pt>
                <c:pt idx="6">
                  <c:v>0</c:v>
                </c:pt>
                <c:pt idx="7">
                  <c:v>1</c:v>
                </c:pt>
                <c:pt idx="8">
                  <c:v>0</c:v>
                </c:pt>
                <c:pt idx="9">
                  <c:v>6</c:v>
                </c:pt>
                <c:pt idx="10">
                  <c:v>3</c:v>
                </c:pt>
                <c:pt idx="11">
                  <c:v>0</c:v>
                </c:pt>
                <c:pt idx="12">
                  <c:v>1</c:v>
                </c:pt>
                <c:pt idx="13">
                  <c:v>1</c:v>
                </c:pt>
                <c:pt idx="14">
                  <c:v>4</c:v>
                </c:pt>
                <c:pt idx="15">
                  <c:v>0</c:v>
                </c:pt>
                <c:pt idx="16">
                  <c:v>0</c:v>
                </c:pt>
                <c:pt idx="17">
                  <c:v>1</c:v>
                </c:pt>
                <c:pt idx="18">
                  <c:v>1</c:v>
                </c:pt>
              </c:numCache>
            </c:numRef>
          </c:val>
          <c:extLst>
            <c:ext xmlns:c16="http://schemas.microsoft.com/office/drawing/2014/chart" uri="{C3380CC4-5D6E-409C-BE32-E72D297353CC}">
              <c16:uniqueId val="{00000001-DC20-49BF-B875-07A00FE01BA6}"/>
            </c:ext>
          </c:extLst>
        </c:ser>
        <c:dLbls>
          <c:showLegendKey val="0"/>
          <c:showVal val="0"/>
          <c:showCatName val="0"/>
          <c:showSerName val="0"/>
          <c:showPercent val="0"/>
          <c:showBubbleSize val="0"/>
        </c:dLbls>
        <c:gapWidth val="150"/>
        <c:overlap val="100"/>
        <c:axId val="1290057232"/>
        <c:axId val="1290055792"/>
      </c:barChart>
      <c:catAx>
        <c:axId val="1290057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crossAx val="1290055792"/>
        <c:crosses val="autoZero"/>
        <c:auto val="1"/>
        <c:lblAlgn val="ctr"/>
        <c:lblOffset val="100"/>
        <c:noMultiLvlLbl val="0"/>
      </c:catAx>
      <c:valAx>
        <c:axId val="12900557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crossAx val="1290057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05425616270618"/>
          <c:y val="0"/>
          <c:w val="0.56501766588608171"/>
          <c:h val="0.70658432899441714"/>
        </c:manualLayout>
      </c:layout>
      <c:pieChart>
        <c:varyColors val="1"/>
        <c:ser>
          <c:idx val="0"/>
          <c:order val="0"/>
          <c:tx>
            <c:strRef>
              <c:f>Sheet1!$B$1</c:f>
              <c:strCache>
                <c:ptCount val="1"/>
                <c:pt idx="0">
                  <c:v>Officer</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572-407A-A1EB-9B3F5919614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572-407A-A1EB-9B3F59196148}"/>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572-407A-A1EB-9B3F59196148}"/>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572-407A-A1EB-9B3F59196148}"/>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7572-407A-A1EB-9B3F59196148}"/>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7572-407A-A1EB-9B3F59196148}"/>
              </c:ext>
            </c:extLst>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7572-407A-A1EB-9B3F59196148}"/>
              </c:ext>
            </c:extLst>
          </c:dPt>
          <c:dPt>
            <c:idx val="7"/>
            <c:bubble3D val="0"/>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7572-407A-A1EB-9B3F59196148}"/>
              </c:ext>
            </c:extLst>
          </c:dPt>
          <c:dPt>
            <c:idx val="8"/>
            <c:bubble3D val="0"/>
            <c:spPr>
              <a:solidFill>
                <a:schemeClr val="accent3">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1-7572-407A-A1EB-9B3F59196148}"/>
              </c:ext>
            </c:extLst>
          </c:dPt>
          <c:dPt>
            <c:idx val="9"/>
            <c:bubble3D val="0"/>
            <c:spPr>
              <a:solidFill>
                <a:schemeClr val="accent4">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3-7572-407A-A1EB-9B3F59196148}"/>
              </c:ext>
            </c:extLst>
          </c:dPt>
          <c:dPt>
            <c:idx val="10"/>
            <c:bubble3D val="0"/>
            <c:spPr>
              <a:solidFill>
                <a:schemeClr val="accent5">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5-7572-407A-A1EB-9B3F59196148}"/>
              </c:ext>
            </c:extLst>
          </c:dPt>
          <c:dPt>
            <c:idx val="11"/>
            <c:bubble3D val="0"/>
            <c:spPr>
              <a:solidFill>
                <a:schemeClr val="accent6">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7-7572-407A-A1EB-9B3F59196148}"/>
              </c:ext>
            </c:extLst>
          </c:dPt>
          <c:dPt>
            <c:idx val="12"/>
            <c:bubble3D val="0"/>
            <c:spPr>
              <a:solidFill>
                <a:schemeClr val="accent1">
                  <a:lumMod val="80000"/>
                  <a:lumOff val="2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7572-407A-A1EB-9B3F59196148}"/>
              </c:ext>
            </c:extLst>
          </c:dPt>
          <c:dPt>
            <c:idx val="13"/>
            <c:bubble3D val="0"/>
            <c:spPr>
              <a:solidFill>
                <a:schemeClr val="accent2">
                  <a:lumMod val="80000"/>
                  <a:lumOff val="2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7572-407A-A1EB-9B3F59196148}"/>
              </c:ext>
            </c:extLst>
          </c:dPt>
          <c:dPt>
            <c:idx val="14"/>
            <c:bubble3D val="0"/>
            <c:spPr>
              <a:solidFill>
                <a:schemeClr val="accent3">
                  <a:lumMod val="80000"/>
                  <a:lumOff val="2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7572-407A-A1EB-9B3F5919614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Sheet1!$A$2:$A$16</c:f>
              <c:strCache>
                <c:ptCount val="15"/>
                <c:pt idx="0">
                  <c:v>Aberystwyth Business School</c:v>
                </c:pt>
                <c:pt idx="1">
                  <c:v>Information Studies</c:v>
                </c:pt>
                <c:pt idx="2">
                  <c:v>Law &amp; Criminology</c:v>
                </c:pt>
                <c:pt idx="3">
                  <c:v>English and Creative Writing</c:v>
                </c:pt>
                <c:pt idx="4">
                  <c:v>Geography &amp; Earth Sciences</c:v>
                </c:pt>
                <c:pt idx="5">
                  <c:v>History and Welsh History</c:v>
                </c:pt>
                <c:pt idx="6">
                  <c:v>Incumbent Officer</c:v>
                </c:pt>
                <c:pt idx="7">
                  <c:v>International Politics</c:v>
                </c:pt>
                <c:pt idx="8">
                  <c:v>Life Sciences</c:v>
                </c:pt>
                <c:pt idx="9">
                  <c:v>Modern Languages</c:v>
                </c:pt>
                <c:pt idx="10">
                  <c:v>Physics</c:v>
                </c:pt>
                <c:pt idx="11">
                  <c:v>Psychology</c:v>
                </c:pt>
                <c:pt idx="12">
                  <c:v>School of Art</c:v>
                </c:pt>
                <c:pt idx="13">
                  <c:v>Theatre, Film and Television Studies</c:v>
                </c:pt>
                <c:pt idx="14">
                  <c:v>Welsh and Celtic Studies</c:v>
                </c:pt>
              </c:strCache>
            </c:strRef>
          </c:cat>
          <c:val>
            <c:numRef>
              <c:f>Sheet1!$B$2:$B$16</c:f>
              <c:numCache>
                <c:formatCode>General</c:formatCode>
                <c:ptCount val="15"/>
                <c:pt idx="0">
                  <c:v>4</c:v>
                </c:pt>
                <c:pt idx="1">
                  <c:v>1</c:v>
                </c:pt>
                <c:pt idx="2">
                  <c:v>2</c:v>
                </c:pt>
                <c:pt idx="3">
                  <c:v>3</c:v>
                </c:pt>
                <c:pt idx="4">
                  <c:v>1</c:v>
                </c:pt>
                <c:pt idx="5">
                  <c:v>1</c:v>
                </c:pt>
                <c:pt idx="6">
                  <c:v>1</c:v>
                </c:pt>
                <c:pt idx="7">
                  <c:v>7</c:v>
                </c:pt>
                <c:pt idx="8">
                  <c:v>4</c:v>
                </c:pt>
                <c:pt idx="9">
                  <c:v>1</c:v>
                </c:pt>
                <c:pt idx="10">
                  <c:v>1</c:v>
                </c:pt>
                <c:pt idx="11">
                  <c:v>6</c:v>
                </c:pt>
                <c:pt idx="12">
                  <c:v>1</c:v>
                </c:pt>
                <c:pt idx="13">
                  <c:v>1</c:v>
                </c:pt>
                <c:pt idx="14">
                  <c:v>1</c:v>
                </c:pt>
              </c:numCache>
            </c:numRef>
          </c:val>
          <c:extLst>
            <c:ext xmlns:c16="http://schemas.microsoft.com/office/drawing/2014/chart" uri="{C3380CC4-5D6E-409C-BE32-E72D297353CC}">
              <c16:uniqueId val="{00000026-7572-407A-A1EB-9B3F5919614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8.6649704409123077E-2"/>
          <c:y val="0.75572164047885426"/>
          <c:w val="0.80604863054690823"/>
          <c:h val="0.2153644142271964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31356948215553"/>
          <c:y val="3.7942352444236695E-2"/>
          <c:w val="0.75572889453623415"/>
          <c:h val="0.85194875691109262"/>
        </c:manualLayout>
      </c:layout>
      <c:pieChart>
        <c:varyColors val="1"/>
        <c:ser>
          <c:idx val="0"/>
          <c:order val="0"/>
          <c:tx>
            <c:strRef>
              <c:f>Sheet1!$B$1</c:f>
              <c:strCache>
                <c:ptCount val="1"/>
                <c:pt idx="0">
                  <c:v>Faculties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E18-4B65-B8EB-2E14F462368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E18-4B65-B8EB-2E14F462368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EE18-4B65-B8EB-2E14F4623689}"/>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Tahoma" panose="020B0604030504040204" pitchFamily="34" charset="0"/>
                    <a:ea typeface="Tahoma" panose="020B0604030504040204" pitchFamily="34" charset="0"/>
                    <a:cs typeface="Tahoma" panose="020B0604030504040204" pitchFamily="34" charset="0"/>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Incument</c:v>
                </c:pt>
                <c:pt idx="1">
                  <c:v>Humanities</c:v>
                </c:pt>
                <c:pt idx="2">
                  <c:v>Sciences</c:v>
                </c:pt>
              </c:strCache>
            </c:strRef>
          </c:cat>
          <c:val>
            <c:numRef>
              <c:f>Sheet1!$B$2:$B$4</c:f>
              <c:numCache>
                <c:formatCode>General</c:formatCode>
                <c:ptCount val="3"/>
                <c:pt idx="0">
                  <c:v>1</c:v>
                </c:pt>
                <c:pt idx="1">
                  <c:v>22</c:v>
                </c:pt>
                <c:pt idx="2">
                  <c:v>12</c:v>
                </c:pt>
              </c:numCache>
            </c:numRef>
          </c:val>
          <c:extLst>
            <c:ext xmlns:c16="http://schemas.microsoft.com/office/drawing/2014/chart" uri="{C3380CC4-5D6E-409C-BE32-E72D297353CC}">
              <c16:uniqueId val="{00000006-EE18-4B65-B8EB-2E14F4623689}"/>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187818695209091"/>
          <c:y val="0.90769781616597012"/>
          <c:w val="0.5855274839547735"/>
          <c:h val="8.307605614640829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Llywydd</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D049-4C1F-A2DA-D83F3D4FDED2}"/>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D049-4C1F-A2DA-D83F3D4FDED2}"/>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D049-4C1F-A2DA-D83F3D4FDED2}"/>
              </c:ext>
            </c:extLst>
          </c:dPt>
          <c:cat>
            <c:strRef>
              <c:f>Sheet1!$A$2:$A$4</c:f>
              <c:strCache>
                <c:ptCount val="3"/>
                <c:pt idx="0">
                  <c:v>Incument</c:v>
                </c:pt>
                <c:pt idx="1">
                  <c:v>Humanities</c:v>
                </c:pt>
                <c:pt idx="2">
                  <c:v>Sciences</c:v>
                </c:pt>
              </c:strCache>
            </c:strRef>
          </c:cat>
          <c:val>
            <c:numRef>
              <c:f>Sheet1!$B$2:$B$4</c:f>
              <c:numCache>
                <c:formatCode>General</c:formatCode>
                <c:ptCount val="3"/>
                <c:pt idx="0">
                  <c:v>1</c:v>
                </c:pt>
                <c:pt idx="1">
                  <c:v>8</c:v>
                </c:pt>
                <c:pt idx="2">
                  <c:v>3</c:v>
                </c:pt>
              </c:numCache>
            </c:numRef>
          </c:val>
          <c:extLst>
            <c:ext xmlns:c16="http://schemas.microsoft.com/office/drawing/2014/chart" uri="{C3380CC4-5D6E-409C-BE32-E72D297353CC}">
              <c16:uniqueId val="{00000006-D049-4C1F-A2DA-D83F3D4FDED2}"/>
            </c:ext>
          </c:extLst>
        </c:ser>
        <c:ser>
          <c:idx val="1"/>
          <c:order val="1"/>
          <c:tx>
            <c:strRef>
              <c:f>Sheet1!$C$1</c:f>
              <c:strCache>
                <c:ptCount val="1"/>
                <c:pt idx="0">
                  <c:v>Volunteer</c:v>
                </c:pt>
              </c:strCache>
            </c:strRef>
          </c:tx>
          <c:spPr>
            <a:solidFill>
              <a:schemeClr val="accent2"/>
            </a:solidFill>
            <a:ln w="19050">
              <a:solidFill>
                <a:schemeClr val="lt1"/>
              </a:solidFill>
            </a:ln>
            <a:effectLst/>
          </c:spPr>
          <c:invertIfNegative val="0"/>
          <c:cat>
            <c:strRef>
              <c:f>Sheet1!$A$2:$A$4</c:f>
              <c:strCache>
                <c:ptCount val="3"/>
                <c:pt idx="0">
                  <c:v>Incument</c:v>
                </c:pt>
                <c:pt idx="1">
                  <c:v>Humanities</c:v>
                </c:pt>
                <c:pt idx="2">
                  <c:v>Sciences</c:v>
                </c:pt>
              </c:strCache>
            </c:strRef>
          </c:cat>
          <c:val>
            <c:numRef>
              <c:f>Sheet1!$C$2:$C$4</c:f>
              <c:numCache>
                <c:formatCode>General</c:formatCode>
                <c:ptCount val="3"/>
                <c:pt idx="0">
                  <c:v>0</c:v>
                </c:pt>
                <c:pt idx="1">
                  <c:v>14</c:v>
                </c:pt>
                <c:pt idx="2">
                  <c:v>9</c:v>
                </c:pt>
              </c:numCache>
            </c:numRef>
          </c:val>
          <c:extLst>
            <c:ext xmlns:c16="http://schemas.microsoft.com/office/drawing/2014/chart" uri="{C3380CC4-5D6E-409C-BE32-E72D297353CC}">
              <c16:uniqueId val="{00000007-D049-4C1F-A2DA-D83F3D4FDED2}"/>
            </c:ext>
          </c:extLst>
        </c:ser>
        <c:dLbls>
          <c:showLegendKey val="0"/>
          <c:showVal val="0"/>
          <c:showCatName val="0"/>
          <c:showSerName val="0"/>
          <c:showPercent val="0"/>
          <c:showBubbleSize val="0"/>
        </c:dLbls>
        <c:gapWidth val="100"/>
        <c:overlap val="100"/>
        <c:axId val="443765312"/>
        <c:axId val="443764832"/>
      </c:barChart>
      <c:valAx>
        <c:axId val="4437648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crossAx val="443765312"/>
        <c:crosses val="autoZero"/>
        <c:crossBetween val="between"/>
      </c:valAx>
      <c:catAx>
        <c:axId val="44376531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crossAx val="44376483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Sheet23!$H$8</c:f>
              <c:strCache>
                <c:ptCount val="1"/>
                <c:pt idx="0">
                  <c:v> </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591-40ED-8FF4-4F78F6DC237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591-40ED-8FF4-4F78F6DC237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Sheet23!$G$9:$G$10</c:f>
              <c:strCache>
                <c:ptCount val="2"/>
                <c:pt idx="0">
                  <c:v>Not Mature</c:v>
                </c:pt>
                <c:pt idx="1">
                  <c:v>Mature</c:v>
                </c:pt>
              </c:strCache>
            </c:strRef>
          </c:cat>
          <c:val>
            <c:numRef>
              <c:f>Sheet23!$H$9:$H$10</c:f>
              <c:numCache>
                <c:formatCode>General</c:formatCode>
                <c:ptCount val="2"/>
                <c:pt idx="0">
                  <c:v>26</c:v>
                </c:pt>
                <c:pt idx="1">
                  <c:v>9</c:v>
                </c:pt>
              </c:numCache>
            </c:numRef>
          </c:val>
          <c:extLst>
            <c:ext xmlns:c16="http://schemas.microsoft.com/office/drawing/2014/chart" uri="{C3380CC4-5D6E-409C-BE32-E72D297353CC}">
              <c16:uniqueId val="{00000004-D591-40ED-8FF4-4F78F6DC237D}"/>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8515182034599E-2"/>
          <c:y val="7.9367395347262948E-2"/>
          <c:w val="0.79616317775152112"/>
          <c:h val="0.71826571151786145"/>
        </c:manualLayout>
      </c:layout>
      <c:pieChart>
        <c:varyColors val="1"/>
        <c:ser>
          <c:idx val="0"/>
          <c:order val="0"/>
          <c:tx>
            <c:strRef>
              <c:f>Sheet1!$B$1</c:f>
              <c:strCache>
                <c:ptCount val="1"/>
                <c:pt idx="0">
                  <c:v>Officer</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0D04-44A0-A584-EF250ADAD0D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0D04-44A0-A584-EF250ADAD0DA}"/>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0D04-44A0-A584-EF250ADAD0D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Other</c:v>
                </c:pt>
                <c:pt idx="1">
                  <c:v>Male</c:v>
                </c:pt>
                <c:pt idx="2">
                  <c:v>Female</c:v>
                </c:pt>
              </c:strCache>
            </c:strRef>
          </c:cat>
          <c:val>
            <c:numRef>
              <c:f>Sheet1!$B$2:$B$4</c:f>
              <c:numCache>
                <c:formatCode>General</c:formatCode>
                <c:ptCount val="3"/>
                <c:pt idx="0">
                  <c:v>3</c:v>
                </c:pt>
                <c:pt idx="1">
                  <c:v>12</c:v>
                </c:pt>
                <c:pt idx="2">
                  <c:v>20</c:v>
                </c:pt>
              </c:numCache>
            </c:numRef>
          </c:val>
          <c:extLst>
            <c:ext xmlns:c16="http://schemas.microsoft.com/office/drawing/2014/chart" uri="{C3380CC4-5D6E-409C-BE32-E72D297353CC}">
              <c16:uniqueId val="{00000008-0D04-44A0-A584-EF250ADAD0D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11267921254848438"/>
          <c:y val="0.84518506049983877"/>
          <c:w val="0.75498646708714978"/>
          <c:h val="0.12337867271395028"/>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Llywydd</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A3DC-4DE7-9002-98BEB89AE033}"/>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A3DC-4DE7-9002-98BEB89AE033}"/>
              </c:ext>
            </c:extLst>
          </c:dPt>
          <c:cat>
            <c:strRef>
              <c:f>Sheet1!$A$2:$A$3</c:f>
              <c:strCache>
                <c:ptCount val="2"/>
                <c:pt idx="0">
                  <c:v>Mature </c:v>
                </c:pt>
                <c:pt idx="1">
                  <c:v>Not mature </c:v>
                </c:pt>
              </c:strCache>
            </c:strRef>
          </c:cat>
          <c:val>
            <c:numRef>
              <c:f>Sheet1!$B$2:$B$3</c:f>
              <c:numCache>
                <c:formatCode>General</c:formatCode>
                <c:ptCount val="2"/>
                <c:pt idx="0">
                  <c:v>6</c:v>
                </c:pt>
                <c:pt idx="1">
                  <c:v>8</c:v>
                </c:pt>
              </c:numCache>
            </c:numRef>
          </c:val>
          <c:extLst>
            <c:ext xmlns:c16="http://schemas.microsoft.com/office/drawing/2014/chart" uri="{C3380CC4-5D6E-409C-BE32-E72D297353CC}">
              <c16:uniqueId val="{00000006-A3DC-4DE7-9002-98BEB89AE033}"/>
            </c:ext>
          </c:extLst>
        </c:ser>
        <c:ser>
          <c:idx val="1"/>
          <c:order val="1"/>
          <c:tx>
            <c:strRef>
              <c:f>Sheet1!$C$1</c:f>
              <c:strCache>
                <c:ptCount val="1"/>
                <c:pt idx="0">
                  <c:v>Volunteer</c:v>
                </c:pt>
              </c:strCache>
            </c:strRef>
          </c:tx>
          <c:spPr>
            <a:solidFill>
              <a:schemeClr val="accent2"/>
            </a:solidFill>
            <a:ln w="19050">
              <a:solidFill>
                <a:schemeClr val="lt1"/>
              </a:solidFill>
            </a:ln>
            <a:effectLst/>
          </c:spPr>
          <c:invertIfNegative val="0"/>
          <c:cat>
            <c:strRef>
              <c:f>Sheet1!$A$2:$A$3</c:f>
              <c:strCache>
                <c:ptCount val="2"/>
                <c:pt idx="0">
                  <c:v>Mature </c:v>
                </c:pt>
                <c:pt idx="1">
                  <c:v>Not mature </c:v>
                </c:pt>
              </c:strCache>
            </c:strRef>
          </c:cat>
          <c:val>
            <c:numRef>
              <c:f>Sheet1!$C$2:$C$3</c:f>
              <c:numCache>
                <c:formatCode>General</c:formatCode>
                <c:ptCount val="2"/>
                <c:pt idx="0">
                  <c:v>3</c:v>
                </c:pt>
                <c:pt idx="1">
                  <c:v>18</c:v>
                </c:pt>
              </c:numCache>
            </c:numRef>
          </c:val>
          <c:extLst>
            <c:ext xmlns:c16="http://schemas.microsoft.com/office/drawing/2014/chart" uri="{C3380CC4-5D6E-409C-BE32-E72D297353CC}">
              <c16:uniqueId val="{00000007-A3DC-4DE7-9002-98BEB89AE033}"/>
            </c:ext>
          </c:extLst>
        </c:ser>
        <c:dLbls>
          <c:showLegendKey val="0"/>
          <c:showVal val="0"/>
          <c:showCatName val="0"/>
          <c:showSerName val="0"/>
          <c:showPercent val="0"/>
          <c:showBubbleSize val="0"/>
        </c:dLbls>
        <c:gapWidth val="100"/>
        <c:overlap val="100"/>
        <c:axId val="443765312"/>
        <c:axId val="443764832"/>
      </c:barChart>
      <c:valAx>
        <c:axId val="4437648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crossAx val="443765312"/>
        <c:crosses val="autoZero"/>
        <c:crossBetween val="between"/>
      </c:valAx>
      <c:catAx>
        <c:axId val="44376531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crossAx val="443764832"/>
        <c:crosses val="autoZero"/>
        <c:auto val="1"/>
        <c:lblAlgn val="ctr"/>
        <c:lblOffset val="100"/>
        <c:noMultiLvlLbl val="0"/>
      </c:catAx>
      <c:spPr>
        <a:noFill/>
        <a:ln>
          <a:noFill/>
        </a:ln>
        <a:effectLst/>
      </c:spPr>
    </c:plotArea>
    <c:legend>
      <c:legendPos val="b"/>
      <c:layout>
        <c:manualLayout>
          <c:xMode val="edge"/>
          <c:yMode val="edge"/>
          <c:x val="0.66945328366951184"/>
          <c:y val="0.67508870922199427"/>
          <c:w val="0.18354018228662475"/>
          <c:h val="0.13365703179413815"/>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Sheet23!$H$8</c:f>
              <c:strCache>
                <c:ptCount val="1"/>
                <c:pt idx="0">
                  <c:v>Undergraduate or Postgraduate</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27D-4B2D-85B9-0CD249637146}"/>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27D-4B2D-85B9-0CD249637146}"/>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E27D-4B2D-85B9-0CD24963714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Sheet23!$G$9:$G$11</c:f>
              <c:strCache>
                <c:ptCount val="3"/>
                <c:pt idx="0">
                  <c:v>Undergraduates</c:v>
                </c:pt>
                <c:pt idx="1">
                  <c:v>Postgraduates</c:v>
                </c:pt>
                <c:pt idx="2">
                  <c:v>Current FT Officer</c:v>
                </c:pt>
              </c:strCache>
            </c:strRef>
          </c:cat>
          <c:val>
            <c:numRef>
              <c:f>Sheet23!$H$9:$H$11</c:f>
              <c:numCache>
                <c:formatCode>General</c:formatCode>
                <c:ptCount val="3"/>
                <c:pt idx="0">
                  <c:v>25</c:v>
                </c:pt>
                <c:pt idx="1">
                  <c:v>9</c:v>
                </c:pt>
                <c:pt idx="2">
                  <c:v>1</c:v>
                </c:pt>
              </c:numCache>
            </c:numRef>
          </c:val>
          <c:extLst>
            <c:ext xmlns:c16="http://schemas.microsoft.com/office/drawing/2014/chart" uri="{C3380CC4-5D6E-409C-BE32-E72D297353CC}">
              <c16:uniqueId val="{00000006-E27D-4B2D-85B9-0CD24963714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Llywydd</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4557-4864-B6A9-6B538B1B26A4}"/>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4557-4864-B6A9-6B538B1B26A4}"/>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4557-4864-B6A9-6B538B1B26A4}"/>
              </c:ext>
            </c:extLst>
          </c:dPt>
          <c:cat>
            <c:strRef>
              <c:f>Sheet1!$A$2:$A$4</c:f>
              <c:strCache>
                <c:ptCount val="3"/>
                <c:pt idx="0">
                  <c:v>Undergrad</c:v>
                </c:pt>
                <c:pt idx="1">
                  <c:v>Postgrad</c:v>
                </c:pt>
                <c:pt idx="2">
                  <c:v>Current FT officer</c:v>
                </c:pt>
              </c:strCache>
            </c:strRef>
          </c:cat>
          <c:val>
            <c:numRef>
              <c:f>Sheet1!$B$2:$B$4</c:f>
              <c:numCache>
                <c:formatCode>General</c:formatCode>
                <c:ptCount val="3"/>
                <c:pt idx="0">
                  <c:v>6</c:v>
                </c:pt>
                <c:pt idx="1">
                  <c:v>7</c:v>
                </c:pt>
                <c:pt idx="2">
                  <c:v>1</c:v>
                </c:pt>
              </c:numCache>
            </c:numRef>
          </c:val>
          <c:extLst>
            <c:ext xmlns:c16="http://schemas.microsoft.com/office/drawing/2014/chart" uri="{C3380CC4-5D6E-409C-BE32-E72D297353CC}">
              <c16:uniqueId val="{00000006-4557-4864-B6A9-6B538B1B26A4}"/>
            </c:ext>
          </c:extLst>
        </c:ser>
        <c:ser>
          <c:idx val="1"/>
          <c:order val="1"/>
          <c:tx>
            <c:strRef>
              <c:f>Sheet1!$C$1</c:f>
              <c:strCache>
                <c:ptCount val="1"/>
                <c:pt idx="0">
                  <c:v>Volunteer</c:v>
                </c:pt>
              </c:strCache>
            </c:strRef>
          </c:tx>
          <c:spPr>
            <a:solidFill>
              <a:schemeClr val="accent2"/>
            </a:solidFill>
            <a:ln w="19050">
              <a:solidFill>
                <a:schemeClr val="lt1"/>
              </a:solidFill>
            </a:ln>
            <a:effectLst/>
          </c:spPr>
          <c:invertIfNegative val="0"/>
          <c:cat>
            <c:strRef>
              <c:f>Sheet1!$A$2:$A$4</c:f>
              <c:strCache>
                <c:ptCount val="3"/>
                <c:pt idx="0">
                  <c:v>Undergrad</c:v>
                </c:pt>
                <c:pt idx="1">
                  <c:v>Postgrad</c:v>
                </c:pt>
                <c:pt idx="2">
                  <c:v>Current FT officer</c:v>
                </c:pt>
              </c:strCache>
            </c:strRef>
          </c:cat>
          <c:val>
            <c:numRef>
              <c:f>Sheet1!$C$2:$C$4</c:f>
              <c:numCache>
                <c:formatCode>General</c:formatCode>
                <c:ptCount val="3"/>
                <c:pt idx="0">
                  <c:v>21</c:v>
                </c:pt>
                <c:pt idx="1">
                  <c:v>3</c:v>
                </c:pt>
                <c:pt idx="2">
                  <c:v>0</c:v>
                </c:pt>
              </c:numCache>
            </c:numRef>
          </c:val>
          <c:extLst>
            <c:ext xmlns:c16="http://schemas.microsoft.com/office/drawing/2014/chart" uri="{C3380CC4-5D6E-409C-BE32-E72D297353CC}">
              <c16:uniqueId val="{00000007-4557-4864-B6A9-6B538B1B26A4}"/>
            </c:ext>
          </c:extLst>
        </c:ser>
        <c:dLbls>
          <c:showLegendKey val="0"/>
          <c:showVal val="0"/>
          <c:showCatName val="0"/>
          <c:showSerName val="0"/>
          <c:showPercent val="0"/>
          <c:showBubbleSize val="0"/>
        </c:dLbls>
        <c:gapWidth val="100"/>
        <c:overlap val="100"/>
        <c:axId val="443765312"/>
        <c:axId val="443764832"/>
      </c:barChart>
      <c:valAx>
        <c:axId val="4437648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crossAx val="443765312"/>
        <c:crosses val="autoZero"/>
        <c:crossBetween val="between"/>
      </c:valAx>
      <c:catAx>
        <c:axId val="44376531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crossAx val="44376483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64682710681064"/>
          <c:y val="2.6061512865691635E-2"/>
          <c:w val="0.3574704125914609"/>
          <c:h val="0.84265207700766631"/>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CB6-468A-B257-6C1A82F2F19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CB6-468A-B257-6C1A82F2F19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CB6-468A-B257-6C1A82F2F199}"/>
              </c:ext>
            </c:extLst>
          </c:dPt>
          <c:cat>
            <c:strRef>
              <c:f>Sheet1!$A$2:$A$4</c:f>
              <c:strCache>
                <c:ptCount val="3"/>
                <c:pt idx="0">
                  <c:v>No</c:v>
                </c:pt>
                <c:pt idx="1">
                  <c:v>Prefer not to say</c:v>
                </c:pt>
                <c:pt idx="2">
                  <c:v>Unknown</c:v>
                </c:pt>
              </c:strCache>
            </c:strRef>
          </c:cat>
          <c:val>
            <c:numRef>
              <c:f>Sheet1!$B$2:$B$4</c:f>
              <c:numCache>
                <c:formatCode>General</c:formatCode>
                <c:ptCount val="3"/>
                <c:pt idx="0">
                  <c:v>33</c:v>
                </c:pt>
                <c:pt idx="1">
                  <c:v>1</c:v>
                </c:pt>
                <c:pt idx="2">
                  <c:v>3</c:v>
                </c:pt>
              </c:numCache>
            </c:numRef>
          </c:val>
          <c:extLst>
            <c:ext xmlns:c16="http://schemas.microsoft.com/office/drawing/2014/chart" uri="{C3380CC4-5D6E-409C-BE32-E72D297353CC}">
              <c16:uniqueId val="{00000006-5CB6-468A-B257-6C1A82F2F19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26077809034547367"/>
          <c:y val="0.92755692631922049"/>
          <c:w val="0.47581028785950297"/>
          <c:h val="5.7557785837153722E-2"/>
        </c:manualLayout>
      </c:layout>
      <c:overlay val="0"/>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Tahoma"/>
              <a:ea typeface="Tahoma"/>
              <a:cs typeface="Tahoma"/>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Llwywdd</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3EB1-4908-B90B-E4F883E3E4A9}"/>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3EB1-4908-B90B-E4F883E3E4A9}"/>
              </c:ext>
            </c:extLst>
          </c:dPt>
          <c:cat>
            <c:strRef>
              <c:f>Sheet1!$A$2:$A$3</c:f>
              <c:strCache>
                <c:ptCount val="2"/>
                <c:pt idx="0">
                  <c:v>Prefer not to say </c:v>
                </c:pt>
                <c:pt idx="1">
                  <c:v>No</c:v>
                </c:pt>
              </c:strCache>
            </c:strRef>
          </c:cat>
          <c:val>
            <c:numRef>
              <c:f>Sheet1!$B$2:$B$3</c:f>
              <c:numCache>
                <c:formatCode>General</c:formatCode>
                <c:ptCount val="2"/>
                <c:pt idx="1">
                  <c:v>14</c:v>
                </c:pt>
              </c:numCache>
            </c:numRef>
          </c:val>
          <c:extLst>
            <c:ext xmlns:c16="http://schemas.microsoft.com/office/drawing/2014/chart" uri="{C3380CC4-5D6E-409C-BE32-E72D297353CC}">
              <c16:uniqueId val="{00000006-3EB1-4908-B90B-E4F883E3E4A9}"/>
            </c:ext>
          </c:extLst>
        </c:ser>
        <c:ser>
          <c:idx val="1"/>
          <c:order val="1"/>
          <c:tx>
            <c:strRef>
              <c:f>Sheet1!$C$1</c:f>
              <c:strCache>
                <c:ptCount val="1"/>
                <c:pt idx="0">
                  <c:v>Volunteer</c:v>
                </c:pt>
              </c:strCache>
            </c:strRef>
          </c:tx>
          <c:spPr>
            <a:solidFill>
              <a:schemeClr val="accent2"/>
            </a:solidFill>
            <a:ln w="19050">
              <a:solidFill>
                <a:schemeClr val="lt1"/>
              </a:solidFill>
            </a:ln>
            <a:effectLst/>
          </c:spPr>
          <c:invertIfNegative val="0"/>
          <c:cat>
            <c:strRef>
              <c:f>Sheet1!$A$2:$A$3</c:f>
              <c:strCache>
                <c:ptCount val="2"/>
                <c:pt idx="0">
                  <c:v>Prefer not to say </c:v>
                </c:pt>
                <c:pt idx="1">
                  <c:v>No</c:v>
                </c:pt>
              </c:strCache>
            </c:strRef>
          </c:cat>
          <c:val>
            <c:numRef>
              <c:f>Sheet1!$C$2:$C$3</c:f>
              <c:numCache>
                <c:formatCode>General</c:formatCode>
                <c:ptCount val="2"/>
                <c:pt idx="0">
                  <c:v>1</c:v>
                </c:pt>
                <c:pt idx="1">
                  <c:v>22</c:v>
                </c:pt>
              </c:numCache>
            </c:numRef>
          </c:val>
          <c:extLst>
            <c:ext xmlns:c16="http://schemas.microsoft.com/office/drawing/2014/chart" uri="{C3380CC4-5D6E-409C-BE32-E72D297353CC}">
              <c16:uniqueId val="{00000007-3EB1-4908-B90B-E4F883E3E4A9}"/>
            </c:ext>
          </c:extLst>
        </c:ser>
        <c:dLbls>
          <c:showLegendKey val="0"/>
          <c:showVal val="0"/>
          <c:showCatName val="0"/>
          <c:showSerName val="0"/>
          <c:showPercent val="0"/>
          <c:showBubbleSize val="0"/>
        </c:dLbls>
        <c:gapWidth val="100"/>
        <c:overlap val="100"/>
        <c:axId val="443765312"/>
        <c:axId val="443764832"/>
      </c:barChart>
      <c:valAx>
        <c:axId val="4437648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crossAx val="443765312"/>
        <c:crosses val="autoZero"/>
        <c:crossBetween val="between"/>
      </c:valAx>
      <c:catAx>
        <c:axId val="44376531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crossAx val="44376483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Sheet23!$H$8</c:f>
              <c:strCache>
                <c:ptCount val="1"/>
                <c:pt idx="0">
                  <c:v> </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1C9-4B40-990E-5C6E50CA111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1C9-4B40-990E-5C6E50CA111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31C9-4B40-990E-5C6E50CA111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31C9-4B40-990E-5C6E50CA111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31C9-4B40-990E-5C6E50CA111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Sheet23!$G$9:$G$13</c:f>
              <c:strCache>
                <c:ptCount val="5"/>
                <c:pt idx="0">
                  <c:v>Yr 0</c:v>
                </c:pt>
                <c:pt idx="1">
                  <c:v>Yr 1</c:v>
                </c:pt>
                <c:pt idx="2">
                  <c:v>Yr 2</c:v>
                </c:pt>
                <c:pt idx="3">
                  <c:v>Yr 3</c:v>
                </c:pt>
                <c:pt idx="4">
                  <c:v>Yr 4+</c:v>
                </c:pt>
              </c:strCache>
            </c:strRef>
          </c:cat>
          <c:val>
            <c:numRef>
              <c:f>Sheet23!$H$9:$H$13</c:f>
              <c:numCache>
                <c:formatCode>General</c:formatCode>
                <c:ptCount val="5"/>
                <c:pt idx="0">
                  <c:v>2</c:v>
                </c:pt>
                <c:pt idx="1">
                  <c:v>18</c:v>
                </c:pt>
                <c:pt idx="2">
                  <c:v>5</c:v>
                </c:pt>
                <c:pt idx="3">
                  <c:v>7</c:v>
                </c:pt>
                <c:pt idx="4">
                  <c:v>1</c:v>
                </c:pt>
              </c:numCache>
            </c:numRef>
          </c:val>
          <c:extLst>
            <c:ext xmlns:c16="http://schemas.microsoft.com/office/drawing/2014/chart" uri="{C3380CC4-5D6E-409C-BE32-E72D297353CC}">
              <c16:uniqueId val="{0000000A-31C9-4B40-990E-5C6E50CA1119}"/>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Lwywdd</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E3F4-4E58-916C-63B542E8C45A}"/>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E3F4-4E58-916C-63B542E8C45A}"/>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E3F4-4E58-916C-63B542E8C45A}"/>
              </c:ext>
            </c:extLst>
          </c:dPt>
          <c:cat>
            <c:strRef>
              <c:f>Sheet1!$A$2:$A$6</c:f>
              <c:strCache>
                <c:ptCount val="5"/>
                <c:pt idx="0">
                  <c:v>Yr 0</c:v>
                </c:pt>
                <c:pt idx="1">
                  <c:v>Yr 1</c:v>
                </c:pt>
                <c:pt idx="2">
                  <c:v>Yr 2</c:v>
                </c:pt>
                <c:pt idx="3">
                  <c:v>Yr 3</c:v>
                </c:pt>
                <c:pt idx="4">
                  <c:v>Yr 4+</c:v>
                </c:pt>
              </c:strCache>
            </c:strRef>
          </c:cat>
          <c:val>
            <c:numRef>
              <c:f>Sheet1!$B$2:$B$6</c:f>
              <c:numCache>
                <c:formatCode>General</c:formatCode>
                <c:ptCount val="5"/>
                <c:pt idx="0">
                  <c:v>0</c:v>
                </c:pt>
                <c:pt idx="1">
                  <c:v>8</c:v>
                </c:pt>
                <c:pt idx="2">
                  <c:v>0</c:v>
                </c:pt>
                <c:pt idx="3">
                  <c:v>5</c:v>
                </c:pt>
                <c:pt idx="4">
                  <c:v>0</c:v>
                </c:pt>
              </c:numCache>
            </c:numRef>
          </c:val>
          <c:extLst>
            <c:ext xmlns:c16="http://schemas.microsoft.com/office/drawing/2014/chart" uri="{C3380CC4-5D6E-409C-BE32-E72D297353CC}">
              <c16:uniqueId val="{00000006-E3F4-4E58-916C-63B542E8C45A}"/>
            </c:ext>
          </c:extLst>
        </c:ser>
        <c:ser>
          <c:idx val="1"/>
          <c:order val="1"/>
          <c:tx>
            <c:strRef>
              <c:f>Sheet1!$C$1</c:f>
              <c:strCache>
                <c:ptCount val="1"/>
                <c:pt idx="0">
                  <c:v>Volunteer</c:v>
                </c:pt>
              </c:strCache>
            </c:strRef>
          </c:tx>
          <c:spPr>
            <a:solidFill>
              <a:schemeClr val="accent2"/>
            </a:solidFill>
            <a:ln w="19050">
              <a:solidFill>
                <a:schemeClr val="lt1"/>
              </a:solidFill>
            </a:ln>
            <a:effectLst/>
          </c:spPr>
          <c:invertIfNegative val="0"/>
          <c:cat>
            <c:strRef>
              <c:f>Sheet1!$A$2:$A$6</c:f>
              <c:strCache>
                <c:ptCount val="5"/>
                <c:pt idx="0">
                  <c:v>Yr 0</c:v>
                </c:pt>
                <c:pt idx="1">
                  <c:v>Yr 1</c:v>
                </c:pt>
                <c:pt idx="2">
                  <c:v>Yr 2</c:v>
                </c:pt>
                <c:pt idx="3">
                  <c:v>Yr 3</c:v>
                </c:pt>
                <c:pt idx="4">
                  <c:v>Yr 4+</c:v>
                </c:pt>
              </c:strCache>
            </c:strRef>
          </c:cat>
          <c:val>
            <c:numRef>
              <c:f>Sheet1!$C$2:$C$6</c:f>
              <c:numCache>
                <c:formatCode>General</c:formatCode>
                <c:ptCount val="5"/>
                <c:pt idx="0">
                  <c:v>2</c:v>
                </c:pt>
                <c:pt idx="1">
                  <c:v>14</c:v>
                </c:pt>
                <c:pt idx="2">
                  <c:v>6</c:v>
                </c:pt>
                <c:pt idx="3">
                  <c:v>2</c:v>
                </c:pt>
                <c:pt idx="4">
                  <c:v>1</c:v>
                </c:pt>
              </c:numCache>
            </c:numRef>
          </c:val>
          <c:extLst>
            <c:ext xmlns:c16="http://schemas.microsoft.com/office/drawing/2014/chart" uri="{C3380CC4-5D6E-409C-BE32-E72D297353CC}">
              <c16:uniqueId val="{00000007-E3F4-4E58-916C-63B542E8C45A}"/>
            </c:ext>
          </c:extLst>
        </c:ser>
        <c:dLbls>
          <c:showLegendKey val="0"/>
          <c:showVal val="0"/>
          <c:showCatName val="0"/>
          <c:showSerName val="0"/>
          <c:showPercent val="0"/>
          <c:showBubbleSize val="0"/>
        </c:dLbls>
        <c:gapWidth val="100"/>
        <c:overlap val="100"/>
        <c:axId val="443765312"/>
        <c:axId val="443764832"/>
      </c:barChart>
      <c:valAx>
        <c:axId val="4437648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crossAx val="443765312"/>
        <c:crosses val="autoZero"/>
        <c:crossBetween val="between"/>
      </c:valAx>
      <c:catAx>
        <c:axId val="44376531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crossAx val="443764832"/>
        <c:crosses val="autoZero"/>
        <c:auto val="1"/>
        <c:lblAlgn val="ctr"/>
        <c:lblOffset val="100"/>
        <c:noMultiLvlLbl val="0"/>
      </c:catAx>
      <c:spPr>
        <a:noFill/>
        <a:ln>
          <a:noFill/>
        </a:ln>
        <a:effectLst/>
      </c:spPr>
    </c:plotArea>
    <c:legend>
      <c:legendPos val="r"/>
      <c:layout>
        <c:manualLayout>
          <c:xMode val="edge"/>
          <c:yMode val="edge"/>
          <c:x val="0.79547454362783676"/>
          <c:y val="0.33274977106403281"/>
          <c:w val="0.16076523265640699"/>
          <c:h val="0.13252378497205317"/>
        </c:manualLayout>
      </c:layout>
      <c:overlay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Sheet23!$H$8</c:f>
              <c:strCache>
                <c:ptCount val="1"/>
                <c:pt idx="0">
                  <c:v>Home or International</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F11-419F-8074-9220D55733A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F11-419F-8074-9220D55733A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Sheet23!$G$9:$G$10</c:f>
              <c:strCache>
                <c:ptCount val="2"/>
                <c:pt idx="0">
                  <c:v>Home</c:v>
                </c:pt>
                <c:pt idx="1">
                  <c:v>International</c:v>
                </c:pt>
              </c:strCache>
            </c:strRef>
          </c:cat>
          <c:val>
            <c:numRef>
              <c:f>Sheet23!$H$9:$H$10</c:f>
              <c:numCache>
                <c:formatCode>General</c:formatCode>
                <c:ptCount val="2"/>
                <c:pt idx="0">
                  <c:v>24</c:v>
                </c:pt>
                <c:pt idx="1">
                  <c:v>12</c:v>
                </c:pt>
              </c:numCache>
            </c:numRef>
          </c:val>
          <c:extLst>
            <c:ext xmlns:c16="http://schemas.microsoft.com/office/drawing/2014/chart" uri="{C3380CC4-5D6E-409C-BE32-E72D297353CC}">
              <c16:uniqueId val="{00000004-7F11-419F-8074-9220D55733AD}"/>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Llywydd</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D6D9-49CA-999E-B54CA837102A}"/>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D6D9-49CA-999E-B54CA837102A}"/>
              </c:ext>
            </c:extLst>
          </c:dPt>
          <c:cat>
            <c:strRef>
              <c:f>Sheet1!$A$2:$A$3</c:f>
              <c:strCache>
                <c:ptCount val="2"/>
                <c:pt idx="0">
                  <c:v>International </c:v>
                </c:pt>
                <c:pt idx="1">
                  <c:v>Home</c:v>
                </c:pt>
              </c:strCache>
            </c:strRef>
          </c:cat>
          <c:val>
            <c:numRef>
              <c:f>Sheet1!$B$2:$B$3</c:f>
              <c:numCache>
                <c:formatCode>General</c:formatCode>
                <c:ptCount val="2"/>
                <c:pt idx="0">
                  <c:v>7</c:v>
                </c:pt>
                <c:pt idx="1">
                  <c:v>7</c:v>
                </c:pt>
              </c:numCache>
            </c:numRef>
          </c:val>
          <c:extLst>
            <c:ext xmlns:c16="http://schemas.microsoft.com/office/drawing/2014/chart" uri="{C3380CC4-5D6E-409C-BE32-E72D297353CC}">
              <c16:uniqueId val="{00000006-D6D9-49CA-999E-B54CA837102A}"/>
            </c:ext>
          </c:extLst>
        </c:ser>
        <c:ser>
          <c:idx val="1"/>
          <c:order val="1"/>
          <c:tx>
            <c:strRef>
              <c:f>Sheet1!$C$1</c:f>
              <c:strCache>
                <c:ptCount val="1"/>
                <c:pt idx="0">
                  <c:v>Volunteer</c:v>
                </c:pt>
              </c:strCache>
            </c:strRef>
          </c:tx>
          <c:spPr>
            <a:solidFill>
              <a:schemeClr val="accent2"/>
            </a:solidFill>
            <a:ln w="19050">
              <a:solidFill>
                <a:schemeClr val="lt1"/>
              </a:solidFill>
            </a:ln>
            <a:effectLst/>
          </c:spPr>
          <c:invertIfNegative val="0"/>
          <c:cat>
            <c:strRef>
              <c:f>Sheet1!$A$2:$A$3</c:f>
              <c:strCache>
                <c:ptCount val="2"/>
                <c:pt idx="0">
                  <c:v>International </c:v>
                </c:pt>
                <c:pt idx="1">
                  <c:v>Home</c:v>
                </c:pt>
              </c:strCache>
            </c:strRef>
          </c:cat>
          <c:val>
            <c:numRef>
              <c:f>Sheet1!$C$2:$C$3</c:f>
              <c:numCache>
                <c:formatCode>General</c:formatCode>
                <c:ptCount val="2"/>
                <c:pt idx="0">
                  <c:v>6</c:v>
                </c:pt>
                <c:pt idx="1">
                  <c:v>17</c:v>
                </c:pt>
              </c:numCache>
            </c:numRef>
          </c:val>
          <c:extLst>
            <c:ext xmlns:c16="http://schemas.microsoft.com/office/drawing/2014/chart" uri="{C3380CC4-5D6E-409C-BE32-E72D297353CC}">
              <c16:uniqueId val="{00000007-D6D9-49CA-999E-B54CA837102A}"/>
            </c:ext>
          </c:extLst>
        </c:ser>
        <c:dLbls>
          <c:showLegendKey val="0"/>
          <c:showVal val="0"/>
          <c:showCatName val="0"/>
          <c:showSerName val="0"/>
          <c:showPercent val="0"/>
          <c:showBubbleSize val="0"/>
        </c:dLbls>
        <c:gapWidth val="100"/>
        <c:overlap val="100"/>
        <c:axId val="443765312"/>
        <c:axId val="443764832"/>
      </c:barChart>
      <c:valAx>
        <c:axId val="443764832"/>
        <c:scaling>
          <c:orientation val="minMax"/>
          <c:max val="25"/>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crossAx val="443765312"/>
        <c:crosses val="autoZero"/>
        <c:crossBetween val="between"/>
      </c:valAx>
      <c:catAx>
        <c:axId val="44376531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crossAx val="443764832"/>
        <c:crosses val="autoZero"/>
        <c:auto val="1"/>
        <c:lblAlgn val="ctr"/>
        <c:lblOffset val="100"/>
        <c:noMultiLvlLbl val="0"/>
      </c:catAx>
      <c:spPr>
        <a:noFill/>
        <a:ln>
          <a:noFill/>
        </a:ln>
        <a:effectLst/>
      </c:spPr>
    </c:plotArea>
    <c:legend>
      <c:legendPos val="b"/>
      <c:layout>
        <c:manualLayout>
          <c:xMode val="edge"/>
          <c:yMode val="edge"/>
          <c:x val="0.32486063122161729"/>
          <c:y val="0.93208661973156626"/>
          <c:w val="0.33249313528023078"/>
          <c:h val="6.492503247181069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Llywydd</c:v>
                </c:pt>
              </c:strCache>
            </c:strRef>
          </c:tx>
          <c:spPr>
            <a:solidFill>
              <a:schemeClr val="accent1">
                <a:lumMod val="20000"/>
                <a:lumOff val="80000"/>
              </a:schemeClr>
            </a:solidFill>
            <a:ln>
              <a:solidFill>
                <a:schemeClr val="bg1"/>
              </a:solidFill>
            </a:ln>
            <a:effectLst/>
          </c:spPr>
          <c:invertIfNegative val="0"/>
          <c:cat>
            <c:strRef>
              <c:f>Sheet1!$A$2:$A$7</c:f>
              <c:strCache>
                <c:ptCount val="6"/>
                <c:pt idx="0">
                  <c:v>Queer</c:v>
                </c:pt>
                <c:pt idx="1">
                  <c:v>Bisexual</c:v>
                </c:pt>
                <c:pt idx="2">
                  <c:v>Heterosexual</c:v>
                </c:pt>
                <c:pt idx="3">
                  <c:v>Lesbian/Gay</c:v>
                </c:pt>
                <c:pt idx="4">
                  <c:v>Pansexual </c:v>
                </c:pt>
                <c:pt idx="5">
                  <c:v>Prefer not to say</c:v>
                </c:pt>
              </c:strCache>
            </c:strRef>
          </c:cat>
          <c:val>
            <c:numRef>
              <c:f>Sheet1!$B$2:$B$7</c:f>
              <c:numCache>
                <c:formatCode>General</c:formatCode>
                <c:ptCount val="6"/>
                <c:pt idx="0">
                  <c:v>1</c:v>
                </c:pt>
                <c:pt idx="1">
                  <c:v>2</c:v>
                </c:pt>
                <c:pt idx="2">
                  <c:v>6</c:v>
                </c:pt>
                <c:pt idx="3">
                  <c:v>3</c:v>
                </c:pt>
                <c:pt idx="4">
                  <c:v>2</c:v>
                </c:pt>
                <c:pt idx="5">
                  <c:v>0</c:v>
                </c:pt>
              </c:numCache>
            </c:numRef>
          </c:val>
          <c:extLst>
            <c:ext xmlns:c16="http://schemas.microsoft.com/office/drawing/2014/chart" uri="{C3380CC4-5D6E-409C-BE32-E72D297353CC}">
              <c16:uniqueId val="{00000000-2891-467C-9C67-FB112ED92E8B}"/>
            </c:ext>
          </c:extLst>
        </c:ser>
        <c:ser>
          <c:idx val="1"/>
          <c:order val="1"/>
          <c:tx>
            <c:strRef>
              <c:f>Sheet1!$C$1</c:f>
              <c:strCache>
                <c:ptCount val="1"/>
                <c:pt idx="0">
                  <c:v>Volunteer</c:v>
                </c:pt>
              </c:strCache>
            </c:strRef>
          </c:tx>
          <c:spPr>
            <a:solidFill>
              <a:schemeClr val="accent2">
                <a:lumMod val="40000"/>
                <a:lumOff val="60000"/>
              </a:schemeClr>
            </a:solidFill>
            <a:ln>
              <a:solidFill>
                <a:schemeClr val="bg1"/>
              </a:solidFill>
            </a:ln>
            <a:effectLst/>
          </c:spPr>
          <c:invertIfNegative val="0"/>
          <c:cat>
            <c:strRef>
              <c:f>Sheet1!$A$2:$A$7</c:f>
              <c:strCache>
                <c:ptCount val="6"/>
                <c:pt idx="0">
                  <c:v>Queer</c:v>
                </c:pt>
                <c:pt idx="1">
                  <c:v>Bisexual</c:v>
                </c:pt>
                <c:pt idx="2">
                  <c:v>Heterosexual</c:v>
                </c:pt>
                <c:pt idx="3">
                  <c:v>Lesbian/Gay</c:v>
                </c:pt>
                <c:pt idx="4">
                  <c:v>Pansexual </c:v>
                </c:pt>
                <c:pt idx="5">
                  <c:v>Prefer not to say</c:v>
                </c:pt>
              </c:strCache>
            </c:strRef>
          </c:cat>
          <c:val>
            <c:numRef>
              <c:f>Sheet1!$C$2:$C$7</c:f>
              <c:numCache>
                <c:formatCode>General</c:formatCode>
                <c:ptCount val="6"/>
                <c:pt idx="0">
                  <c:v>2</c:v>
                </c:pt>
                <c:pt idx="1">
                  <c:v>6</c:v>
                </c:pt>
                <c:pt idx="2">
                  <c:v>6</c:v>
                </c:pt>
                <c:pt idx="3">
                  <c:v>2</c:v>
                </c:pt>
                <c:pt idx="4">
                  <c:v>3</c:v>
                </c:pt>
                <c:pt idx="5">
                  <c:v>2</c:v>
                </c:pt>
              </c:numCache>
            </c:numRef>
          </c:val>
          <c:extLst>
            <c:ext xmlns:c16="http://schemas.microsoft.com/office/drawing/2014/chart" uri="{C3380CC4-5D6E-409C-BE32-E72D297353CC}">
              <c16:uniqueId val="{00000000-5C5C-4ABA-8F5C-B994AA8F8B67}"/>
            </c:ext>
          </c:extLst>
        </c:ser>
        <c:dLbls>
          <c:showLegendKey val="0"/>
          <c:showVal val="0"/>
          <c:showCatName val="0"/>
          <c:showSerName val="0"/>
          <c:showPercent val="0"/>
          <c:showBubbleSize val="0"/>
        </c:dLbls>
        <c:gapWidth val="182"/>
        <c:overlap val="100"/>
        <c:axId val="2032302191"/>
        <c:axId val="2032302671"/>
      </c:barChart>
      <c:catAx>
        <c:axId val="20323021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crossAx val="2032302671"/>
        <c:crosses val="autoZero"/>
        <c:auto val="1"/>
        <c:lblAlgn val="ctr"/>
        <c:lblOffset val="100"/>
        <c:noMultiLvlLbl val="0"/>
      </c:catAx>
      <c:valAx>
        <c:axId val="20323026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crossAx val="2032302191"/>
        <c:crosses val="autoZero"/>
        <c:crossBetween val="between"/>
      </c:valAx>
      <c:spPr>
        <a:noFill/>
        <a:ln w="25400">
          <a:noFill/>
        </a:ln>
        <a:effectLst/>
      </c:spPr>
    </c:plotArea>
    <c:legend>
      <c:legendPos val="b"/>
      <c:layout>
        <c:manualLayout>
          <c:xMode val="edge"/>
          <c:yMode val="edge"/>
          <c:x val="0.74006183178402163"/>
          <c:y val="0.66485436594814928"/>
          <c:w val="0.2278221925099089"/>
          <c:h val="0.1488553075280524"/>
        </c:manualLayout>
      </c:layout>
      <c:overlay val="0"/>
      <c:spPr>
        <a:noFill/>
        <a:ln>
          <a:noFill/>
        </a:ln>
        <a:effectLst/>
      </c:spPr>
      <c:txPr>
        <a:bodyPr rot="0" spcFirstLastPara="1" vertOverflow="ellipsis" vert="horz" wrap="square" anchor="ctr" anchorCtr="0"/>
        <a:lstStyle/>
        <a:p>
          <a:pPr>
            <a:defRPr sz="1050" b="1"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1">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938830770480407E-2"/>
          <c:y val="3.9706079919271865E-2"/>
          <c:w val="0.66939804494659849"/>
          <c:h val="0.78287456148663448"/>
        </c:manualLayout>
      </c:layout>
      <c:pieChart>
        <c:varyColors val="1"/>
        <c:ser>
          <c:idx val="0"/>
          <c:order val="0"/>
          <c:tx>
            <c:strRef>
              <c:f>Sheet1!$B$1</c:f>
              <c:strCache>
                <c:ptCount val="1"/>
                <c:pt idx="0">
                  <c:v>Officers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D3C-418D-BC47-CBDFF6EB18FF}"/>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D3C-418D-BC47-CBDFF6EB18FF}"/>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D3C-418D-BC47-CBDFF6EB18FF}"/>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DD3C-418D-BC47-CBDFF6EB18FF}"/>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DD3C-418D-BC47-CBDFF6EB18FF}"/>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DD3C-418D-BC47-CBDFF6EB18F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Queer</c:v>
                </c:pt>
                <c:pt idx="1">
                  <c:v>Bisexual</c:v>
                </c:pt>
                <c:pt idx="2">
                  <c:v>Heterosexual</c:v>
                </c:pt>
                <c:pt idx="3">
                  <c:v>Lesbian/Gay</c:v>
                </c:pt>
                <c:pt idx="4">
                  <c:v>Pansexual </c:v>
                </c:pt>
                <c:pt idx="5">
                  <c:v>Prefer not to say</c:v>
                </c:pt>
              </c:strCache>
            </c:strRef>
          </c:cat>
          <c:val>
            <c:numRef>
              <c:f>Sheet1!$B$2:$B$7</c:f>
              <c:numCache>
                <c:formatCode>General</c:formatCode>
                <c:ptCount val="6"/>
                <c:pt idx="0">
                  <c:v>3</c:v>
                </c:pt>
                <c:pt idx="1">
                  <c:v>8</c:v>
                </c:pt>
                <c:pt idx="2">
                  <c:v>12</c:v>
                </c:pt>
                <c:pt idx="3">
                  <c:v>5</c:v>
                </c:pt>
                <c:pt idx="4">
                  <c:v>5</c:v>
                </c:pt>
                <c:pt idx="5">
                  <c:v>2</c:v>
                </c:pt>
              </c:numCache>
            </c:numRef>
          </c:val>
          <c:extLst>
            <c:ext xmlns:c16="http://schemas.microsoft.com/office/drawing/2014/chart" uri="{C3380CC4-5D6E-409C-BE32-E72D297353CC}">
              <c16:uniqueId val="{00000000-DACC-4717-B6E7-EC9EEC84B60F}"/>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1.4184798156792488E-3"/>
          <c:y val="0.86935485711105864"/>
          <c:w val="0.7670899941329683"/>
          <c:h val="0.1156210760227981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938830770480407E-2"/>
          <c:y val="3.9706079919271865E-2"/>
          <c:w val="0.66939804494659849"/>
          <c:h val="0.78287456148663448"/>
        </c:manualLayout>
      </c:layout>
      <c:pieChart>
        <c:varyColors val="1"/>
        <c:ser>
          <c:idx val="0"/>
          <c:order val="0"/>
          <c:tx>
            <c:strRef>
              <c:f>Sheet1!$B$1</c:f>
              <c:strCache>
                <c:ptCount val="1"/>
                <c:pt idx="0">
                  <c:v>Officers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D3C-418D-BC47-CBDFF6EB18FF}"/>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D3C-418D-BC47-CBDFF6EB18FF}"/>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D3C-418D-BC47-CBDFF6EB18F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LGBTQ</c:v>
                </c:pt>
                <c:pt idx="1">
                  <c:v>Well gen i bedio â dweud l Prefer not to say</c:v>
                </c:pt>
                <c:pt idx="2">
                  <c:v>Not LGBTQ</c:v>
                </c:pt>
              </c:strCache>
            </c:strRef>
          </c:cat>
          <c:val>
            <c:numRef>
              <c:f>Sheet1!$B$2:$B$4</c:f>
              <c:numCache>
                <c:formatCode>General</c:formatCode>
                <c:ptCount val="3"/>
                <c:pt idx="0">
                  <c:v>21</c:v>
                </c:pt>
                <c:pt idx="1">
                  <c:v>2</c:v>
                </c:pt>
                <c:pt idx="2">
                  <c:v>12</c:v>
                </c:pt>
              </c:numCache>
            </c:numRef>
          </c:val>
          <c:extLst>
            <c:ext xmlns:c16="http://schemas.microsoft.com/office/drawing/2014/chart" uri="{C3380CC4-5D6E-409C-BE32-E72D297353CC}">
              <c16:uniqueId val="{00000000-DACC-4717-B6E7-EC9EEC84B60F}"/>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1.4184798156792488E-3"/>
          <c:y val="0.86935485711105864"/>
          <c:w val="0.7670899941329683"/>
          <c:h val="0.1156210760227981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Llywydd</c:v>
                </c:pt>
              </c:strCache>
            </c:strRef>
          </c:tx>
          <c:spPr>
            <a:solidFill>
              <a:schemeClr val="accent1">
                <a:lumMod val="20000"/>
                <a:lumOff val="80000"/>
              </a:schemeClr>
            </a:solidFill>
            <a:ln>
              <a:solidFill>
                <a:schemeClr val="bg1"/>
              </a:solidFill>
            </a:ln>
            <a:effectLst/>
          </c:spPr>
          <c:invertIfNegative val="0"/>
          <c:cat>
            <c:strRef>
              <c:f>Sheet1!$A$2:$A$4</c:f>
              <c:strCache>
                <c:ptCount val="3"/>
                <c:pt idx="0">
                  <c:v>Prefer not to say</c:v>
                </c:pt>
                <c:pt idx="1">
                  <c:v>LGBTQ</c:v>
                </c:pt>
                <c:pt idx="2">
                  <c:v>Not LGBTQ</c:v>
                </c:pt>
              </c:strCache>
            </c:strRef>
          </c:cat>
          <c:val>
            <c:numRef>
              <c:f>Sheet1!$B$2:$B$4</c:f>
              <c:numCache>
                <c:formatCode>General</c:formatCode>
                <c:ptCount val="3"/>
                <c:pt idx="0">
                  <c:v>0</c:v>
                </c:pt>
                <c:pt idx="1">
                  <c:v>9</c:v>
                </c:pt>
                <c:pt idx="2">
                  <c:v>4</c:v>
                </c:pt>
              </c:numCache>
            </c:numRef>
          </c:val>
          <c:extLst>
            <c:ext xmlns:c16="http://schemas.microsoft.com/office/drawing/2014/chart" uri="{C3380CC4-5D6E-409C-BE32-E72D297353CC}">
              <c16:uniqueId val="{00000000-C772-472D-84DB-90A7E6696AB8}"/>
            </c:ext>
          </c:extLst>
        </c:ser>
        <c:ser>
          <c:idx val="1"/>
          <c:order val="1"/>
          <c:tx>
            <c:strRef>
              <c:f>Sheet1!$C$1</c:f>
              <c:strCache>
                <c:ptCount val="1"/>
                <c:pt idx="0">
                  <c:v>Volunteer</c:v>
                </c:pt>
              </c:strCache>
            </c:strRef>
          </c:tx>
          <c:spPr>
            <a:solidFill>
              <a:schemeClr val="accent2">
                <a:lumMod val="40000"/>
                <a:lumOff val="60000"/>
              </a:schemeClr>
            </a:solidFill>
            <a:ln>
              <a:solidFill>
                <a:schemeClr val="bg1"/>
              </a:solidFill>
            </a:ln>
            <a:effectLst/>
          </c:spPr>
          <c:invertIfNegative val="0"/>
          <c:cat>
            <c:strRef>
              <c:f>Sheet1!$A$2:$A$4</c:f>
              <c:strCache>
                <c:ptCount val="3"/>
                <c:pt idx="0">
                  <c:v>Prefer not to say</c:v>
                </c:pt>
                <c:pt idx="1">
                  <c:v>LGBTQ</c:v>
                </c:pt>
                <c:pt idx="2">
                  <c:v>Not LGBTQ</c:v>
                </c:pt>
              </c:strCache>
            </c:strRef>
          </c:cat>
          <c:val>
            <c:numRef>
              <c:f>Sheet1!$C$2:$C$4</c:f>
              <c:numCache>
                <c:formatCode>General</c:formatCode>
                <c:ptCount val="3"/>
                <c:pt idx="0">
                  <c:v>2</c:v>
                </c:pt>
                <c:pt idx="1">
                  <c:v>12</c:v>
                </c:pt>
                <c:pt idx="2">
                  <c:v>8</c:v>
                </c:pt>
              </c:numCache>
            </c:numRef>
          </c:val>
          <c:extLst>
            <c:ext xmlns:c16="http://schemas.microsoft.com/office/drawing/2014/chart" uri="{C3380CC4-5D6E-409C-BE32-E72D297353CC}">
              <c16:uniqueId val="{00000001-C772-472D-84DB-90A7E6696AB8}"/>
            </c:ext>
          </c:extLst>
        </c:ser>
        <c:dLbls>
          <c:showLegendKey val="0"/>
          <c:showVal val="0"/>
          <c:showCatName val="0"/>
          <c:showSerName val="0"/>
          <c:showPercent val="0"/>
          <c:showBubbleSize val="0"/>
        </c:dLbls>
        <c:gapWidth val="182"/>
        <c:overlap val="100"/>
        <c:axId val="2032302191"/>
        <c:axId val="2032302671"/>
      </c:barChart>
      <c:catAx>
        <c:axId val="20323021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crossAx val="2032302671"/>
        <c:crosses val="autoZero"/>
        <c:auto val="1"/>
        <c:lblAlgn val="ctr"/>
        <c:lblOffset val="100"/>
        <c:noMultiLvlLbl val="0"/>
      </c:catAx>
      <c:valAx>
        <c:axId val="20323026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crossAx val="2032302191"/>
        <c:crosses val="autoZero"/>
        <c:crossBetween val="between"/>
      </c:valAx>
      <c:spPr>
        <a:noFill/>
        <a:ln w="25400">
          <a:noFill/>
        </a:ln>
        <a:effectLst/>
      </c:spPr>
    </c:plotArea>
    <c:legend>
      <c:legendPos val="b"/>
      <c:layout>
        <c:manualLayout>
          <c:xMode val="edge"/>
          <c:yMode val="edge"/>
          <c:x val="0.74006183178402163"/>
          <c:y val="0.66485436594814928"/>
          <c:w val="0.2278221925099089"/>
          <c:h val="0.1488553075280524"/>
        </c:manualLayout>
      </c:layout>
      <c:overlay val="0"/>
      <c:spPr>
        <a:noFill/>
        <a:ln>
          <a:noFill/>
        </a:ln>
        <a:effectLst/>
      </c:spPr>
      <c:txPr>
        <a:bodyPr rot="0" spcFirstLastPara="1" vertOverflow="ellipsis" vert="horz" wrap="square" anchor="ctr" anchorCtr="0"/>
        <a:lstStyle/>
        <a:p>
          <a:pPr>
            <a:defRPr sz="1050" b="1"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1">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Llywydd</c:v>
                </c:pt>
              </c:strCache>
            </c:strRef>
          </c:tx>
          <c:spPr>
            <a:solidFill>
              <a:schemeClr val="accent1">
                <a:lumMod val="40000"/>
                <a:lumOff val="60000"/>
              </a:schemeClr>
            </a:solidFill>
            <a:ln w="19050">
              <a:solidFill>
                <a:schemeClr val="lt1"/>
              </a:solidFill>
            </a:ln>
            <a:effectLst/>
          </c:spPr>
          <c:invertIfNegative val="0"/>
          <c:dPt>
            <c:idx val="0"/>
            <c:invertIfNegative val="0"/>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1-53EC-4A4E-A060-00762B3DEBF1}"/>
              </c:ext>
            </c:extLst>
          </c:dPt>
          <c:dPt>
            <c:idx val="1"/>
            <c:invertIfNegative val="0"/>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3-53EC-4A4E-A060-00762B3DEBF1}"/>
              </c:ext>
            </c:extLst>
          </c:dPt>
          <c:dPt>
            <c:idx val="2"/>
            <c:invertIfNegative val="0"/>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5-53EC-4A4E-A060-00762B3DEBF1}"/>
              </c:ext>
            </c:extLst>
          </c:dPt>
          <c:cat>
            <c:strRef>
              <c:f>Sheet1!$A$2:$A$4</c:f>
              <c:strCache>
                <c:ptCount val="3"/>
                <c:pt idx="0">
                  <c:v>Yes</c:v>
                </c:pt>
                <c:pt idx="1">
                  <c:v>No</c:v>
                </c:pt>
                <c:pt idx="2">
                  <c:v>Prefer not to say</c:v>
                </c:pt>
              </c:strCache>
            </c:strRef>
          </c:cat>
          <c:val>
            <c:numRef>
              <c:f>Sheet1!$B$2:$B$4</c:f>
              <c:numCache>
                <c:formatCode>General</c:formatCode>
                <c:ptCount val="3"/>
                <c:pt idx="0">
                  <c:v>4</c:v>
                </c:pt>
                <c:pt idx="1">
                  <c:v>9</c:v>
                </c:pt>
                <c:pt idx="2">
                  <c:v>1</c:v>
                </c:pt>
              </c:numCache>
            </c:numRef>
          </c:val>
          <c:extLst>
            <c:ext xmlns:c16="http://schemas.microsoft.com/office/drawing/2014/chart" uri="{C3380CC4-5D6E-409C-BE32-E72D297353CC}">
              <c16:uniqueId val="{00000008-53EC-4A4E-A060-00762B3DEBF1}"/>
            </c:ext>
          </c:extLst>
        </c:ser>
        <c:ser>
          <c:idx val="1"/>
          <c:order val="1"/>
          <c:tx>
            <c:strRef>
              <c:f>Sheet1!$C$1</c:f>
              <c:strCache>
                <c:ptCount val="1"/>
                <c:pt idx="0">
                  <c:v>Volunteer</c:v>
                </c:pt>
              </c:strCache>
            </c:strRef>
          </c:tx>
          <c:spPr>
            <a:solidFill>
              <a:schemeClr val="accent2">
                <a:lumMod val="40000"/>
                <a:lumOff val="60000"/>
              </a:schemeClr>
            </a:solidFill>
            <a:ln w="19050">
              <a:solidFill>
                <a:schemeClr val="lt1"/>
              </a:solidFill>
            </a:ln>
            <a:effectLst/>
          </c:spPr>
          <c:invertIfNegative val="0"/>
          <c:cat>
            <c:strRef>
              <c:f>Sheet1!$A$2:$A$4</c:f>
              <c:strCache>
                <c:ptCount val="3"/>
                <c:pt idx="0">
                  <c:v>Yes</c:v>
                </c:pt>
                <c:pt idx="1">
                  <c:v>No</c:v>
                </c:pt>
                <c:pt idx="2">
                  <c:v>Prefer not to say</c:v>
                </c:pt>
              </c:strCache>
            </c:strRef>
          </c:cat>
          <c:val>
            <c:numRef>
              <c:f>Sheet1!$C$2:$C$4</c:f>
              <c:numCache>
                <c:formatCode>General</c:formatCode>
                <c:ptCount val="3"/>
                <c:pt idx="0">
                  <c:v>5</c:v>
                </c:pt>
                <c:pt idx="1">
                  <c:v>12</c:v>
                </c:pt>
                <c:pt idx="2">
                  <c:v>4</c:v>
                </c:pt>
              </c:numCache>
            </c:numRef>
          </c:val>
          <c:extLst>
            <c:ext xmlns:c16="http://schemas.microsoft.com/office/drawing/2014/chart" uri="{C3380CC4-5D6E-409C-BE32-E72D297353CC}">
              <c16:uniqueId val="{00000008-57BE-4FEC-8FC2-DE528FCACCD7}"/>
            </c:ext>
          </c:extLst>
        </c:ser>
        <c:dLbls>
          <c:showLegendKey val="0"/>
          <c:showVal val="0"/>
          <c:showCatName val="0"/>
          <c:showSerName val="0"/>
          <c:showPercent val="0"/>
          <c:showBubbleSize val="0"/>
        </c:dLbls>
        <c:gapWidth val="100"/>
        <c:overlap val="100"/>
        <c:axId val="948395519"/>
        <c:axId val="1755824288"/>
      </c:barChart>
      <c:valAx>
        <c:axId val="17558242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crossAx val="948395519"/>
        <c:crosses val="autoZero"/>
        <c:crossBetween val="between"/>
      </c:valAx>
      <c:catAx>
        <c:axId val="948395519"/>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crossAx val="1755824288"/>
        <c:crosses val="autoZero"/>
        <c:auto val="1"/>
        <c:lblAlgn val="ctr"/>
        <c:lblOffset val="100"/>
        <c:noMultiLvlLbl val="0"/>
      </c:catAx>
      <c:spPr>
        <a:noFill/>
        <a:ln>
          <a:noFill/>
        </a:ln>
        <a:effectLst/>
      </c:spPr>
    </c:plotArea>
    <c:legend>
      <c:legendPos val="b"/>
      <c:layout>
        <c:manualLayout>
          <c:xMode val="edge"/>
          <c:yMode val="edge"/>
          <c:x val="0.81019059591076426"/>
          <c:y val="0.66322575971603459"/>
          <c:w val="0.15133810609116841"/>
          <c:h val="0.12842909926079007"/>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80190866599686E-2"/>
          <c:y val="4.7006781085084652E-2"/>
          <c:w val="0.71422591989169093"/>
          <c:h val="0.87700509169627061"/>
        </c:manualLayout>
      </c:layout>
      <c:pieChart>
        <c:varyColors val="1"/>
        <c:ser>
          <c:idx val="0"/>
          <c:order val="0"/>
          <c:tx>
            <c:strRef>
              <c:f>Sheet1!$B$1</c:f>
              <c:strCache>
                <c:ptCount val="1"/>
                <c:pt idx="0">
                  <c:v>Officer</c:v>
                </c:pt>
              </c:strCache>
            </c:strRef>
          </c:tx>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3CCD-4D0C-A600-885886ABA393}"/>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extLst>
              <c:ext xmlns:c16="http://schemas.microsoft.com/office/drawing/2014/chart" uri="{C3380CC4-5D6E-409C-BE32-E72D297353CC}">
                <c16:uniqueId val="{00000003-3CCD-4D0C-A600-885886ABA393}"/>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3CCD-4D0C-A600-885886ABA39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Sheet1!$A$2:$A$4</c:f>
              <c:strCache>
                <c:ptCount val="3"/>
                <c:pt idx="0">
                  <c:v>Yes</c:v>
                </c:pt>
                <c:pt idx="1">
                  <c:v>No</c:v>
                </c:pt>
                <c:pt idx="2">
                  <c:v>Prefer not to say</c:v>
                </c:pt>
              </c:strCache>
            </c:strRef>
          </c:cat>
          <c:val>
            <c:numRef>
              <c:f>Sheet1!$B$2:$B$4</c:f>
              <c:numCache>
                <c:formatCode>General</c:formatCode>
                <c:ptCount val="3"/>
                <c:pt idx="0">
                  <c:v>9</c:v>
                </c:pt>
                <c:pt idx="1">
                  <c:v>21</c:v>
                </c:pt>
                <c:pt idx="2">
                  <c:v>5</c:v>
                </c:pt>
              </c:numCache>
            </c:numRef>
          </c:val>
          <c:extLst>
            <c:ext xmlns:c16="http://schemas.microsoft.com/office/drawing/2014/chart" uri="{C3380CC4-5D6E-409C-BE32-E72D297353CC}">
              <c16:uniqueId val="{00000006-3CCD-4D0C-A600-885886ABA393}"/>
            </c:ext>
          </c:extLst>
        </c:ser>
        <c:ser>
          <c:idx val="1"/>
          <c:order val="1"/>
          <c:tx>
            <c:strRef>
              <c:f>Sheet1!#REF!</c:f>
              <c:strCache>
                <c:ptCount val="1"/>
                <c:pt idx="0">
                  <c:v>#REF!</c:v>
                </c:pt>
              </c:strCache>
            </c:strRef>
          </c:tx>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8-3CCD-4D0C-A600-885886ABA39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Sheet1!$A$2:$A$4</c:f>
              <c:strCache>
                <c:ptCount val="3"/>
                <c:pt idx="0">
                  <c:v>Yes</c:v>
                </c:pt>
                <c:pt idx="1">
                  <c:v>No</c:v>
                </c:pt>
                <c:pt idx="2">
                  <c:v>Prefer not to say</c:v>
                </c:pt>
              </c:strCache>
            </c:strRef>
          </c:cat>
          <c:val>
            <c:numRef>
              <c:f>Sheet1!#REF!</c:f>
              <c:numCache>
                <c:formatCode>General</c:formatCode>
                <c:ptCount val="1"/>
                <c:pt idx="0">
                  <c:v>1</c:v>
                </c:pt>
              </c:numCache>
            </c:numRef>
          </c:val>
          <c:extLst>
            <c:ext xmlns:c16="http://schemas.microsoft.com/office/drawing/2014/chart" uri="{C3380CC4-5D6E-409C-BE32-E72D297353CC}">
              <c16:uniqueId val="{0000000D-3CCD-4D0C-A600-885886ABA39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71520320758783473"/>
          <c:y val="0.72030806626316979"/>
          <c:w val="0.27099828247985192"/>
          <c:h val="0.23940040709247198"/>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68604476289139"/>
          <c:y val="6.340371563877828E-2"/>
          <c:w val="0.64534384059505845"/>
          <c:h val="0.86875207509824526"/>
        </c:manualLayout>
      </c:layout>
      <c:barChart>
        <c:barDir val="bar"/>
        <c:grouping val="stacked"/>
        <c:varyColors val="0"/>
        <c:ser>
          <c:idx val="0"/>
          <c:order val="0"/>
          <c:tx>
            <c:strRef>
              <c:f>Sheet1!$B$1</c:f>
              <c:strCache>
                <c:ptCount val="1"/>
                <c:pt idx="0">
                  <c:v>Llywydd</c:v>
                </c:pt>
              </c:strCache>
            </c:strRef>
          </c:tx>
          <c:spPr>
            <a:solidFill>
              <a:schemeClr val="accent1">
                <a:lumMod val="40000"/>
                <a:lumOff val="60000"/>
              </a:schemeClr>
            </a:solidFill>
            <a:ln w="19050">
              <a:solidFill>
                <a:schemeClr val="lt1"/>
              </a:solidFill>
            </a:ln>
            <a:effectLst/>
          </c:spPr>
          <c:invertIfNegative val="0"/>
          <c:dPt>
            <c:idx val="0"/>
            <c:invertIfNegative val="0"/>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1-9745-4C91-AA75-40A310CF2EAD}"/>
              </c:ext>
            </c:extLst>
          </c:dPt>
          <c:dPt>
            <c:idx val="1"/>
            <c:invertIfNegative val="0"/>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3-9745-4C91-AA75-40A310CF2EAD}"/>
              </c:ext>
            </c:extLst>
          </c:dPt>
          <c:dPt>
            <c:idx val="2"/>
            <c:invertIfNegative val="0"/>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5-9745-4C91-AA75-40A310CF2EAD}"/>
              </c:ext>
            </c:extLst>
          </c:dPt>
          <c:dPt>
            <c:idx val="3"/>
            <c:invertIfNegative val="0"/>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7-9745-4C91-AA75-40A310CF2EAD}"/>
              </c:ext>
            </c:extLst>
          </c:dPt>
          <c:cat>
            <c:strRef>
              <c:f>Sheet1!$A$2:$A$5</c:f>
              <c:strCache>
                <c:ptCount val="4"/>
                <c:pt idx="0">
                  <c:v>Yes (fluent)</c:v>
                </c:pt>
                <c:pt idx="1">
                  <c:v>Yes(learner)</c:v>
                </c:pt>
                <c:pt idx="2">
                  <c:v>Prefer not to say</c:v>
                </c:pt>
                <c:pt idx="3">
                  <c:v>No</c:v>
                </c:pt>
              </c:strCache>
            </c:strRef>
          </c:cat>
          <c:val>
            <c:numRef>
              <c:f>Sheet1!$B$2:$B$5</c:f>
              <c:numCache>
                <c:formatCode>General</c:formatCode>
                <c:ptCount val="4"/>
                <c:pt idx="0">
                  <c:v>2</c:v>
                </c:pt>
                <c:pt idx="1">
                  <c:v>5</c:v>
                </c:pt>
                <c:pt idx="2">
                  <c:v>0</c:v>
                </c:pt>
                <c:pt idx="3">
                  <c:v>7</c:v>
                </c:pt>
              </c:numCache>
            </c:numRef>
          </c:val>
          <c:extLst>
            <c:ext xmlns:c16="http://schemas.microsoft.com/office/drawing/2014/chart" uri="{C3380CC4-5D6E-409C-BE32-E72D297353CC}">
              <c16:uniqueId val="{00000000-64BD-4D4B-B7C2-573243478B04}"/>
            </c:ext>
          </c:extLst>
        </c:ser>
        <c:ser>
          <c:idx val="1"/>
          <c:order val="1"/>
          <c:tx>
            <c:strRef>
              <c:f>Sheet1!$C$1</c:f>
              <c:strCache>
                <c:ptCount val="1"/>
                <c:pt idx="0">
                  <c:v>Volunteer</c:v>
                </c:pt>
              </c:strCache>
            </c:strRef>
          </c:tx>
          <c:spPr>
            <a:solidFill>
              <a:schemeClr val="accent2">
                <a:lumMod val="40000"/>
                <a:lumOff val="60000"/>
              </a:schemeClr>
            </a:solidFill>
            <a:ln w="19050">
              <a:solidFill>
                <a:schemeClr val="lt1"/>
              </a:solidFill>
            </a:ln>
            <a:effectLst/>
          </c:spPr>
          <c:invertIfNegative val="0"/>
          <c:cat>
            <c:strRef>
              <c:f>Sheet1!$A$2:$A$5</c:f>
              <c:strCache>
                <c:ptCount val="4"/>
                <c:pt idx="0">
                  <c:v>Yes (fluent)</c:v>
                </c:pt>
                <c:pt idx="1">
                  <c:v>Yes(learner)</c:v>
                </c:pt>
                <c:pt idx="2">
                  <c:v>Prefer not to say</c:v>
                </c:pt>
                <c:pt idx="3">
                  <c:v>No</c:v>
                </c:pt>
              </c:strCache>
            </c:strRef>
          </c:cat>
          <c:val>
            <c:numRef>
              <c:f>Sheet1!$C$2:$C$5</c:f>
              <c:numCache>
                <c:formatCode>General</c:formatCode>
                <c:ptCount val="4"/>
                <c:pt idx="0">
                  <c:v>1</c:v>
                </c:pt>
                <c:pt idx="1">
                  <c:v>5</c:v>
                </c:pt>
                <c:pt idx="2">
                  <c:v>1</c:v>
                </c:pt>
                <c:pt idx="3">
                  <c:v>14</c:v>
                </c:pt>
              </c:numCache>
            </c:numRef>
          </c:val>
          <c:extLst>
            <c:ext xmlns:c16="http://schemas.microsoft.com/office/drawing/2014/chart" uri="{C3380CC4-5D6E-409C-BE32-E72D297353CC}">
              <c16:uniqueId val="{00000008-9745-4C91-AA75-40A310CF2EAD}"/>
            </c:ext>
          </c:extLst>
        </c:ser>
        <c:dLbls>
          <c:showLegendKey val="0"/>
          <c:showVal val="0"/>
          <c:showCatName val="0"/>
          <c:showSerName val="0"/>
          <c:showPercent val="0"/>
          <c:showBubbleSize val="0"/>
        </c:dLbls>
        <c:gapWidth val="100"/>
        <c:overlap val="100"/>
        <c:axId val="1023228767"/>
        <c:axId val="1023229247"/>
      </c:barChart>
      <c:valAx>
        <c:axId val="102322924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crossAx val="1023228767"/>
        <c:crosses val="autoZero"/>
        <c:crossBetween val="between"/>
      </c:valAx>
      <c:catAx>
        <c:axId val="1023228767"/>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crossAx val="1023229247"/>
        <c:crosses val="autoZero"/>
        <c:auto val="1"/>
        <c:lblAlgn val="ctr"/>
        <c:lblOffset val="100"/>
        <c:noMultiLvlLbl val="0"/>
      </c:catAx>
      <c:spPr>
        <a:noFill/>
        <a:ln>
          <a:noFill/>
        </a:ln>
        <a:effectLst/>
      </c:spPr>
    </c:plotArea>
    <c:legend>
      <c:legendPos val="b"/>
      <c:layout>
        <c:manualLayout>
          <c:xMode val="edge"/>
          <c:yMode val="edge"/>
          <c:x val="0.67826217904138641"/>
          <c:y val="0.8308130482649686"/>
          <c:w val="0.12777624329251266"/>
          <c:h val="9.9476844802564329E-2"/>
        </c:manualLayout>
      </c:layout>
      <c:overlay val="0"/>
      <c:spPr>
        <a:noFill/>
        <a:ln>
          <a:noFill/>
        </a:ln>
        <a:effectLst/>
      </c:spPr>
      <c:txPr>
        <a:bodyPr rot="0" spcFirstLastPara="1" vertOverflow="ellipsis" vert="horz" wrap="square" anchor="ctr" anchorCtr="1"/>
        <a:lstStyle/>
        <a:p>
          <a:pPr rtl="0">
            <a:defRPr sz="1200" b="1"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FCBA3D-3744-7E4B-BF9C-19CE4A67BE32}" type="datetimeFigureOut">
              <a:rPr lang="en-GB" smtClean="0"/>
              <a:t>24/06/2026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BF7253-A811-A243-9FFD-2889D72F51B3}" type="slidenum">
              <a:rPr lang="en-GB" smtClean="0"/>
              <a:t>‹#›</a:t>
            </a:fld>
            <a:endParaRPr lang="en-GB"/>
          </a:p>
        </p:txBody>
      </p:sp>
    </p:spTree>
    <p:extLst>
      <p:ext uri="{BB962C8B-B14F-4D97-AF65-F5344CB8AC3E}">
        <p14:creationId xmlns:p14="http://schemas.microsoft.com/office/powerpoint/2010/main" val="188000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*interesting because we also saw more female engagement in student surveys </a:t>
            </a:r>
          </a:p>
          <a:p>
            <a:endParaRPr lang="en-GB" dirty="0"/>
          </a:p>
          <a:p>
            <a:r>
              <a:rPr lang="en-GB" dirty="0"/>
              <a:t>https://www.gov.wales</a:t>
            </a:r>
          </a:p>
          <a:p>
            <a:r>
              <a:rPr lang="en-GB" dirty="0"/>
              <a:t>March 2021 census: Ceredigion and Cardiff had the highest proportion of residents who answered that their gender was different to that described at birth (0.7%)</a:t>
            </a:r>
          </a:p>
          <a:p>
            <a:r>
              <a:rPr lang="en-GB" dirty="0"/>
              <a:t>Percentage of “other” in candidates is 9.4%</a:t>
            </a:r>
          </a:p>
        </p:txBody>
      </p:sp>
      <p:sp>
        <p:nvSpPr>
          <p:cNvPr id="4" name="Slide Number Placeholder 3"/>
          <p:cNvSpPr>
            <a:spLocks noGrp="1"/>
          </p:cNvSpPr>
          <p:nvPr>
            <p:ph type="sldNum" sz="quarter" idx="5"/>
          </p:nvPr>
        </p:nvSpPr>
        <p:spPr/>
        <p:txBody>
          <a:bodyPr/>
          <a:lstStyle/>
          <a:p>
            <a:fld id="{6DBF7253-A811-A243-9FFD-2889D72F51B3}" type="slidenum">
              <a:rPr lang="en-GB" smtClean="0"/>
              <a:t>3</a:t>
            </a:fld>
            <a:endParaRPr lang="en-GB"/>
          </a:p>
        </p:txBody>
      </p:sp>
    </p:spTree>
    <p:extLst>
      <p:ext uri="{BB962C8B-B14F-4D97-AF65-F5344CB8AC3E}">
        <p14:creationId xmlns:p14="http://schemas.microsoft.com/office/powerpoint/2010/main" val="2962949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Gov.wales</a:t>
            </a:r>
            <a:r>
              <a:rPr lang="en-GB" dirty="0"/>
              <a:t>: Only 3% of the overall population identified with a sexual orientation other than heterosexual in 2021, compared to around 65% of the voters </a:t>
            </a:r>
          </a:p>
          <a:p>
            <a:endParaRPr lang="en-GB" dirty="0"/>
          </a:p>
        </p:txBody>
      </p:sp>
      <p:sp>
        <p:nvSpPr>
          <p:cNvPr id="4" name="Slide Number Placeholder 3"/>
          <p:cNvSpPr>
            <a:spLocks noGrp="1"/>
          </p:cNvSpPr>
          <p:nvPr>
            <p:ph type="sldNum" sz="quarter" idx="5"/>
          </p:nvPr>
        </p:nvSpPr>
        <p:spPr/>
        <p:txBody>
          <a:bodyPr/>
          <a:lstStyle/>
          <a:p>
            <a:fld id="{6DBF7253-A811-A243-9FFD-2889D72F51B3}" type="slidenum">
              <a:rPr lang="en-GB" smtClean="0"/>
              <a:t>4</a:t>
            </a:fld>
            <a:endParaRPr lang="en-GB"/>
          </a:p>
        </p:txBody>
      </p:sp>
    </p:spTree>
    <p:extLst>
      <p:ext uri="{BB962C8B-B14F-4D97-AF65-F5344CB8AC3E}">
        <p14:creationId xmlns:p14="http://schemas.microsoft.com/office/powerpoint/2010/main" val="4083231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Maybe edit this slide* </a:t>
            </a:r>
          </a:p>
        </p:txBody>
      </p:sp>
      <p:sp>
        <p:nvSpPr>
          <p:cNvPr id="4" name="Slide Number Placeholder 3"/>
          <p:cNvSpPr>
            <a:spLocks noGrp="1"/>
          </p:cNvSpPr>
          <p:nvPr>
            <p:ph type="sldNum" sz="quarter" idx="5"/>
          </p:nvPr>
        </p:nvSpPr>
        <p:spPr/>
        <p:txBody>
          <a:bodyPr/>
          <a:lstStyle/>
          <a:p>
            <a:fld id="{6DBF7253-A811-A243-9FFD-2889D72F51B3}" type="slidenum">
              <a:rPr lang="en-GB" smtClean="0"/>
              <a:t>5</a:t>
            </a:fld>
            <a:endParaRPr lang="en-GB"/>
          </a:p>
        </p:txBody>
      </p:sp>
    </p:spTree>
    <p:extLst>
      <p:ext uri="{BB962C8B-B14F-4D97-AF65-F5344CB8AC3E}">
        <p14:creationId xmlns:p14="http://schemas.microsoft.com/office/powerpoint/2010/main" val="1894113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BF7253-A811-A243-9FFD-2889D72F51B3}" type="slidenum">
              <a:rPr lang="en-GB" smtClean="0"/>
              <a:t>6</a:t>
            </a:fld>
            <a:endParaRPr lang="en-GB"/>
          </a:p>
        </p:txBody>
      </p:sp>
    </p:spTree>
    <p:extLst>
      <p:ext uri="{BB962C8B-B14F-4D97-AF65-F5344CB8AC3E}">
        <p14:creationId xmlns:p14="http://schemas.microsoft.com/office/powerpoint/2010/main" val="1296651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BF7253-A811-A243-9FFD-2889D72F51B3}" type="slidenum">
              <a:rPr lang="en-GB" smtClean="0"/>
              <a:t>12</a:t>
            </a:fld>
            <a:endParaRPr lang="en-GB"/>
          </a:p>
        </p:txBody>
      </p:sp>
    </p:spTree>
    <p:extLst>
      <p:ext uri="{BB962C8B-B14F-4D97-AF65-F5344CB8AC3E}">
        <p14:creationId xmlns:p14="http://schemas.microsoft.com/office/powerpoint/2010/main" val="2429073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BF7253-A811-A243-9FFD-2889D72F51B3}" type="slidenum">
              <a:rPr lang="en-GB" smtClean="0"/>
              <a:t>13</a:t>
            </a:fld>
            <a:endParaRPr lang="en-GB"/>
          </a:p>
        </p:txBody>
      </p:sp>
    </p:spTree>
    <p:extLst>
      <p:ext uri="{BB962C8B-B14F-4D97-AF65-F5344CB8AC3E}">
        <p14:creationId xmlns:p14="http://schemas.microsoft.com/office/powerpoint/2010/main" val="755469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Figure out </a:t>
            </a:r>
            <a:r>
              <a:rPr lang="en-GB" dirty="0" err="1"/>
              <a:t>llwywdd</a:t>
            </a:r>
            <a:r>
              <a:rPr lang="en-GB" dirty="0"/>
              <a:t> and vol for this </a:t>
            </a:r>
          </a:p>
        </p:txBody>
      </p:sp>
      <p:sp>
        <p:nvSpPr>
          <p:cNvPr id="4" name="Slide Number Placeholder 3"/>
          <p:cNvSpPr>
            <a:spLocks noGrp="1"/>
          </p:cNvSpPr>
          <p:nvPr>
            <p:ph type="sldNum" sz="quarter" idx="5"/>
          </p:nvPr>
        </p:nvSpPr>
        <p:spPr/>
        <p:txBody>
          <a:bodyPr/>
          <a:lstStyle/>
          <a:p>
            <a:fld id="{6DBF7253-A811-A243-9FFD-2889D72F51B3}" type="slidenum">
              <a:rPr lang="en-GB" smtClean="0"/>
              <a:t>14</a:t>
            </a:fld>
            <a:endParaRPr lang="en-GB"/>
          </a:p>
        </p:txBody>
      </p:sp>
    </p:spTree>
    <p:extLst>
      <p:ext uri="{BB962C8B-B14F-4D97-AF65-F5344CB8AC3E}">
        <p14:creationId xmlns:p14="http://schemas.microsoft.com/office/powerpoint/2010/main" val="430766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Can’t find this data</a:t>
            </a:r>
          </a:p>
        </p:txBody>
      </p:sp>
      <p:sp>
        <p:nvSpPr>
          <p:cNvPr id="4" name="Slide Number Placeholder 3"/>
          <p:cNvSpPr>
            <a:spLocks noGrp="1"/>
          </p:cNvSpPr>
          <p:nvPr>
            <p:ph type="sldNum" sz="quarter" idx="5"/>
          </p:nvPr>
        </p:nvSpPr>
        <p:spPr/>
        <p:txBody>
          <a:bodyPr/>
          <a:lstStyle/>
          <a:p>
            <a:fld id="{6DBF7253-A811-A243-9FFD-2889D72F51B3}" type="slidenum">
              <a:rPr lang="en-GB" smtClean="0"/>
              <a:t>15</a:t>
            </a:fld>
            <a:endParaRPr lang="en-GB"/>
          </a:p>
        </p:txBody>
      </p:sp>
    </p:spTree>
    <p:extLst>
      <p:ext uri="{BB962C8B-B14F-4D97-AF65-F5344CB8AC3E}">
        <p14:creationId xmlns:p14="http://schemas.microsoft.com/office/powerpoint/2010/main" val="320886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BF7253-A811-A243-9FFD-2889D72F51B3}" type="slidenum">
              <a:rPr lang="en-GB" smtClean="0"/>
              <a:t>16</a:t>
            </a:fld>
            <a:endParaRPr lang="en-GB"/>
          </a:p>
        </p:txBody>
      </p:sp>
    </p:spTree>
    <p:extLst>
      <p:ext uri="{BB962C8B-B14F-4D97-AF65-F5344CB8AC3E}">
        <p14:creationId xmlns:p14="http://schemas.microsoft.com/office/powerpoint/2010/main" val="3320449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551650B-4354-4F94-894B-C608F5976BC6}" type="datetimeFigureOut">
              <a:rPr lang="en-GB" smtClean="0"/>
              <a:t>24/06/2026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D885C-2E47-4405-B749-978102DA75E9}" type="slidenum">
              <a:rPr lang="en-GB" smtClean="0"/>
              <a:t>‹#›</a:t>
            </a:fld>
            <a:endParaRPr lang="en-GB"/>
          </a:p>
        </p:txBody>
      </p:sp>
    </p:spTree>
    <p:extLst>
      <p:ext uri="{BB962C8B-B14F-4D97-AF65-F5344CB8AC3E}">
        <p14:creationId xmlns:p14="http://schemas.microsoft.com/office/powerpoint/2010/main" val="309835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D885C-2E47-4405-B749-978102DA75E9}" type="slidenum">
              <a:rPr lang="en-GB" smtClean="0"/>
              <a:t>‹#›</a:t>
            </a:fld>
            <a:endParaRPr lang="en-GB"/>
          </a:p>
        </p:txBody>
      </p:sp>
    </p:spTree>
    <p:extLst>
      <p:ext uri="{BB962C8B-B14F-4D97-AF65-F5344CB8AC3E}">
        <p14:creationId xmlns:p14="http://schemas.microsoft.com/office/powerpoint/2010/main" val="342402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0" name="TextBox 19"/>
          <p:cNvSpPr txBox="1"/>
          <p:nvPr userDrawn="1"/>
        </p:nvSpPr>
        <p:spPr>
          <a:xfrm>
            <a:off x="9667248" y="6404044"/>
            <a:ext cx="2559587"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cap="none" spc="0">
                <a:ln w="0"/>
                <a:solidFill>
                  <a:srgbClr val="993365"/>
                </a:solidFill>
                <a:effectLst/>
                <a:latin typeface="Tahoma" panose="020B0604030504040204" pitchFamily="34" charset="0"/>
                <a:ea typeface="Tahoma" panose="020B0604030504040204" pitchFamily="34" charset="0"/>
                <a:cs typeface="Tahoma" panose="020B0604030504040204" pitchFamily="34" charset="0"/>
              </a:rPr>
              <a:t>umaber.co.uk</a:t>
            </a:r>
            <a:r>
              <a:rPr lang="en-US" sz="1400" b="0" cap="none" spc="0" baseline="0">
                <a:ln w="0"/>
                <a:solidFill>
                  <a:srgbClr val="993365"/>
                </a:solidFill>
                <a:effectLst/>
                <a:latin typeface="Tahoma" panose="020B0604030504040204" pitchFamily="34" charset="0"/>
                <a:ea typeface="Tahoma" panose="020B0604030504040204" pitchFamily="34" charset="0"/>
                <a:cs typeface="Tahoma" panose="020B0604030504040204" pitchFamily="34" charset="0"/>
              </a:rPr>
              <a:t> | </a:t>
            </a:r>
            <a:r>
              <a:rPr lang="en-US" sz="1400" b="0" cap="none" spc="0">
                <a:ln w="0"/>
                <a:solidFill>
                  <a:srgbClr val="993365"/>
                </a:solidFill>
                <a:effectLst/>
                <a:latin typeface="Tahoma" panose="020B0604030504040204" pitchFamily="34" charset="0"/>
                <a:ea typeface="Tahoma" panose="020B0604030504040204" pitchFamily="34" charset="0"/>
                <a:cs typeface="Tahoma" panose="020B0604030504040204" pitchFamily="34" charset="0"/>
              </a:rPr>
              <a:t>abersu.co.uk</a:t>
            </a:r>
          </a:p>
          <a:p>
            <a:endParaRPr lang="en-GB" sz="1400" b="0">
              <a:effectLst/>
              <a:latin typeface="Tahoma" panose="020B0604030504040204" pitchFamily="34" charset="0"/>
              <a:ea typeface="Tahoma" panose="020B0604030504040204" pitchFamily="34" charset="0"/>
              <a:cs typeface="Tahoma" panose="020B0604030504040204" pitchFamily="34" charset="0"/>
            </a:endParaRPr>
          </a:p>
        </p:txBody>
      </p:sp>
      <p:pic>
        <p:nvPicPr>
          <p:cNvPr id="31" name="Picture 30"/>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453" b="100000" l="9948" r="89529">
                        <a14:foregroundMark x1="47644" y1="53731" x2="47644" y2="53731"/>
                        <a14:foregroundMark x1="45550" y1="58209" x2="45550" y2="58209"/>
                        <a14:foregroundMark x1="56545" y1="41791" x2="56545" y2="41791"/>
                        <a14:foregroundMark x1="63874" y1="50249" x2="63874" y2="50249"/>
                        <a14:foregroundMark x1="70157" y1="63184" x2="70157" y2="63184"/>
                        <a14:foregroundMark x1="40314" y1="20398" x2="40314" y2="20398"/>
                        <a14:foregroundMark x1="18848" y1="65672" x2="18848" y2="65672"/>
                        <a14:foregroundMark x1="35602" y1="94030" x2="35602" y2="94030"/>
                        <a14:backgroundMark x1="72775" y1="86070" x2="72775" y2="86070"/>
                        <a14:backgroundMark x1="18848" y1="89552" x2="18848" y2="89552"/>
                        <a14:backgroundMark x1="14136" y1="17910" x2="14136" y2="17910"/>
                        <a14:backgroundMark x1="95288" y1="20398" x2="95288" y2="20398"/>
                      </a14:backgroundRemoval>
                    </a14:imgEffect>
                  </a14:imgLayer>
                </a14:imgProps>
              </a:ext>
              <a:ext uri="{28A0092B-C50C-407E-A947-70E740481C1C}">
                <a14:useLocalDpi xmlns:a14="http://schemas.microsoft.com/office/drawing/2010/main" val="0"/>
              </a:ext>
            </a:extLst>
          </a:blip>
          <a:stretch>
            <a:fillRect/>
          </a:stretch>
        </p:blipFill>
        <p:spPr>
          <a:xfrm>
            <a:off x="11397803" y="-1"/>
            <a:ext cx="794197" cy="833559"/>
          </a:xfrm>
          <a:prstGeom prst="rect">
            <a:avLst/>
          </a:prstGeom>
        </p:spPr>
      </p:pic>
      <p:pic>
        <p:nvPicPr>
          <p:cNvPr id="13" name="Picture 2">
            <a:extLst>
              <a:ext uri="{FF2B5EF4-FFF2-40B4-BE49-F238E27FC236}">
                <a16:creationId xmlns:a16="http://schemas.microsoft.com/office/drawing/2014/main" id="{9F646033-2694-F237-66FC-8E5EFC6D4316}"/>
              </a:ext>
            </a:extLst>
          </p:cNvPr>
          <p:cNvPicPr>
            <a:picLocks noChangeAspect="1" noChangeArrowheads="1"/>
          </p:cNvPicPr>
          <p:nvPr userDrawn="1"/>
        </p:nvPicPr>
        <p:blipFill>
          <a:blip r:embed="rId4">
            <a:biLevel thresh="25000"/>
            <a:extLst>
              <a:ext uri="{28A0092B-C50C-407E-A947-70E740481C1C}">
                <a14:useLocalDpi xmlns:a14="http://schemas.microsoft.com/office/drawing/2010/main" val="0"/>
              </a:ext>
            </a:extLst>
          </a:blip>
          <a:srcRect/>
          <a:stretch>
            <a:fillRect/>
          </a:stretch>
        </p:blipFill>
        <p:spPr bwMode="auto">
          <a:xfrm>
            <a:off x="11397802" y="-2220"/>
            <a:ext cx="794197" cy="835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33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0" name="TextBox 19"/>
          <p:cNvSpPr txBox="1"/>
          <p:nvPr userDrawn="1"/>
        </p:nvSpPr>
        <p:spPr>
          <a:xfrm>
            <a:off x="9500100" y="6250154"/>
            <a:ext cx="2559587" cy="30777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cap="none" spc="0">
                <a:ln w="0"/>
                <a:solidFill>
                  <a:schemeClr val="bg1"/>
                </a:solidFill>
                <a:effectLst/>
                <a:latin typeface="Tahoma" panose="020B0604030504040204" pitchFamily="34" charset="0"/>
                <a:ea typeface="Tahoma" panose="020B0604030504040204" pitchFamily="34" charset="0"/>
                <a:cs typeface="Tahoma" panose="020B0604030504040204" pitchFamily="34" charset="0"/>
              </a:rPr>
              <a:t>umaber.co.uk</a:t>
            </a:r>
            <a:r>
              <a:rPr lang="en-US" sz="1400" b="0" cap="none" spc="0" baseline="0">
                <a:ln w="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1400" b="0" cap="none" spc="0">
                <a:ln w="0"/>
                <a:solidFill>
                  <a:schemeClr val="bg1"/>
                </a:solidFill>
                <a:effectLst/>
                <a:latin typeface="Tahoma" panose="020B0604030504040204" pitchFamily="34" charset="0"/>
                <a:ea typeface="Tahoma" panose="020B0604030504040204" pitchFamily="34" charset="0"/>
                <a:cs typeface="Tahoma" panose="020B0604030504040204" pitchFamily="34" charset="0"/>
              </a:rPr>
              <a:t>abersu.co.uk</a:t>
            </a:r>
          </a:p>
        </p:txBody>
      </p:sp>
      <p:pic>
        <p:nvPicPr>
          <p:cNvPr id="15" name="Picture 14"/>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453" b="100000" l="9948" r="89529">
                        <a14:foregroundMark x1="47644" y1="53731" x2="47644" y2="53731"/>
                        <a14:foregroundMark x1="45550" y1="58209" x2="45550" y2="58209"/>
                        <a14:foregroundMark x1="56545" y1="41791" x2="56545" y2="41791"/>
                        <a14:foregroundMark x1="63874" y1="50249" x2="63874" y2="50249"/>
                        <a14:foregroundMark x1="70157" y1="63184" x2="70157" y2="63184"/>
                        <a14:foregroundMark x1="40314" y1="20398" x2="40314" y2="20398"/>
                        <a14:foregroundMark x1="18848" y1="65672" x2="18848" y2="65672"/>
                        <a14:foregroundMark x1="35602" y1="94030" x2="35602" y2="94030"/>
                        <a14:backgroundMark x1="72775" y1="86070" x2="72775" y2="86070"/>
                        <a14:backgroundMark x1="18848" y1="89552" x2="18848" y2="89552"/>
                        <a14:backgroundMark x1="14136" y1="17910" x2="14136" y2="17910"/>
                        <a14:backgroundMark x1="95288" y1="20398" x2="95288" y2="20398"/>
                      </a14:backgroundRemoval>
                    </a14:imgEffect>
                  </a14:imgLayer>
                </a14:imgProps>
              </a:ext>
              <a:ext uri="{28A0092B-C50C-407E-A947-70E740481C1C}">
                <a14:useLocalDpi xmlns:a14="http://schemas.microsoft.com/office/drawing/2010/main" val="0"/>
              </a:ext>
            </a:extLst>
          </a:blip>
          <a:stretch>
            <a:fillRect/>
          </a:stretch>
        </p:blipFill>
        <p:spPr>
          <a:xfrm>
            <a:off x="11397803" y="-1"/>
            <a:ext cx="794197" cy="833559"/>
          </a:xfrm>
          <a:prstGeom prst="rect">
            <a:avLst/>
          </a:prstGeom>
        </p:spPr>
      </p:pic>
      <p:pic>
        <p:nvPicPr>
          <p:cNvPr id="2" name="Picture 2">
            <a:extLst>
              <a:ext uri="{FF2B5EF4-FFF2-40B4-BE49-F238E27FC236}">
                <a16:creationId xmlns:a16="http://schemas.microsoft.com/office/drawing/2014/main" id="{E6E4320B-C5A4-B4FD-F920-B837B7ED106D}"/>
              </a:ext>
            </a:extLst>
          </p:cNvPr>
          <p:cNvPicPr>
            <a:picLocks noChangeAspect="1" noChangeArrowheads="1"/>
          </p:cNvPicPr>
          <p:nvPr userDrawn="1"/>
        </p:nvPicPr>
        <p:blipFill>
          <a:blip r:embed="rId4">
            <a:biLevel thresh="25000"/>
            <a:extLst>
              <a:ext uri="{28A0092B-C50C-407E-A947-70E740481C1C}">
                <a14:useLocalDpi xmlns:a14="http://schemas.microsoft.com/office/drawing/2010/main" val="0"/>
              </a:ext>
            </a:extLst>
          </a:blip>
          <a:srcRect/>
          <a:stretch>
            <a:fillRect/>
          </a:stretch>
        </p:blipFill>
        <p:spPr bwMode="auto">
          <a:xfrm>
            <a:off x="11397802" y="-2220"/>
            <a:ext cx="794197" cy="835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03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0" name="TextBox 19"/>
          <p:cNvSpPr txBox="1"/>
          <p:nvPr userDrawn="1"/>
        </p:nvSpPr>
        <p:spPr>
          <a:xfrm>
            <a:off x="9667248" y="6404044"/>
            <a:ext cx="2559587"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cap="none" spc="0">
                <a:ln w="0"/>
                <a:solidFill>
                  <a:srgbClr val="993365"/>
                </a:solidFill>
                <a:effectLst/>
                <a:latin typeface="Tahoma" panose="020B0604030504040204" pitchFamily="34" charset="0"/>
                <a:ea typeface="Tahoma" panose="020B0604030504040204" pitchFamily="34" charset="0"/>
                <a:cs typeface="Tahoma" panose="020B0604030504040204" pitchFamily="34" charset="0"/>
              </a:rPr>
              <a:t>umaber.co.uk</a:t>
            </a:r>
            <a:r>
              <a:rPr lang="en-US" sz="1400" b="0" cap="none" spc="0" baseline="0">
                <a:ln w="0"/>
                <a:solidFill>
                  <a:srgbClr val="993365"/>
                </a:solidFill>
                <a:effectLst/>
                <a:latin typeface="Tahoma" panose="020B0604030504040204" pitchFamily="34" charset="0"/>
                <a:ea typeface="Tahoma" panose="020B0604030504040204" pitchFamily="34" charset="0"/>
                <a:cs typeface="Tahoma" panose="020B0604030504040204" pitchFamily="34" charset="0"/>
              </a:rPr>
              <a:t> | </a:t>
            </a:r>
            <a:r>
              <a:rPr lang="en-US" sz="1400" b="0" cap="none" spc="0">
                <a:ln w="0"/>
                <a:solidFill>
                  <a:srgbClr val="993365"/>
                </a:solidFill>
                <a:effectLst/>
                <a:latin typeface="Tahoma" panose="020B0604030504040204" pitchFamily="34" charset="0"/>
                <a:ea typeface="Tahoma" panose="020B0604030504040204" pitchFamily="34" charset="0"/>
                <a:cs typeface="Tahoma" panose="020B0604030504040204" pitchFamily="34" charset="0"/>
              </a:rPr>
              <a:t>abersu.co.uk</a:t>
            </a:r>
          </a:p>
          <a:p>
            <a:endParaRPr lang="en-GB" sz="1400" b="0">
              <a:effectLst/>
              <a:latin typeface="Tahoma" panose="020B0604030504040204" pitchFamily="34" charset="0"/>
              <a:ea typeface="Tahoma" panose="020B0604030504040204" pitchFamily="34" charset="0"/>
              <a:cs typeface="Tahoma" panose="020B0604030504040204" pitchFamily="34" charset="0"/>
            </a:endParaRPr>
          </a:p>
        </p:txBody>
      </p:sp>
      <p:grpSp>
        <p:nvGrpSpPr>
          <p:cNvPr id="2" name="Group 1">
            <a:extLst>
              <a:ext uri="{FF2B5EF4-FFF2-40B4-BE49-F238E27FC236}">
                <a16:creationId xmlns:a16="http://schemas.microsoft.com/office/drawing/2014/main" id="{565BD6B0-70C1-7A54-5B0D-336502995E24}"/>
              </a:ext>
            </a:extLst>
          </p:cNvPr>
          <p:cNvGrpSpPr/>
          <p:nvPr userDrawn="1"/>
        </p:nvGrpSpPr>
        <p:grpSpPr>
          <a:xfrm>
            <a:off x="126561" y="6188197"/>
            <a:ext cx="3064471" cy="503583"/>
            <a:chOff x="126561" y="6188197"/>
            <a:chExt cx="3064471" cy="503583"/>
          </a:xfrm>
        </p:grpSpPr>
        <p:sp>
          <p:nvSpPr>
            <p:cNvPr id="21" name="Oval 20"/>
            <p:cNvSpPr/>
            <p:nvPr userDrawn="1"/>
          </p:nvSpPr>
          <p:spPr>
            <a:xfrm>
              <a:off x="126561" y="6188197"/>
              <a:ext cx="528007" cy="503583"/>
            </a:xfrm>
            <a:prstGeom prst="ellipse">
              <a:avLst/>
            </a:prstGeom>
            <a:solidFill>
              <a:srgbClr val="CA252C"/>
            </a:solidFill>
            <a:ln>
              <a:solidFill>
                <a:srgbClr val="CA2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userDrawn="1"/>
          </p:nvSpPr>
          <p:spPr>
            <a:xfrm>
              <a:off x="760677" y="6188197"/>
              <a:ext cx="528007" cy="503583"/>
            </a:xfrm>
            <a:prstGeom prst="ellipse">
              <a:avLst/>
            </a:prstGeom>
            <a:solidFill>
              <a:srgbClr val="F7941F"/>
            </a:solidFill>
            <a:ln>
              <a:solidFill>
                <a:srgbClr val="F79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userDrawn="1"/>
          </p:nvSpPr>
          <p:spPr>
            <a:xfrm>
              <a:off x="1394793" y="6188197"/>
              <a:ext cx="528007" cy="503583"/>
            </a:xfrm>
            <a:prstGeom prst="ellipse">
              <a:avLst/>
            </a:prstGeom>
            <a:solidFill>
              <a:srgbClr val="00AF50"/>
            </a:solidFill>
            <a:ln>
              <a:solidFill>
                <a:srgbClr val="00A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userDrawn="1"/>
          </p:nvSpPr>
          <p:spPr>
            <a:xfrm>
              <a:off x="2028909" y="6188197"/>
              <a:ext cx="528007" cy="503583"/>
            </a:xfrm>
            <a:prstGeom prst="ellipse">
              <a:avLst/>
            </a:prstGeom>
            <a:solidFill>
              <a:srgbClr val="0171A3"/>
            </a:solidFill>
            <a:ln>
              <a:solidFill>
                <a:srgbClr val="017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userDrawn="1"/>
          </p:nvSpPr>
          <p:spPr>
            <a:xfrm>
              <a:off x="2663025" y="6188197"/>
              <a:ext cx="528007" cy="503583"/>
            </a:xfrm>
            <a:prstGeom prst="ellipse">
              <a:avLst/>
            </a:prstGeom>
            <a:solidFill>
              <a:srgbClr val="95277D"/>
            </a:solidFill>
            <a:ln>
              <a:solidFill>
                <a:srgbClr val="952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Oval 25"/>
          <p:cNvSpPr/>
          <p:nvPr userDrawn="1"/>
        </p:nvSpPr>
        <p:spPr>
          <a:xfrm>
            <a:off x="3297141" y="6188197"/>
            <a:ext cx="528007" cy="503583"/>
          </a:xfrm>
          <a:prstGeom prst="ellipse">
            <a:avLst/>
          </a:prstGeom>
          <a:solidFill>
            <a:srgbClr val="CA252C"/>
          </a:solidFill>
          <a:ln>
            <a:solidFill>
              <a:srgbClr val="CA2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userDrawn="1"/>
        </p:nvSpPr>
        <p:spPr>
          <a:xfrm>
            <a:off x="3931257" y="6188197"/>
            <a:ext cx="528007" cy="503583"/>
          </a:xfrm>
          <a:prstGeom prst="ellipse">
            <a:avLst/>
          </a:prstGeom>
          <a:solidFill>
            <a:srgbClr val="F7941F"/>
          </a:solidFill>
          <a:ln>
            <a:solidFill>
              <a:srgbClr val="F79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userDrawn="1"/>
        </p:nvSpPr>
        <p:spPr>
          <a:xfrm>
            <a:off x="4565373" y="6188197"/>
            <a:ext cx="528007" cy="503583"/>
          </a:xfrm>
          <a:prstGeom prst="ellipse">
            <a:avLst/>
          </a:prstGeom>
          <a:solidFill>
            <a:srgbClr val="00AF50"/>
          </a:solidFill>
          <a:ln>
            <a:solidFill>
              <a:srgbClr val="00A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userDrawn="1"/>
        </p:nvSpPr>
        <p:spPr>
          <a:xfrm>
            <a:off x="5199488" y="6188197"/>
            <a:ext cx="528007" cy="503583"/>
          </a:xfrm>
          <a:prstGeom prst="ellipse">
            <a:avLst/>
          </a:prstGeom>
          <a:solidFill>
            <a:srgbClr val="0171A3"/>
          </a:solidFill>
          <a:ln>
            <a:solidFill>
              <a:srgbClr val="017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userDrawn="1"/>
        </p:nvSpPr>
        <p:spPr>
          <a:xfrm>
            <a:off x="5833604" y="6188197"/>
            <a:ext cx="528007" cy="503583"/>
          </a:xfrm>
          <a:prstGeom prst="ellipse">
            <a:avLst/>
          </a:prstGeom>
          <a:solidFill>
            <a:srgbClr val="95277D"/>
          </a:solidFill>
          <a:ln>
            <a:solidFill>
              <a:srgbClr val="952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453" b="100000" l="9948" r="89529">
                        <a14:foregroundMark x1="47644" y1="53731" x2="47644" y2="53731"/>
                        <a14:foregroundMark x1="45550" y1="58209" x2="45550" y2="58209"/>
                        <a14:foregroundMark x1="56545" y1="41791" x2="56545" y2="41791"/>
                        <a14:foregroundMark x1="63874" y1="50249" x2="63874" y2="50249"/>
                        <a14:foregroundMark x1="70157" y1="63184" x2="70157" y2="63184"/>
                        <a14:foregroundMark x1="40314" y1="20398" x2="40314" y2="20398"/>
                        <a14:foregroundMark x1="18848" y1="65672" x2="18848" y2="65672"/>
                        <a14:foregroundMark x1="35602" y1="94030" x2="35602" y2="94030"/>
                        <a14:backgroundMark x1="72775" y1="86070" x2="72775" y2="86070"/>
                        <a14:backgroundMark x1="18848" y1="89552" x2="18848" y2="89552"/>
                        <a14:backgroundMark x1="14136" y1="17910" x2="14136" y2="17910"/>
                        <a14:backgroundMark x1="95288" y1="20398" x2="95288" y2="20398"/>
                      </a14:backgroundRemoval>
                    </a14:imgEffect>
                  </a14:imgLayer>
                </a14:imgProps>
              </a:ext>
              <a:ext uri="{28A0092B-C50C-407E-A947-70E740481C1C}">
                <a14:useLocalDpi xmlns:a14="http://schemas.microsoft.com/office/drawing/2010/main" val="0"/>
              </a:ext>
            </a:extLst>
          </a:blip>
          <a:stretch>
            <a:fillRect/>
          </a:stretch>
        </p:blipFill>
        <p:spPr>
          <a:xfrm>
            <a:off x="11397803" y="-1"/>
            <a:ext cx="794197" cy="833559"/>
          </a:xfrm>
          <a:prstGeom prst="rect">
            <a:avLst/>
          </a:prstGeom>
        </p:spPr>
      </p:pic>
      <p:grpSp>
        <p:nvGrpSpPr>
          <p:cNvPr id="3" name="Group 2">
            <a:extLst>
              <a:ext uri="{FF2B5EF4-FFF2-40B4-BE49-F238E27FC236}">
                <a16:creationId xmlns:a16="http://schemas.microsoft.com/office/drawing/2014/main" id="{55EE7D1F-F62E-C29B-7E04-8CE3DAEA18CB}"/>
              </a:ext>
            </a:extLst>
          </p:cNvPr>
          <p:cNvGrpSpPr/>
          <p:nvPr userDrawn="1"/>
        </p:nvGrpSpPr>
        <p:grpSpPr>
          <a:xfrm>
            <a:off x="760677" y="6188197"/>
            <a:ext cx="3064471" cy="503583"/>
            <a:chOff x="126561" y="6188197"/>
            <a:chExt cx="3064471" cy="503583"/>
          </a:xfrm>
          <a:solidFill>
            <a:schemeClr val="bg1"/>
          </a:solidFill>
        </p:grpSpPr>
        <p:sp>
          <p:nvSpPr>
            <p:cNvPr id="4" name="Oval 3">
              <a:extLst>
                <a:ext uri="{FF2B5EF4-FFF2-40B4-BE49-F238E27FC236}">
                  <a16:creationId xmlns:a16="http://schemas.microsoft.com/office/drawing/2014/main" id="{2C6F4C41-4CF0-4E33-0ACB-680A4B159876}"/>
                </a:ext>
              </a:extLst>
            </p:cNvPr>
            <p:cNvSpPr/>
            <p:nvPr userDrawn="1"/>
          </p:nvSpPr>
          <p:spPr>
            <a:xfrm>
              <a:off x="126561" y="6188197"/>
              <a:ext cx="528007" cy="503583"/>
            </a:xfrm>
            <a:prstGeom prst="ellipse">
              <a:avLst/>
            </a:prstGeom>
            <a:grpFill/>
            <a:ln>
              <a:solidFill>
                <a:srgbClr val="CA2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Oval 4">
              <a:extLst>
                <a:ext uri="{FF2B5EF4-FFF2-40B4-BE49-F238E27FC236}">
                  <a16:creationId xmlns:a16="http://schemas.microsoft.com/office/drawing/2014/main" id="{7C67F3B6-26AA-8000-CF3B-C5E261616507}"/>
                </a:ext>
              </a:extLst>
            </p:cNvPr>
            <p:cNvSpPr/>
            <p:nvPr userDrawn="1"/>
          </p:nvSpPr>
          <p:spPr>
            <a:xfrm>
              <a:off x="760677" y="6188197"/>
              <a:ext cx="528007" cy="503583"/>
            </a:xfrm>
            <a:prstGeom prst="ellipse">
              <a:avLst/>
            </a:prstGeom>
            <a:grpFill/>
            <a:ln>
              <a:solidFill>
                <a:srgbClr val="F79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 name="Oval 5">
              <a:extLst>
                <a:ext uri="{FF2B5EF4-FFF2-40B4-BE49-F238E27FC236}">
                  <a16:creationId xmlns:a16="http://schemas.microsoft.com/office/drawing/2014/main" id="{0DC777DB-1F8E-9213-9CEA-B35305E0156C}"/>
                </a:ext>
              </a:extLst>
            </p:cNvPr>
            <p:cNvSpPr/>
            <p:nvPr userDrawn="1"/>
          </p:nvSpPr>
          <p:spPr>
            <a:xfrm>
              <a:off x="1394793" y="6188197"/>
              <a:ext cx="528007" cy="503583"/>
            </a:xfrm>
            <a:prstGeom prst="ellipse">
              <a:avLst/>
            </a:prstGeom>
            <a:grpFill/>
            <a:ln>
              <a:solidFill>
                <a:srgbClr val="00A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 name="Oval 6">
              <a:extLst>
                <a:ext uri="{FF2B5EF4-FFF2-40B4-BE49-F238E27FC236}">
                  <a16:creationId xmlns:a16="http://schemas.microsoft.com/office/drawing/2014/main" id="{2C7110ED-5FBE-E120-4DFD-F3DE1AA741ED}"/>
                </a:ext>
              </a:extLst>
            </p:cNvPr>
            <p:cNvSpPr/>
            <p:nvPr userDrawn="1"/>
          </p:nvSpPr>
          <p:spPr>
            <a:xfrm>
              <a:off x="2028909" y="6188197"/>
              <a:ext cx="528007" cy="503583"/>
            </a:xfrm>
            <a:prstGeom prst="ellipse">
              <a:avLst/>
            </a:prstGeom>
            <a:grpFill/>
            <a:ln>
              <a:solidFill>
                <a:srgbClr val="017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8" name="Oval 7">
              <a:extLst>
                <a:ext uri="{FF2B5EF4-FFF2-40B4-BE49-F238E27FC236}">
                  <a16:creationId xmlns:a16="http://schemas.microsoft.com/office/drawing/2014/main" id="{1D4E6750-1449-4889-F2D2-68310CA70BE5}"/>
                </a:ext>
              </a:extLst>
            </p:cNvPr>
            <p:cNvSpPr/>
            <p:nvPr userDrawn="1"/>
          </p:nvSpPr>
          <p:spPr>
            <a:xfrm>
              <a:off x="2663025" y="6188197"/>
              <a:ext cx="528007" cy="503583"/>
            </a:xfrm>
            <a:prstGeom prst="ellipse">
              <a:avLst/>
            </a:prstGeom>
            <a:grpFill/>
            <a:ln>
              <a:solidFill>
                <a:srgbClr val="952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grpSp>
      <p:sp>
        <p:nvSpPr>
          <p:cNvPr id="9" name="Oval 8">
            <a:extLst>
              <a:ext uri="{FF2B5EF4-FFF2-40B4-BE49-F238E27FC236}">
                <a16:creationId xmlns:a16="http://schemas.microsoft.com/office/drawing/2014/main" id="{84D81655-9836-4663-7056-D3B662900A5D}"/>
              </a:ext>
            </a:extLst>
          </p:cNvPr>
          <p:cNvSpPr/>
          <p:nvPr userDrawn="1"/>
        </p:nvSpPr>
        <p:spPr>
          <a:xfrm>
            <a:off x="3944264" y="6188197"/>
            <a:ext cx="528007" cy="503583"/>
          </a:xfrm>
          <a:prstGeom prst="ellipse">
            <a:avLst/>
          </a:prstGeom>
          <a:solidFill>
            <a:schemeClr val="bg1"/>
          </a:solidFill>
          <a:ln>
            <a:solidFill>
              <a:srgbClr val="CA2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Oval 9">
            <a:extLst>
              <a:ext uri="{FF2B5EF4-FFF2-40B4-BE49-F238E27FC236}">
                <a16:creationId xmlns:a16="http://schemas.microsoft.com/office/drawing/2014/main" id="{A2D1C0B6-E904-4583-4085-E798C888804D}"/>
              </a:ext>
            </a:extLst>
          </p:cNvPr>
          <p:cNvSpPr/>
          <p:nvPr userDrawn="1"/>
        </p:nvSpPr>
        <p:spPr>
          <a:xfrm>
            <a:off x="4578380" y="6188197"/>
            <a:ext cx="528007" cy="503583"/>
          </a:xfrm>
          <a:prstGeom prst="ellipse">
            <a:avLst/>
          </a:prstGeom>
          <a:solidFill>
            <a:schemeClr val="bg1"/>
          </a:solidFill>
          <a:ln>
            <a:solidFill>
              <a:srgbClr val="F79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Oval 10">
            <a:extLst>
              <a:ext uri="{FF2B5EF4-FFF2-40B4-BE49-F238E27FC236}">
                <a16:creationId xmlns:a16="http://schemas.microsoft.com/office/drawing/2014/main" id="{FB75EE5B-1985-BAC7-8672-A8C480187F9E}"/>
              </a:ext>
            </a:extLst>
          </p:cNvPr>
          <p:cNvSpPr/>
          <p:nvPr userDrawn="1"/>
        </p:nvSpPr>
        <p:spPr>
          <a:xfrm>
            <a:off x="5212496" y="6188197"/>
            <a:ext cx="528007" cy="503583"/>
          </a:xfrm>
          <a:prstGeom prst="ellipse">
            <a:avLst/>
          </a:prstGeom>
          <a:solidFill>
            <a:schemeClr val="bg1"/>
          </a:solidFill>
          <a:ln>
            <a:solidFill>
              <a:srgbClr val="00A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Oval 11">
            <a:extLst>
              <a:ext uri="{FF2B5EF4-FFF2-40B4-BE49-F238E27FC236}">
                <a16:creationId xmlns:a16="http://schemas.microsoft.com/office/drawing/2014/main" id="{C979EEDE-0D35-75DD-114F-FA7A3E8BA23A}"/>
              </a:ext>
            </a:extLst>
          </p:cNvPr>
          <p:cNvSpPr/>
          <p:nvPr userDrawn="1"/>
        </p:nvSpPr>
        <p:spPr>
          <a:xfrm>
            <a:off x="5846611" y="6188197"/>
            <a:ext cx="528007" cy="503583"/>
          </a:xfrm>
          <a:prstGeom prst="ellipse">
            <a:avLst/>
          </a:prstGeom>
          <a:solidFill>
            <a:schemeClr val="bg1"/>
          </a:solidFill>
          <a:ln>
            <a:solidFill>
              <a:srgbClr val="017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Oval 12">
            <a:extLst>
              <a:ext uri="{FF2B5EF4-FFF2-40B4-BE49-F238E27FC236}">
                <a16:creationId xmlns:a16="http://schemas.microsoft.com/office/drawing/2014/main" id="{C53AD9D6-C89C-34A4-418C-313EF9E32A0D}"/>
              </a:ext>
            </a:extLst>
          </p:cNvPr>
          <p:cNvSpPr/>
          <p:nvPr userDrawn="1"/>
        </p:nvSpPr>
        <p:spPr>
          <a:xfrm>
            <a:off x="6480727" y="6188197"/>
            <a:ext cx="528007" cy="503583"/>
          </a:xfrm>
          <a:prstGeom prst="ellipse">
            <a:avLst/>
          </a:prstGeom>
          <a:solidFill>
            <a:schemeClr val="bg1"/>
          </a:solidFill>
          <a:ln>
            <a:solidFill>
              <a:srgbClr val="952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14" name="Picture 2">
            <a:extLst>
              <a:ext uri="{FF2B5EF4-FFF2-40B4-BE49-F238E27FC236}">
                <a16:creationId xmlns:a16="http://schemas.microsoft.com/office/drawing/2014/main" id="{7BB188FF-61F1-7CFE-451D-6206DBB6E75B}"/>
              </a:ext>
            </a:extLst>
          </p:cNvPr>
          <p:cNvPicPr>
            <a:picLocks noChangeAspect="1" noChangeArrowheads="1"/>
          </p:cNvPicPr>
          <p:nvPr userDrawn="1"/>
        </p:nvPicPr>
        <p:blipFill>
          <a:blip r:embed="rId4">
            <a:biLevel thresh="25000"/>
            <a:extLst>
              <a:ext uri="{28A0092B-C50C-407E-A947-70E740481C1C}">
                <a14:useLocalDpi xmlns:a14="http://schemas.microsoft.com/office/drawing/2010/main" val="0"/>
              </a:ext>
            </a:extLst>
          </a:blip>
          <a:srcRect/>
          <a:stretch>
            <a:fillRect/>
          </a:stretch>
        </p:blipFill>
        <p:spPr bwMode="auto">
          <a:xfrm>
            <a:off x="11397802" y="-2220"/>
            <a:ext cx="794197" cy="835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08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pic>
        <p:nvPicPr>
          <p:cNvPr id="31" name="Picture 30"/>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950" b="94527" l="9948" r="89529">
                        <a14:foregroundMark x1="49215" y1="53234" x2="49215" y2="53234"/>
                        <a14:foregroundMark x1="38220" y1="43781" x2="38220" y2="43781"/>
                        <a14:foregroundMark x1="35602" y1="94527" x2="35602" y2="94527"/>
                        <a14:foregroundMark x1="60209" y1="31841" x2="60209" y2="31841"/>
                        <a14:foregroundMark x1="34555" y1="49751" x2="34555" y2="49751"/>
                        <a14:foregroundMark x1="55497" y1="29353" x2="55497" y2="29353"/>
                        <a14:foregroundMark x1="59162" y1="34328" x2="39267" y2="48259"/>
                        <a14:foregroundMark x1="49215" y1="42289" x2="60209" y2="35323"/>
                        <a14:foregroundMark x1="29843" y1="68657" x2="29843" y2="63184"/>
                        <a14:foregroundMark x1="55497" y1="39801" x2="50785" y2="31343"/>
                        <a14:foregroundMark x1="59162" y1="45274" x2="43455" y2="52736"/>
                        <a14:foregroundMark x1="47120" y1="52736" x2="58115" y2="70149"/>
                        <a14:foregroundMark x1="58115" y1="70149" x2="51832" y2="37313"/>
                        <a14:foregroundMark x1="32461" y1="29353" x2="32461" y2="29353"/>
                        <a14:foregroundMark x1="20942" y1="47761" x2="20942" y2="47761"/>
                        <a14:foregroundMark x1="37173" y1="86567" x2="37173" y2="86567"/>
                        <a14:backgroundMark x1="83770" y1="88557" x2="83770" y2="88557"/>
                        <a14:backgroundMark x1="83770" y1="88557" x2="83770" y2="88557"/>
                        <a14:backgroundMark x1="83770" y1="88557" x2="83770" y2="83582"/>
                        <a14:backgroundMark x1="83770" y1="82587" x2="83770" y2="82587"/>
                        <a14:backgroundMark x1="85340" y1="8458" x2="95812" y2="66169"/>
                        <a14:backgroundMark x1="95812" y1="66169" x2="66492" y2="99005"/>
                        <a14:backgroundMark x1="4188" y1="5970" x2="4188" y2="5970"/>
                      </a14:backgroundRemoval>
                    </a14:imgEffect>
                  </a14:imgLayer>
                </a14:imgProps>
              </a:ext>
              <a:ext uri="{28A0092B-C50C-407E-A947-70E740481C1C}">
                <a14:useLocalDpi xmlns:a14="http://schemas.microsoft.com/office/drawing/2010/main" val="0"/>
              </a:ext>
            </a:extLst>
          </a:blip>
          <a:stretch>
            <a:fillRect/>
          </a:stretch>
        </p:blipFill>
        <p:spPr>
          <a:xfrm>
            <a:off x="11397803" y="-1"/>
            <a:ext cx="794197" cy="833559"/>
          </a:xfrm>
          <a:prstGeom prst="rect">
            <a:avLst/>
          </a:prstGeom>
        </p:spPr>
      </p:pic>
      <p:pic>
        <p:nvPicPr>
          <p:cNvPr id="1026" name="Picture 2">
            <a:extLst>
              <a:ext uri="{FF2B5EF4-FFF2-40B4-BE49-F238E27FC236}">
                <a16:creationId xmlns:a16="http://schemas.microsoft.com/office/drawing/2014/main" id="{7C49EEFE-785A-C1AE-C286-383737278019}"/>
              </a:ext>
            </a:extLst>
          </p:cNvPr>
          <p:cNvPicPr>
            <a:picLocks noChangeAspect="1" noChangeArrowheads="1"/>
          </p:cNvPicPr>
          <p:nvPr userDrawn="1"/>
        </p:nvPicPr>
        <p:blipFill>
          <a:blip r:embed="rId4">
            <a:biLevel thresh="25000"/>
            <a:extLst>
              <a:ext uri="{28A0092B-C50C-407E-A947-70E740481C1C}">
                <a14:useLocalDpi xmlns:a14="http://schemas.microsoft.com/office/drawing/2010/main" val="0"/>
              </a:ext>
            </a:extLst>
          </a:blip>
          <a:srcRect/>
          <a:stretch>
            <a:fillRect/>
          </a:stretch>
        </p:blipFill>
        <p:spPr bwMode="auto">
          <a:xfrm>
            <a:off x="11397802" y="-2220"/>
            <a:ext cx="794197" cy="835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91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20" name="TextBox 19"/>
          <p:cNvSpPr txBox="1"/>
          <p:nvPr userDrawn="1"/>
        </p:nvSpPr>
        <p:spPr>
          <a:xfrm>
            <a:off x="9632413" y="6270870"/>
            <a:ext cx="2559587"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cap="none" spc="0">
                <a:ln w="0"/>
                <a:solidFill>
                  <a:schemeClr val="bg1"/>
                </a:solidFill>
                <a:effectLst/>
                <a:latin typeface="Tahoma" panose="020B0604030504040204" pitchFamily="34" charset="0"/>
                <a:ea typeface="Tahoma" panose="020B0604030504040204" pitchFamily="34" charset="0"/>
                <a:cs typeface="Tahoma" panose="020B0604030504040204" pitchFamily="34" charset="0"/>
              </a:rPr>
              <a:t>umaber.co.uk</a:t>
            </a:r>
            <a:r>
              <a:rPr lang="en-US" sz="1400" b="0" cap="none" spc="0" baseline="0">
                <a:ln w="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1400" b="0" cap="none" spc="0">
                <a:ln w="0"/>
                <a:solidFill>
                  <a:schemeClr val="bg1"/>
                </a:solidFill>
                <a:effectLst/>
                <a:latin typeface="Tahoma" panose="020B0604030504040204" pitchFamily="34" charset="0"/>
                <a:ea typeface="Tahoma" panose="020B0604030504040204" pitchFamily="34" charset="0"/>
                <a:cs typeface="Tahoma" panose="020B0604030504040204" pitchFamily="34" charset="0"/>
              </a:rPr>
              <a:t>abersu.co.uk</a:t>
            </a:r>
          </a:p>
          <a:p>
            <a:endParaRPr lang="en-GB" sz="1400" b="0">
              <a:effectLst/>
              <a:latin typeface="Tahoma" panose="020B0604030504040204" pitchFamily="34" charset="0"/>
              <a:ea typeface="Tahoma" panose="020B0604030504040204" pitchFamily="34" charset="0"/>
              <a:cs typeface="Tahoma" panose="020B0604030504040204" pitchFamily="34" charset="0"/>
            </a:endParaRPr>
          </a:p>
        </p:txBody>
      </p:sp>
      <p:grpSp>
        <p:nvGrpSpPr>
          <p:cNvPr id="32" name="Group 31"/>
          <p:cNvGrpSpPr/>
          <p:nvPr userDrawn="1"/>
        </p:nvGrpSpPr>
        <p:grpSpPr>
          <a:xfrm>
            <a:off x="224884" y="6112922"/>
            <a:ext cx="6235050" cy="503583"/>
            <a:chOff x="126561" y="6188197"/>
            <a:chExt cx="6235050" cy="503583"/>
          </a:xfrm>
        </p:grpSpPr>
        <p:sp>
          <p:nvSpPr>
            <p:cNvPr id="21" name="Oval 20"/>
            <p:cNvSpPr/>
            <p:nvPr userDrawn="1"/>
          </p:nvSpPr>
          <p:spPr>
            <a:xfrm>
              <a:off x="126561" y="6188197"/>
              <a:ext cx="528007" cy="503583"/>
            </a:xfrm>
            <a:prstGeom prst="ellipse">
              <a:avLst/>
            </a:prstGeom>
            <a:solidFill>
              <a:srgbClr val="CA252C"/>
            </a:solidFill>
            <a:ln>
              <a:solidFill>
                <a:srgbClr val="CA2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userDrawn="1"/>
          </p:nvSpPr>
          <p:spPr>
            <a:xfrm>
              <a:off x="760677" y="6188197"/>
              <a:ext cx="528007" cy="503583"/>
            </a:xfrm>
            <a:prstGeom prst="ellipse">
              <a:avLst/>
            </a:prstGeom>
            <a:solidFill>
              <a:srgbClr val="F7941F"/>
            </a:solidFill>
            <a:ln>
              <a:solidFill>
                <a:srgbClr val="F79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userDrawn="1"/>
          </p:nvSpPr>
          <p:spPr>
            <a:xfrm>
              <a:off x="1394793" y="6188197"/>
              <a:ext cx="528007" cy="503583"/>
            </a:xfrm>
            <a:prstGeom prst="ellipse">
              <a:avLst/>
            </a:prstGeom>
            <a:solidFill>
              <a:srgbClr val="00AF50"/>
            </a:solidFill>
            <a:ln>
              <a:solidFill>
                <a:srgbClr val="00A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userDrawn="1"/>
          </p:nvSpPr>
          <p:spPr>
            <a:xfrm>
              <a:off x="2028909" y="6188197"/>
              <a:ext cx="528007" cy="503583"/>
            </a:xfrm>
            <a:prstGeom prst="ellipse">
              <a:avLst/>
            </a:prstGeom>
            <a:solidFill>
              <a:srgbClr val="0171A3"/>
            </a:solidFill>
            <a:ln>
              <a:solidFill>
                <a:srgbClr val="017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userDrawn="1"/>
          </p:nvSpPr>
          <p:spPr>
            <a:xfrm>
              <a:off x="2663025" y="6188197"/>
              <a:ext cx="528007" cy="503583"/>
            </a:xfrm>
            <a:prstGeom prst="ellipse">
              <a:avLst/>
            </a:prstGeom>
            <a:solidFill>
              <a:srgbClr val="95277D"/>
            </a:solidFill>
            <a:ln>
              <a:solidFill>
                <a:srgbClr val="952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userDrawn="1"/>
          </p:nvSpPr>
          <p:spPr>
            <a:xfrm>
              <a:off x="3297141" y="6188197"/>
              <a:ext cx="528007" cy="503583"/>
            </a:xfrm>
            <a:prstGeom prst="ellipse">
              <a:avLst/>
            </a:prstGeom>
            <a:solidFill>
              <a:srgbClr val="CA252C"/>
            </a:solidFill>
            <a:ln>
              <a:solidFill>
                <a:srgbClr val="CA2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userDrawn="1"/>
          </p:nvSpPr>
          <p:spPr>
            <a:xfrm>
              <a:off x="3931257" y="6188197"/>
              <a:ext cx="528007" cy="503583"/>
            </a:xfrm>
            <a:prstGeom prst="ellipse">
              <a:avLst/>
            </a:prstGeom>
            <a:solidFill>
              <a:srgbClr val="F7941F"/>
            </a:solidFill>
            <a:ln>
              <a:solidFill>
                <a:srgbClr val="F79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userDrawn="1"/>
          </p:nvSpPr>
          <p:spPr>
            <a:xfrm>
              <a:off x="4565373" y="6188197"/>
              <a:ext cx="528007" cy="503583"/>
            </a:xfrm>
            <a:prstGeom prst="ellipse">
              <a:avLst/>
            </a:prstGeom>
            <a:solidFill>
              <a:srgbClr val="00AF50"/>
            </a:solidFill>
            <a:ln>
              <a:solidFill>
                <a:srgbClr val="00A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userDrawn="1"/>
          </p:nvSpPr>
          <p:spPr>
            <a:xfrm>
              <a:off x="5199488" y="6188197"/>
              <a:ext cx="528007" cy="503583"/>
            </a:xfrm>
            <a:prstGeom prst="ellipse">
              <a:avLst/>
            </a:prstGeom>
            <a:solidFill>
              <a:srgbClr val="0171A3"/>
            </a:solidFill>
            <a:ln>
              <a:solidFill>
                <a:srgbClr val="017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userDrawn="1"/>
          </p:nvSpPr>
          <p:spPr>
            <a:xfrm>
              <a:off x="5833604" y="6188197"/>
              <a:ext cx="528007" cy="503583"/>
            </a:xfrm>
            <a:prstGeom prst="ellipse">
              <a:avLst/>
            </a:prstGeom>
            <a:solidFill>
              <a:srgbClr val="95277D"/>
            </a:solidFill>
            <a:ln>
              <a:solidFill>
                <a:srgbClr val="952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453" b="100000" l="9948" r="89529">
                        <a14:foregroundMark x1="47644" y1="53731" x2="47644" y2="53731"/>
                        <a14:foregroundMark x1="45550" y1="58209" x2="45550" y2="58209"/>
                        <a14:foregroundMark x1="56545" y1="41791" x2="56545" y2="41791"/>
                        <a14:foregroundMark x1="63874" y1="50249" x2="63874" y2="50249"/>
                        <a14:foregroundMark x1="70157" y1="63184" x2="70157" y2="63184"/>
                        <a14:foregroundMark x1="40314" y1="20398" x2="40314" y2="20398"/>
                        <a14:foregroundMark x1="18848" y1="65672" x2="18848" y2="65672"/>
                        <a14:foregroundMark x1="35602" y1="94030" x2="35602" y2="94030"/>
                        <a14:backgroundMark x1="72775" y1="86070" x2="72775" y2="86070"/>
                        <a14:backgroundMark x1="18848" y1="89552" x2="18848" y2="89552"/>
                        <a14:backgroundMark x1="14136" y1="17910" x2="14136" y2="17910"/>
                        <a14:backgroundMark x1="95288" y1="20398" x2="95288" y2="20398"/>
                      </a14:backgroundRemoval>
                    </a14:imgEffect>
                  </a14:imgLayer>
                </a14:imgProps>
              </a:ext>
              <a:ext uri="{28A0092B-C50C-407E-A947-70E740481C1C}">
                <a14:useLocalDpi xmlns:a14="http://schemas.microsoft.com/office/drawing/2010/main" val="0"/>
              </a:ext>
            </a:extLst>
          </a:blip>
          <a:stretch>
            <a:fillRect/>
          </a:stretch>
        </p:blipFill>
        <p:spPr>
          <a:xfrm>
            <a:off x="11397803" y="-1"/>
            <a:ext cx="794197" cy="833559"/>
          </a:xfrm>
          <a:prstGeom prst="rect">
            <a:avLst/>
          </a:prstGeom>
        </p:spPr>
      </p:pic>
      <p:grpSp>
        <p:nvGrpSpPr>
          <p:cNvPr id="2" name="Group 1">
            <a:extLst>
              <a:ext uri="{FF2B5EF4-FFF2-40B4-BE49-F238E27FC236}">
                <a16:creationId xmlns:a16="http://schemas.microsoft.com/office/drawing/2014/main" id="{35CA7E08-78BA-9106-A001-FA0ADA1EAB76}"/>
              </a:ext>
            </a:extLst>
          </p:cNvPr>
          <p:cNvGrpSpPr/>
          <p:nvPr userDrawn="1"/>
        </p:nvGrpSpPr>
        <p:grpSpPr>
          <a:xfrm>
            <a:off x="211877" y="6112923"/>
            <a:ext cx="3064471" cy="503583"/>
            <a:chOff x="126561" y="6188197"/>
            <a:chExt cx="3064471" cy="503583"/>
          </a:xfrm>
          <a:solidFill>
            <a:schemeClr val="bg1"/>
          </a:solidFill>
        </p:grpSpPr>
        <p:sp>
          <p:nvSpPr>
            <p:cNvPr id="3" name="Oval 2">
              <a:extLst>
                <a:ext uri="{FF2B5EF4-FFF2-40B4-BE49-F238E27FC236}">
                  <a16:creationId xmlns:a16="http://schemas.microsoft.com/office/drawing/2014/main" id="{8CD438A5-2208-EB89-C961-0D8DAD99F140}"/>
                </a:ext>
              </a:extLst>
            </p:cNvPr>
            <p:cNvSpPr/>
            <p:nvPr userDrawn="1"/>
          </p:nvSpPr>
          <p:spPr>
            <a:xfrm>
              <a:off x="126561" y="6188197"/>
              <a:ext cx="528007" cy="503583"/>
            </a:xfrm>
            <a:prstGeom prst="ellipse">
              <a:avLst/>
            </a:prstGeom>
            <a:grpFill/>
            <a:ln>
              <a:solidFill>
                <a:srgbClr val="CA2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 name="Oval 3">
              <a:extLst>
                <a:ext uri="{FF2B5EF4-FFF2-40B4-BE49-F238E27FC236}">
                  <a16:creationId xmlns:a16="http://schemas.microsoft.com/office/drawing/2014/main" id="{96004EBB-C256-8984-B3E7-3E3AC803F91D}"/>
                </a:ext>
              </a:extLst>
            </p:cNvPr>
            <p:cNvSpPr/>
            <p:nvPr userDrawn="1"/>
          </p:nvSpPr>
          <p:spPr>
            <a:xfrm>
              <a:off x="760677" y="6188197"/>
              <a:ext cx="528007" cy="503583"/>
            </a:xfrm>
            <a:prstGeom prst="ellipse">
              <a:avLst/>
            </a:prstGeom>
            <a:grpFill/>
            <a:ln>
              <a:solidFill>
                <a:srgbClr val="F79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Oval 4">
              <a:extLst>
                <a:ext uri="{FF2B5EF4-FFF2-40B4-BE49-F238E27FC236}">
                  <a16:creationId xmlns:a16="http://schemas.microsoft.com/office/drawing/2014/main" id="{42C4860C-E9AF-8C44-D4F1-4E39AF3AF539}"/>
                </a:ext>
              </a:extLst>
            </p:cNvPr>
            <p:cNvSpPr/>
            <p:nvPr userDrawn="1"/>
          </p:nvSpPr>
          <p:spPr>
            <a:xfrm>
              <a:off x="1394793" y="6188197"/>
              <a:ext cx="528007" cy="503583"/>
            </a:xfrm>
            <a:prstGeom prst="ellipse">
              <a:avLst/>
            </a:prstGeom>
            <a:grpFill/>
            <a:ln>
              <a:solidFill>
                <a:srgbClr val="00A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 name="Oval 5">
              <a:extLst>
                <a:ext uri="{FF2B5EF4-FFF2-40B4-BE49-F238E27FC236}">
                  <a16:creationId xmlns:a16="http://schemas.microsoft.com/office/drawing/2014/main" id="{7CE3D8C9-0A67-7D4F-1829-1AFDF001D8B9}"/>
                </a:ext>
              </a:extLst>
            </p:cNvPr>
            <p:cNvSpPr/>
            <p:nvPr userDrawn="1"/>
          </p:nvSpPr>
          <p:spPr>
            <a:xfrm>
              <a:off x="2028909" y="6188197"/>
              <a:ext cx="528007" cy="503583"/>
            </a:xfrm>
            <a:prstGeom prst="ellipse">
              <a:avLst/>
            </a:prstGeom>
            <a:grpFill/>
            <a:ln>
              <a:solidFill>
                <a:srgbClr val="017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 name="Oval 6">
              <a:extLst>
                <a:ext uri="{FF2B5EF4-FFF2-40B4-BE49-F238E27FC236}">
                  <a16:creationId xmlns:a16="http://schemas.microsoft.com/office/drawing/2014/main" id="{74EA92C7-B4FA-B66D-7741-F4329522C598}"/>
                </a:ext>
              </a:extLst>
            </p:cNvPr>
            <p:cNvSpPr/>
            <p:nvPr userDrawn="1"/>
          </p:nvSpPr>
          <p:spPr>
            <a:xfrm>
              <a:off x="2663025" y="6188197"/>
              <a:ext cx="528007" cy="503583"/>
            </a:xfrm>
            <a:prstGeom prst="ellipse">
              <a:avLst/>
            </a:prstGeom>
            <a:grpFill/>
            <a:ln>
              <a:solidFill>
                <a:srgbClr val="952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grpSp>
      <p:sp>
        <p:nvSpPr>
          <p:cNvPr id="8" name="Oval 7">
            <a:extLst>
              <a:ext uri="{FF2B5EF4-FFF2-40B4-BE49-F238E27FC236}">
                <a16:creationId xmlns:a16="http://schemas.microsoft.com/office/drawing/2014/main" id="{945304D0-8E6B-5487-6FC2-7110A0DDC920}"/>
              </a:ext>
            </a:extLst>
          </p:cNvPr>
          <p:cNvSpPr/>
          <p:nvPr userDrawn="1"/>
        </p:nvSpPr>
        <p:spPr>
          <a:xfrm>
            <a:off x="3395464" y="6112923"/>
            <a:ext cx="528007" cy="503583"/>
          </a:xfrm>
          <a:prstGeom prst="ellipse">
            <a:avLst/>
          </a:prstGeom>
          <a:solidFill>
            <a:schemeClr val="bg1"/>
          </a:solidFill>
          <a:ln>
            <a:solidFill>
              <a:srgbClr val="CA2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 name="Oval 8">
            <a:extLst>
              <a:ext uri="{FF2B5EF4-FFF2-40B4-BE49-F238E27FC236}">
                <a16:creationId xmlns:a16="http://schemas.microsoft.com/office/drawing/2014/main" id="{2A057560-F3BF-8072-3DE4-A35082CC334D}"/>
              </a:ext>
            </a:extLst>
          </p:cNvPr>
          <p:cNvSpPr/>
          <p:nvPr userDrawn="1"/>
        </p:nvSpPr>
        <p:spPr>
          <a:xfrm>
            <a:off x="4029580" y="6112923"/>
            <a:ext cx="528007" cy="503583"/>
          </a:xfrm>
          <a:prstGeom prst="ellipse">
            <a:avLst/>
          </a:prstGeom>
          <a:solidFill>
            <a:schemeClr val="bg1"/>
          </a:solidFill>
          <a:ln>
            <a:solidFill>
              <a:srgbClr val="F79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Oval 9">
            <a:extLst>
              <a:ext uri="{FF2B5EF4-FFF2-40B4-BE49-F238E27FC236}">
                <a16:creationId xmlns:a16="http://schemas.microsoft.com/office/drawing/2014/main" id="{4DC7C6B7-872A-C346-C927-43E6914EF811}"/>
              </a:ext>
            </a:extLst>
          </p:cNvPr>
          <p:cNvSpPr/>
          <p:nvPr userDrawn="1"/>
        </p:nvSpPr>
        <p:spPr>
          <a:xfrm>
            <a:off x="4663696" y="6112923"/>
            <a:ext cx="528007" cy="503583"/>
          </a:xfrm>
          <a:prstGeom prst="ellipse">
            <a:avLst/>
          </a:prstGeom>
          <a:solidFill>
            <a:schemeClr val="bg1"/>
          </a:solidFill>
          <a:ln>
            <a:solidFill>
              <a:srgbClr val="00A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Oval 10">
            <a:extLst>
              <a:ext uri="{FF2B5EF4-FFF2-40B4-BE49-F238E27FC236}">
                <a16:creationId xmlns:a16="http://schemas.microsoft.com/office/drawing/2014/main" id="{3ECBDABD-C9AA-CFD1-6385-E83DE9EE504A}"/>
              </a:ext>
            </a:extLst>
          </p:cNvPr>
          <p:cNvSpPr/>
          <p:nvPr userDrawn="1"/>
        </p:nvSpPr>
        <p:spPr>
          <a:xfrm>
            <a:off x="5297811" y="6112923"/>
            <a:ext cx="528007" cy="503583"/>
          </a:xfrm>
          <a:prstGeom prst="ellipse">
            <a:avLst/>
          </a:prstGeom>
          <a:solidFill>
            <a:schemeClr val="bg1"/>
          </a:solidFill>
          <a:ln>
            <a:solidFill>
              <a:srgbClr val="017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Oval 11">
            <a:extLst>
              <a:ext uri="{FF2B5EF4-FFF2-40B4-BE49-F238E27FC236}">
                <a16:creationId xmlns:a16="http://schemas.microsoft.com/office/drawing/2014/main" id="{AF6FE09C-22E7-DD0D-BCD9-3E8C8F5D4174}"/>
              </a:ext>
            </a:extLst>
          </p:cNvPr>
          <p:cNvSpPr/>
          <p:nvPr userDrawn="1"/>
        </p:nvSpPr>
        <p:spPr>
          <a:xfrm>
            <a:off x="5931927" y="6112923"/>
            <a:ext cx="528007" cy="503583"/>
          </a:xfrm>
          <a:prstGeom prst="ellipse">
            <a:avLst/>
          </a:prstGeom>
          <a:solidFill>
            <a:schemeClr val="bg1"/>
          </a:solidFill>
          <a:ln>
            <a:solidFill>
              <a:srgbClr val="952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13" name="Picture 2">
            <a:extLst>
              <a:ext uri="{FF2B5EF4-FFF2-40B4-BE49-F238E27FC236}">
                <a16:creationId xmlns:a16="http://schemas.microsoft.com/office/drawing/2014/main" id="{B65DA4F5-018E-8F26-C259-D34C74F987AA}"/>
              </a:ext>
            </a:extLst>
          </p:cNvPr>
          <p:cNvPicPr>
            <a:picLocks noChangeAspect="1" noChangeArrowheads="1"/>
          </p:cNvPicPr>
          <p:nvPr userDrawn="1"/>
        </p:nvPicPr>
        <p:blipFill>
          <a:blip r:embed="rId4">
            <a:biLevel thresh="25000"/>
            <a:extLst>
              <a:ext uri="{28A0092B-C50C-407E-A947-70E740481C1C}">
                <a14:useLocalDpi xmlns:a14="http://schemas.microsoft.com/office/drawing/2010/main" val="0"/>
              </a:ext>
            </a:extLst>
          </a:blip>
          <a:srcRect/>
          <a:stretch>
            <a:fillRect/>
          </a:stretch>
        </p:blipFill>
        <p:spPr bwMode="auto">
          <a:xfrm>
            <a:off x="11397802" y="-2220"/>
            <a:ext cx="794197" cy="835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030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20" name="TextBox 19"/>
          <p:cNvSpPr txBox="1"/>
          <p:nvPr userDrawn="1"/>
        </p:nvSpPr>
        <p:spPr>
          <a:xfrm>
            <a:off x="9667248" y="6404044"/>
            <a:ext cx="2559587"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cap="none" spc="0">
                <a:ln w="0"/>
                <a:solidFill>
                  <a:srgbClr val="993365"/>
                </a:solidFill>
                <a:effectLst/>
                <a:latin typeface="Tahoma" panose="020B0604030504040204" pitchFamily="34" charset="0"/>
                <a:ea typeface="Tahoma" panose="020B0604030504040204" pitchFamily="34" charset="0"/>
                <a:cs typeface="Tahoma" panose="020B0604030504040204" pitchFamily="34" charset="0"/>
              </a:rPr>
              <a:t>umaber.co.uk</a:t>
            </a:r>
            <a:r>
              <a:rPr lang="en-US" sz="1400" b="0" cap="none" spc="0" baseline="0">
                <a:ln w="0"/>
                <a:solidFill>
                  <a:srgbClr val="993365"/>
                </a:solidFill>
                <a:effectLst/>
                <a:latin typeface="Tahoma" panose="020B0604030504040204" pitchFamily="34" charset="0"/>
                <a:ea typeface="Tahoma" panose="020B0604030504040204" pitchFamily="34" charset="0"/>
                <a:cs typeface="Tahoma" panose="020B0604030504040204" pitchFamily="34" charset="0"/>
              </a:rPr>
              <a:t> | </a:t>
            </a:r>
            <a:r>
              <a:rPr lang="en-US" sz="1400" b="0" cap="none" spc="0">
                <a:ln w="0"/>
                <a:solidFill>
                  <a:srgbClr val="993365"/>
                </a:solidFill>
                <a:effectLst/>
                <a:latin typeface="Tahoma" panose="020B0604030504040204" pitchFamily="34" charset="0"/>
                <a:ea typeface="Tahoma" panose="020B0604030504040204" pitchFamily="34" charset="0"/>
                <a:cs typeface="Tahoma" panose="020B0604030504040204" pitchFamily="34" charset="0"/>
              </a:rPr>
              <a:t>abersu.co.uk</a:t>
            </a:r>
          </a:p>
          <a:p>
            <a:endParaRPr lang="en-GB" sz="1400" b="0">
              <a:effectLst/>
              <a:latin typeface="Tahoma" panose="020B0604030504040204" pitchFamily="34" charset="0"/>
              <a:ea typeface="Tahoma" panose="020B0604030504040204" pitchFamily="34" charset="0"/>
              <a:cs typeface="Tahoma" panose="020B0604030504040204" pitchFamily="34" charset="0"/>
            </a:endParaRPr>
          </a:p>
        </p:txBody>
      </p:sp>
      <p:pic>
        <p:nvPicPr>
          <p:cNvPr id="15" name="Picture 14"/>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453" b="100000" l="9948" r="89529">
                        <a14:foregroundMark x1="47644" y1="53731" x2="47644" y2="53731"/>
                        <a14:foregroundMark x1="45550" y1="58209" x2="45550" y2="58209"/>
                        <a14:foregroundMark x1="56545" y1="41791" x2="56545" y2="41791"/>
                        <a14:foregroundMark x1="63874" y1="50249" x2="63874" y2="50249"/>
                        <a14:foregroundMark x1="70157" y1="63184" x2="70157" y2="63184"/>
                        <a14:foregroundMark x1="40314" y1="20398" x2="40314" y2="20398"/>
                        <a14:foregroundMark x1="18848" y1="65672" x2="18848" y2="65672"/>
                        <a14:foregroundMark x1="35602" y1="94030" x2="35602" y2="94030"/>
                        <a14:backgroundMark x1="72775" y1="86070" x2="72775" y2="86070"/>
                        <a14:backgroundMark x1="18848" y1="89552" x2="18848" y2="89552"/>
                        <a14:backgroundMark x1="14136" y1="17910" x2="14136" y2="17910"/>
                        <a14:backgroundMark x1="95288" y1="20398" x2="95288" y2="20398"/>
                      </a14:backgroundRemoval>
                    </a14:imgEffect>
                  </a14:imgLayer>
                </a14:imgProps>
              </a:ext>
              <a:ext uri="{28A0092B-C50C-407E-A947-70E740481C1C}">
                <a14:useLocalDpi xmlns:a14="http://schemas.microsoft.com/office/drawing/2010/main" val="0"/>
              </a:ext>
            </a:extLst>
          </a:blip>
          <a:stretch>
            <a:fillRect/>
          </a:stretch>
        </p:blipFill>
        <p:spPr>
          <a:xfrm>
            <a:off x="11397803" y="-1"/>
            <a:ext cx="794197" cy="833559"/>
          </a:xfrm>
          <a:prstGeom prst="rect">
            <a:avLst/>
          </a:prstGeom>
        </p:spPr>
      </p:pic>
      <p:pic>
        <p:nvPicPr>
          <p:cNvPr id="2" name="Picture 2">
            <a:extLst>
              <a:ext uri="{FF2B5EF4-FFF2-40B4-BE49-F238E27FC236}">
                <a16:creationId xmlns:a16="http://schemas.microsoft.com/office/drawing/2014/main" id="{0E0D1E75-6A6E-0905-47BD-F48B6837F277}"/>
              </a:ext>
            </a:extLst>
          </p:cNvPr>
          <p:cNvPicPr>
            <a:picLocks noChangeAspect="1" noChangeArrowheads="1"/>
          </p:cNvPicPr>
          <p:nvPr userDrawn="1"/>
        </p:nvPicPr>
        <p:blipFill>
          <a:blip r:embed="rId4">
            <a:biLevel thresh="25000"/>
            <a:extLst>
              <a:ext uri="{28A0092B-C50C-407E-A947-70E740481C1C}">
                <a14:useLocalDpi xmlns:a14="http://schemas.microsoft.com/office/drawing/2010/main" val="0"/>
              </a:ext>
            </a:extLst>
          </a:blip>
          <a:srcRect/>
          <a:stretch>
            <a:fillRect/>
          </a:stretch>
        </p:blipFill>
        <p:spPr bwMode="auto">
          <a:xfrm>
            <a:off x="11397802" y="-2220"/>
            <a:ext cx="794197" cy="835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94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453" b="100000" l="9948" r="89529">
                        <a14:foregroundMark x1="47644" y1="53731" x2="47644" y2="53731"/>
                        <a14:foregroundMark x1="45550" y1="58209" x2="45550" y2="58209"/>
                        <a14:foregroundMark x1="56545" y1="41791" x2="56545" y2="41791"/>
                        <a14:foregroundMark x1="63874" y1="50249" x2="63874" y2="50249"/>
                        <a14:foregroundMark x1="70157" y1="63184" x2="70157" y2="63184"/>
                        <a14:foregroundMark x1="40314" y1="20398" x2="40314" y2="20398"/>
                        <a14:foregroundMark x1="18848" y1="65672" x2="18848" y2="65672"/>
                        <a14:foregroundMark x1="35602" y1="94030" x2="35602" y2="94030"/>
                        <a14:backgroundMark x1="72775" y1="86070" x2="72775" y2="86070"/>
                        <a14:backgroundMark x1="18848" y1="89552" x2="18848" y2="89552"/>
                        <a14:backgroundMark x1="14136" y1="17910" x2="14136" y2="17910"/>
                        <a14:backgroundMark x1="95288" y1="20398" x2="95288" y2="20398"/>
                      </a14:backgroundRemoval>
                    </a14:imgEffect>
                  </a14:imgLayer>
                </a14:imgProps>
              </a:ext>
              <a:ext uri="{28A0092B-C50C-407E-A947-70E740481C1C}">
                <a14:useLocalDpi xmlns:a14="http://schemas.microsoft.com/office/drawing/2010/main" val="0"/>
              </a:ext>
            </a:extLst>
          </a:blip>
          <a:stretch>
            <a:fillRect/>
          </a:stretch>
        </p:blipFill>
        <p:spPr>
          <a:xfrm>
            <a:off x="11397803" y="-1"/>
            <a:ext cx="794197" cy="833559"/>
          </a:xfrm>
          <a:prstGeom prst="rect">
            <a:avLst/>
          </a:prstGeom>
        </p:spPr>
      </p:pic>
    </p:spTree>
    <p:extLst>
      <p:ext uri="{BB962C8B-B14F-4D97-AF65-F5344CB8AC3E}">
        <p14:creationId xmlns:p14="http://schemas.microsoft.com/office/powerpoint/2010/main" val="1918656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20" name="TextBox 19"/>
          <p:cNvSpPr txBox="1"/>
          <p:nvPr userDrawn="1"/>
        </p:nvSpPr>
        <p:spPr>
          <a:xfrm>
            <a:off x="9667248" y="6404044"/>
            <a:ext cx="2559587"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cap="none" spc="0">
                <a:ln w="0"/>
                <a:solidFill>
                  <a:srgbClr val="993365"/>
                </a:solidFill>
                <a:effectLst/>
                <a:latin typeface="Tahoma" panose="020B0604030504040204" pitchFamily="34" charset="0"/>
                <a:ea typeface="Tahoma" panose="020B0604030504040204" pitchFamily="34" charset="0"/>
                <a:cs typeface="Tahoma" panose="020B0604030504040204" pitchFamily="34" charset="0"/>
              </a:rPr>
              <a:t>umaber.co.uk</a:t>
            </a:r>
            <a:r>
              <a:rPr lang="en-US" sz="1400" b="0" cap="none" spc="0" baseline="0">
                <a:ln w="0"/>
                <a:solidFill>
                  <a:srgbClr val="993365"/>
                </a:solidFill>
                <a:effectLst/>
                <a:latin typeface="Tahoma" panose="020B0604030504040204" pitchFamily="34" charset="0"/>
                <a:ea typeface="Tahoma" panose="020B0604030504040204" pitchFamily="34" charset="0"/>
                <a:cs typeface="Tahoma" panose="020B0604030504040204" pitchFamily="34" charset="0"/>
              </a:rPr>
              <a:t> | </a:t>
            </a:r>
            <a:r>
              <a:rPr lang="en-US" sz="1400" b="0" cap="none" spc="0">
                <a:ln w="0"/>
                <a:solidFill>
                  <a:srgbClr val="993365"/>
                </a:solidFill>
                <a:effectLst/>
                <a:latin typeface="Tahoma" panose="020B0604030504040204" pitchFamily="34" charset="0"/>
                <a:ea typeface="Tahoma" panose="020B0604030504040204" pitchFamily="34" charset="0"/>
                <a:cs typeface="Tahoma" panose="020B0604030504040204" pitchFamily="34" charset="0"/>
              </a:rPr>
              <a:t>abersu.co.uk</a:t>
            </a:r>
          </a:p>
          <a:p>
            <a:endParaRPr lang="en-GB" sz="1400" b="0">
              <a:effectLst/>
              <a:latin typeface="Tahoma" panose="020B0604030504040204" pitchFamily="34" charset="0"/>
              <a:ea typeface="Tahoma" panose="020B0604030504040204" pitchFamily="34" charset="0"/>
              <a:cs typeface="Tahoma" panose="020B0604030504040204" pitchFamily="34" charset="0"/>
            </a:endParaRPr>
          </a:p>
        </p:txBody>
      </p:sp>
      <p:grpSp>
        <p:nvGrpSpPr>
          <p:cNvPr id="32" name="Group 31"/>
          <p:cNvGrpSpPr/>
          <p:nvPr userDrawn="1"/>
        </p:nvGrpSpPr>
        <p:grpSpPr>
          <a:xfrm>
            <a:off x="126561" y="6188197"/>
            <a:ext cx="6235050" cy="503583"/>
            <a:chOff x="126561" y="6188197"/>
            <a:chExt cx="6235050" cy="503583"/>
          </a:xfrm>
        </p:grpSpPr>
        <p:sp>
          <p:nvSpPr>
            <p:cNvPr id="21" name="Oval 20"/>
            <p:cNvSpPr/>
            <p:nvPr userDrawn="1"/>
          </p:nvSpPr>
          <p:spPr>
            <a:xfrm>
              <a:off x="126561" y="6188197"/>
              <a:ext cx="528007" cy="503583"/>
            </a:xfrm>
            <a:prstGeom prst="ellipse">
              <a:avLst/>
            </a:prstGeom>
            <a:solidFill>
              <a:srgbClr val="CA252C"/>
            </a:solidFill>
            <a:ln>
              <a:solidFill>
                <a:srgbClr val="CA2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userDrawn="1"/>
          </p:nvSpPr>
          <p:spPr>
            <a:xfrm>
              <a:off x="760677" y="6188197"/>
              <a:ext cx="528007" cy="503583"/>
            </a:xfrm>
            <a:prstGeom prst="ellipse">
              <a:avLst/>
            </a:prstGeom>
            <a:solidFill>
              <a:srgbClr val="F7941F"/>
            </a:solidFill>
            <a:ln>
              <a:solidFill>
                <a:srgbClr val="F79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userDrawn="1"/>
          </p:nvSpPr>
          <p:spPr>
            <a:xfrm>
              <a:off x="1394793" y="6188197"/>
              <a:ext cx="528007" cy="503583"/>
            </a:xfrm>
            <a:prstGeom prst="ellipse">
              <a:avLst/>
            </a:prstGeom>
            <a:solidFill>
              <a:srgbClr val="00AF50"/>
            </a:solidFill>
            <a:ln>
              <a:solidFill>
                <a:srgbClr val="00A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userDrawn="1"/>
          </p:nvSpPr>
          <p:spPr>
            <a:xfrm>
              <a:off x="2028909" y="6188197"/>
              <a:ext cx="528007" cy="503583"/>
            </a:xfrm>
            <a:prstGeom prst="ellipse">
              <a:avLst/>
            </a:prstGeom>
            <a:solidFill>
              <a:srgbClr val="0171A3"/>
            </a:solidFill>
            <a:ln>
              <a:solidFill>
                <a:srgbClr val="017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userDrawn="1"/>
          </p:nvSpPr>
          <p:spPr>
            <a:xfrm>
              <a:off x="2663025" y="6188197"/>
              <a:ext cx="528007" cy="503583"/>
            </a:xfrm>
            <a:prstGeom prst="ellipse">
              <a:avLst/>
            </a:prstGeom>
            <a:solidFill>
              <a:srgbClr val="95277D"/>
            </a:solidFill>
            <a:ln>
              <a:solidFill>
                <a:srgbClr val="952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userDrawn="1"/>
          </p:nvSpPr>
          <p:spPr>
            <a:xfrm>
              <a:off x="3297141" y="6188197"/>
              <a:ext cx="528007" cy="503583"/>
            </a:xfrm>
            <a:prstGeom prst="ellipse">
              <a:avLst/>
            </a:prstGeom>
            <a:solidFill>
              <a:srgbClr val="CA252C"/>
            </a:solidFill>
            <a:ln>
              <a:solidFill>
                <a:srgbClr val="CA2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userDrawn="1"/>
          </p:nvSpPr>
          <p:spPr>
            <a:xfrm>
              <a:off x="3931257" y="6188197"/>
              <a:ext cx="528007" cy="503583"/>
            </a:xfrm>
            <a:prstGeom prst="ellipse">
              <a:avLst/>
            </a:prstGeom>
            <a:solidFill>
              <a:srgbClr val="F7941F"/>
            </a:solidFill>
            <a:ln>
              <a:solidFill>
                <a:srgbClr val="F79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userDrawn="1"/>
          </p:nvSpPr>
          <p:spPr>
            <a:xfrm>
              <a:off x="4565373" y="6188197"/>
              <a:ext cx="528007" cy="503583"/>
            </a:xfrm>
            <a:prstGeom prst="ellipse">
              <a:avLst/>
            </a:prstGeom>
            <a:solidFill>
              <a:srgbClr val="00AF50"/>
            </a:solidFill>
            <a:ln>
              <a:solidFill>
                <a:srgbClr val="00A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userDrawn="1"/>
          </p:nvSpPr>
          <p:spPr>
            <a:xfrm>
              <a:off x="5199488" y="6188197"/>
              <a:ext cx="528007" cy="503583"/>
            </a:xfrm>
            <a:prstGeom prst="ellipse">
              <a:avLst/>
            </a:prstGeom>
            <a:solidFill>
              <a:srgbClr val="0171A3"/>
            </a:solidFill>
            <a:ln>
              <a:solidFill>
                <a:srgbClr val="017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userDrawn="1"/>
          </p:nvSpPr>
          <p:spPr>
            <a:xfrm>
              <a:off x="5833604" y="6188197"/>
              <a:ext cx="528007" cy="503583"/>
            </a:xfrm>
            <a:prstGeom prst="ellipse">
              <a:avLst/>
            </a:prstGeom>
            <a:solidFill>
              <a:srgbClr val="95277D"/>
            </a:solidFill>
            <a:ln>
              <a:solidFill>
                <a:srgbClr val="952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5" name="Picture 14"/>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453" b="100000" l="9948" r="89529">
                        <a14:foregroundMark x1="47644" y1="53731" x2="47644" y2="53731"/>
                        <a14:foregroundMark x1="45550" y1="58209" x2="45550" y2="58209"/>
                        <a14:foregroundMark x1="56545" y1="41791" x2="56545" y2="41791"/>
                        <a14:foregroundMark x1="63874" y1="50249" x2="63874" y2="50249"/>
                        <a14:foregroundMark x1="70157" y1="63184" x2="70157" y2="63184"/>
                        <a14:foregroundMark x1="40314" y1="20398" x2="40314" y2="20398"/>
                        <a14:foregroundMark x1="18848" y1="65672" x2="18848" y2="65672"/>
                        <a14:foregroundMark x1="35602" y1="94030" x2="35602" y2="94030"/>
                        <a14:backgroundMark x1="72775" y1="86070" x2="72775" y2="86070"/>
                        <a14:backgroundMark x1="18848" y1="89552" x2="18848" y2="89552"/>
                        <a14:backgroundMark x1="14136" y1="17910" x2="14136" y2="17910"/>
                        <a14:backgroundMark x1="95288" y1="20398" x2="95288" y2="20398"/>
                      </a14:backgroundRemoval>
                    </a14:imgEffect>
                  </a14:imgLayer>
                </a14:imgProps>
              </a:ext>
              <a:ext uri="{28A0092B-C50C-407E-A947-70E740481C1C}">
                <a14:useLocalDpi xmlns:a14="http://schemas.microsoft.com/office/drawing/2010/main" val="0"/>
              </a:ext>
            </a:extLst>
          </a:blip>
          <a:stretch>
            <a:fillRect/>
          </a:stretch>
        </p:blipFill>
        <p:spPr>
          <a:xfrm>
            <a:off x="11397803" y="-1"/>
            <a:ext cx="794197" cy="833559"/>
          </a:xfrm>
          <a:prstGeom prst="rect">
            <a:avLst/>
          </a:prstGeom>
        </p:spPr>
      </p:pic>
    </p:spTree>
    <p:extLst>
      <p:ext uri="{BB962C8B-B14F-4D97-AF65-F5344CB8AC3E}">
        <p14:creationId xmlns:p14="http://schemas.microsoft.com/office/powerpoint/2010/main" val="52307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906FE-77EC-2C58-AE73-FD3FC869C8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019FF6D-AAFE-D038-9E4A-245E2A69103E}"/>
              </a:ext>
            </a:extLst>
          </p:cNvPr>
          <p:cNvSpPr>
            <a:spLocks noGrp="1"/>
          </p:cNvSpPr>
          <p:nvPr>
            <p:ph type="dt" sz="half" idx="10"/>
          </p:nvPr>
        </p:nvSpPr>
        <p:spPr/>
        <p:txBody>
          <a:bodyPr/>
          <a:lstStyle/>
          <a:p>
            <a:fld id="{5551650B-4354-4F94-894B-C608F5976BC6}" type="datetimeFigureOut">
              <a:rPr lang="en-GB" smtClean="0"/>
              <a:t>24/06/2026</a:t>
            </a:fld>
            <a:endParaRPr lang="en-GB"/>
          </a:p>
        </p:txBody>
      </p:sp>
      <p:sp>
        <p:nvSpPr>
          <p:cNvPr id="4" name="Footer Placeholder 3">
            <a:extLst>
              <a:ext uri="{FF2B5EF4-FFF2-40B4-BE49-F238E27FC236}">
                <a16:creationId xmlns:a16="http://schemas.microsoft.com/office/drawing/2014/main" id="{20CC641B-B47B-D4DE-9A6A-B7EB5EF2C19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4D60560-9A84-C72C-56D9-7E0F844F63BE}"/>
              </a:ext>
            </a:extLst>
          </p:cNvPr>
          <p:cNvSpPr>
            <a:spLocks noGrp="1"/>
          </p:cNvSpPr>
          <p:nvPr>
            <p:ph type="sldNum" sz="quarter" idx="12"/>
          </p:nvPr>
        </p:nvSpPr>
        <p:spPr/>
        <p:txBody>
          <a:bodyPr/>
          <a:lstStyle/>
          <a:p>
            <a:fld id="{E73D885C-2E47-4405-B749-978102DA75E9}" type="slidenum">
              <a:rPr lang="en-GB" smtClean="0"/>
              <a:t>‹#›</a:t>
            </a:fld>
            <a:endParaRPr lang="en-GB"/>
          </a:p>
        </p:txBody>
      </p:sp>
    </p:spTree>
    <p:extLst>
      <p:ext uri="{BB962C8B-B14F-4D97-AF65-F5344CB8AC3E}">
        <p14:creationId xmlns:p14="http://schemas.microsoft.com/office/powerpoint/2010/main" val="3401178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51650B-4354-4F94-894B-C608F5976BC6}" type="datetimeFigureOut">
              <a:rPr lang="en-GB" smtClean="0"/>
              <a:t>24/06/2026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D885C-2E47-4405-B749-978102DA75E9}" type="slidenum">
              <a:rPr lang="en-GB" smtClean="0"/>
              <a:t>‹#›</a:t>
            </a:fld>
            <a:endParaRPr lang="en-GB"/>
          </a:p>
        </p:txBody>
      </p:sp>
    </p:spTree>
    <p:extLst>
      <p:ext uri="{BB962C8B-B14F-4D97-AF65-F5344CB8AC3E}">
        <p14:creationId xmlns:p14="http://schemas.microsoft.com/office/powerpoint/2010/main" val="147662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20" name="TextBox 19"/>
          <p:cNvSpPr txBox="1"/>
          <p:nvPr userDrawn="1"/>
        </p:nvSpPr>
        <p:spPr>
          <a:xfrm>
            <a:off x="9667248" y="6404044"/>
            <a:ext cx="2559587"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cap="none" spc="0">
                <a:ln w="0"/>
                <a:solidFill>
                  <a:srgbClr val="993365"/>
                </a:solidFill>
                <a:effectLst/>
                <a:latin typeface="Tahoma" panose="020B0604030504040204" pitchFamily="34" charset="0"/>
                <a:ea typeface="Tahoma" panose="020B0604030504040204" pitchFamily="34" charset="0"/>
                <a:cs typeface="Tahoma" panose="020B0604030504040204" pitchFamily="34" charset="0"/>
              </a:rPr>
              <a:t>umaber.co.uk</a:t>
            </a:r>
            <a:r>
              <a:rPr lang="en-US" sz="1400" b="0" cap="none" spc="0" baseline="0">
                <a:ln w="0"/>
                <a:solidFill>
                  <a:srgbClr val="993365"/>
                </a:solidFill>
                <a:effectLst/>
                <a:latin typeface="Tahoma" panose="020B0604030504040204" pitchFamily="34" charset="0"/>
                <a:ea typeface="Tahoma" panose="020B0604030504040204" pitchFamily="34" charset="0"/>
                <a:cs typeface="Tahoma" panose="020B0604030504040204" pitchFamily="34" charset="0"/>
              </a:rPr>
              <a:t> | </a:t>
            </a:r>
            <a:r>
              <a:rPr lang="en-US" sz="1400" b="0" cap="none" spc="0">
                <a:ln w="0"/>
                <a:solidFill>
                  <a:srgbClr val="993365"/>
                </a:solidFill>
                <a:effectLst/>
                <a:latin typeface="Tahoma" panose="020B0604030504040204" pitchFamily="34" charset="0"/>
                <a:ea typeface="Tahoma" panose="020B0604030504040204" pitchFamily="34" charset="0"/>
                <a:cs typeface="Tahoma" panose="020B0604030504040204" pitchFamily="34" charset="0"/>
              </a:rPr>
              <a:t>abersu.co.uk</a:t>
            </a:r>
          </a:p>
          <a:p>
            <a:endParaRPr lang="en-GB" sz="1400" b="0">
              <a:effectLst/>
              <a:latin typeface="Tahoma" panose="020B0604030504040204" pitchFamily="34" charset="0"/>
              <a:ea typeface="Tahoma" panose="020B0604030504040204" pitchFamily="34" charset="0"/>
              <a:cs typeface="Tahoma" panose="020B0604030504040204" pitchFamily="34" charset="0"/>
            </a:endParaRPr>
          </a:p>
        </p:txBody>
      </p:sp>
      <p:grpSp>
        <p:nvGrpSpPr>
          <p:cNvPr id="32" name="Group 31"/>
          <p:cNvGrpSpPr/>
          <p:nvPr userDrawn="1"/>
        </p:nvGrpSpPr>
        <p:grpSpPr>
          <a:xfrm>
            <a:off x="126561" y="6188197"/>
            <a:ext cx="6235050" cy="503583"/>
            <a:chOff x="126561" y="6188197"/>
            <a:chExt cx="6235050" cy="503583"/>
          </a:xfrm>
        </p:grpSpPr>
        <p:sp>
          <p:nvSpPr>
            <p:cNvPr id="21" name="Oval 20"/>
            <p:cNvSpPr/>
            <p:nvPr userDrawn="1"/>
          </p:nvSpPr>
          <p:spPr>
            <a:xfrm>
              <a:off x="126561" y="6188197"/>
              <a:ext cx="528007" cy="503583"/>
            </a:xfrm>
            <a:prstGeom prst="ellipse">
              <a:avLst/>
            </a:prstGeom>
            <a:solidFill>
              <a:srgbClr val="CA252C"/>
            </a:solidFill>
            <a:ln>
              <a:solidFill>
                <a:srgbClr val="CA2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userDrawn="1"/>
          </p:nvSpPr>
          <p:spPr>
            <a:xfrm>
              <a:off x="760677" y="6188197"/>
              <a:ext cx="528007" cy="503583"/>
            </a:xfrm>
            <a:prstGeom prst="ellipse">
              <a:avLst/>
            </a:prstGeom>
            <a:solidFill>
              <a:srgbClr val="F7941F"/>
            </a:solidFill>
            <a:ln>
              <a:solidFill>
                <a:srgbClr val="F79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userDrawn="1"/>
          </p:nvSpPr>
          <p:spPr>
            <a:xfrm>
              <a:off x="1394793" y="6188197"/>
              <a:ext cx="528007" cy="503583"/>
            </a:xfrm>
            <a:prstGeom prst="ellipse">
              <a:avLst/>
            </a:prstGeom>
            <a:solidFill>
              <a:srgbClr val="00AF50"/>
            </a:solidFill>
            <a:ln>
              <a:solidFill>
                <a:srgbClr val="00A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userDrawn="1"/>
          </p:nvSpPr>
          <p:spPr>
            <a:xfrm>
              <a:off x="2028909" y="6188197"/>
              <a:ext cx="528007" cy="503583"/>
            </a:xfrm>
            <a:prstGeom prst="ellipse">
              <a:avLst/>
            </a:prstGeom>
            <a:solidFill>
              <a:srgbClr val="0171A3"/>
            </a:solidFill>
            <a:ln>
              <a:solidFill>
                <a:srgbClr val="017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userDrawn="1"/>
          </p:nvSpPr>
          <p:spPr>
            <a:xfrm>
              <a:off x="2663025" y="6188197"/>
              <a:ext cx="528007" cy="503583"/>
            </a:xfrm>
            <a:prstGeom prst="ellipse">
              <a:avLst/>
            </a:prstGeom>
            <a:solidFill>
              <a:srgbClr val="95277D"/>
            </a:solidFill>
            <a:ln>
              <a:solidFill>
                <a:srgbClr val="952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userDrawn="1"/>
          </p:nvSpPr>
          <p:spPr>
            <a:xfrm>
              <a:off x="3297141" y="6188197"/>
              <a:ext cx="528007" cy="503583"/>
            </a:xfrm>
            <a:prstGeom prst="ellipse">
              <a:avLst/>
            </a:prstGeom>
            <a:solidFill>
              <a:srgbClr val="CA252C"/>
            </a:solidFill>
            <a:ln>
              <a:solidFill>
                <a:srgbClr val="CA2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userDrawn="1"/>
          </p:nvSpPr>
          <p:spPr>
            <a:xfrm>
              <a:off x="3931257" y="6188197"/>
              <a:ext cx="528007" cy="503583"/>
            </a:xfrm>
            <a:prstGeom prst="ellipse">
              <a:avLst/>
            </a:prstGeom>
            <a:solidFill>
              <a:srgbClr val="F7941F"/>
            </a:solidFill>
            <a:ln>
              <a:solidFill>
                <a:srgbClr val="F79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userDrawn="1"/>
          </p:nvSpPr>
          <p:spPr>
            <a:xfrm>
              <a:off x="4565373" y="6188197"/>
              <a:ext cx="528007" cy="503583"/>
            </a:xfrm>
            <a:prstGeom prst="ellipse">
              <a:avLst/>
            </a:prstGeom>
            <a:solidFill>
              <a:srgbClr val="00AF50"/>
            </a:solidFill>
            <a:ln>
              <a:solidFill>
                <a:srgbClr val="00A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userDrawn="1"/>
          </p:nvSpPr>
          <p:spPr>
            <a:xfrm>
              <a:off x="5199488" y="6188197"/>
              <a:ext cx="528007" cy="503583"/>
            </a:xfrm>
            <a:prstGeom prst="ellipse">
              <a:avLst/>
            </a:prstGeom>
            <a:solidFill>
              <a:srgbClr val="0171A3"/>
            </a:solidFill>
            <a:ln>
              <a:solidFill>
                <a:srgbClr val="017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userDrawn="1"/>
          </p:nvSpPr>
          <p:spPr>
            <a:xfrm>
              <a:off x="5833604" y="6188197"/>
              <a:ext cx="528007" cy="503583"/>
            </a:xfrm>
            <a:prstGeom prst="ellipse">
              <a:avLst/>
            </a:prstGeom>
            <a:solidFill>
              <a:srgbClr val="95277D"/>
            </a:solidFill>
            <a:ln>
              <a:solidFill>
                <a:srgbClr val="952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5" name="Picture 14"/>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453" b="100000" l="9948" r="89529">
                        <a14:foregroundMark x1="47644" y1="53731" x2="47644" y2="53731"/>
                        <a14:foregroundMark x1="45550" y1="58209" x2="45550" y2="58209"/>
                        <a14:foregroundMark x1="56545" y1="41791" x2="56545" y2="41791"/>
                        <a14:foregroundMark x1="63874" y1="50249" x2="63874" y2="50249"/>
                        <a14:foregroundMark x1="70157" y1="63184" x2="70157" y2="63184"/>
                        <a14:foregroundMark x1="40314" y1="20398" x2="40314" y2="20398"/>
                        <a14:foregroundMark x1="18848" y1="65672" x2="18848" y2="65672"/>
                        <a14:foregroundMark x1="35602" y1="94030" x2="35602" y2="94030"/>
                        <a14:backgroundMark x1="72775" y1="86070" x2="72775" y2="86070"/>
                        <a14:backgroundMark x1="18848" y1="89552" x2="18848" y2="89552"/>
                        <a14:backgroundMark x1="14136" y1="17910" x2="14136" y2="17910"/>
                        <a14:backgroundMark x1="95288" y1="20398" x2="95288" y2="20398"/>
                      </a14:backgroundRemoval>
                    </a14:imgEffect>
                  </a14:imgLayer>
                </a14:imgProps>
              </a:ext>
              <a:ext uri="{28A0092B-C50C-407E-A947-70E740481C1C}">
                <a14:useLocalDpi xmlns:a14="http://schemas.microsoft.com/office/drawing/2010/main" val="0"/>
              </a:ext>
            </a:extLst>
          </a:blip>
          <a:stretch>
            <a:fillRect/>
          </a:stretch>
        </p:blipFill>
        <p:spPr>
          <a:xfrm>
            <a:off x="11397803" y="-1"/>
            <a:ext cx="794197" cy="833559"/>
          </a:xfrm>
          <a:prstGeom prst="rect">
            <a:avLst/>
          </a:prstGeom>
        </p:spPr>
      </p:pic>
    </p:spTree>
    <p:extLst>
      <p:ext uri="{BB962C8B-B14F-4D97-AF65-F5344CB8AC3E}">
        <p14:creationId xmlns:p14="http://schemas.microsoft.com/office/powerpoint/2010/main" val="205260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51650B-4354-4F94-894B-C608F5976BC6}" type="datetimeFigureOut">
              <a:rPr lang="en-GB" smtClean="0"/>
              <a:t>24/06/2026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D885C-2E47-4405-B749-978102DA75E9}" type="slidenum">
              <a:rPr lang="en-GB" smtClean="0"/>
              <a:t>‹#›</a:t>
            </a:fld>
            <a:endParaRPr lang="en-GB"/>
          </a:p>
        </p:txBody>
      </p:sp>
    </p:spTree>
    <p:extLst>
      <p:ext uri="{BB962C8B-B14F-4D97-AF65-F5344CB8AC3E}">
        <p14:creationId xmlns:p14="http://schemas.microsoft.com/office/powerpoint/2010/main" val="329588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551650B-4354-4F94-894B-C608F5976BC6}" type="datetimeFigureOut">
              <a:rPr lang="en-GB" smtClean="0"/>
              <a:t>24/06/2026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3D885C-2E47-4405-B749-978102DA75E9}" type="slidenum">
              <a:rPr lang="en-GB" smtClean="0"/>
              <a:t>‹#›</a:t>
            </a:fld>
            <a:endParaRPr lang="en-GB"/>
          </a:p>
        </p:txBody>
      </p:sp>
    </p:spTree>
    <p:extLst>
      <p:ext uri="{BB962C8B-B14F-4D97-AF65-F5344CB8AC3E}">
        <p14:creationId xmlns:p14="http://schemas.microsoft.com/office/powerpoint/2010/main" val="385530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551650B-4354-4F94-894B-C608F5976BC6}" type="datetimeFigureOut">
              <a:rPr lang="en-GB" smtClean="0"/>
              <a:t>24/06/2026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3D885C-2E47-4405-B749-978102DA75E9}" type="slidenum">
              <a:rPr lang="en-GB" smtClean="0"/>
              <a:t>‹#›</a:t>
            </a:fld>
            <a:endParaRPr lang="en-GB"/>
          </a:p>
        </p:txBody>
      </p:sp>
    </p:spTree>
    <p:extLst>
      <p:ext uri="{BB962C8B-B14F-4D97-AF65-F5344CB8AC3E}">
        <p14:creationId xmlns:p14="http://schemas.microsoft.com/office/powerpoint/2010/main" val="165507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551650B-4354-4F94-894B-C608F5976BC6}" type="datetimeFigureOut">
              <a:rPr lang="en-GB" smtClean="0"/>
              <a:t>24/06/2026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3D885C-2E47-4405-B749-978102DA75E9}" type="slidenum">
              <a:rPr lang="en-GB" smtClean="0"/>
              <a:t>‹#›</a:t>
            </a:fld>
            <a:endParaRPr lang="en-GB"/>
          </a:p>
        </p:txBody>
      </p:sp>
    </p:spTree>
    <p:extLst>
      <p:ext uri="{BB962C8B-B14F-4D97-AF65-F5344CB8AC3E}">
        <p14:creationId xmlns:p14="http://schemas.microsoft.com/office/powerpoint/2010/main" val="421767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51650B-4354-4F94-894B-C608F5976BC6}" type="datetimeFigureOut">
              <a:rPr lang="en-GB" smtClean="0"/>
              <a:t>24/06/2026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3D885C-2E47-4405-B749-978102DA75E9}" type="slidenum">
              <a:rPr lang="en-GB" smtClean="0"/>
              <a:t>‹#›</a:t>
            </a:fld>
            <a:endParaRPr lang="en-GB"/>
          </a:p>
        </p:txBody>
      </p:sp>
    </p:spTree>
    <p:extLst>
      <p:ext uri="{BB962C8B-B14F-4D97-AF65-F5344CB8AC3E}">
        <p14:creationId xmlns:p14="http://schemas.microsoft.com/office/powerpoint/2010/main" val="134451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3D885C-2E47-4405-B749-978102DA75E9}" type="slidenum">
              <a:rPr lang="en-GB" smtClean="0"/>
              <a:t>‹#›</a:t>
            </a:fld>
            <a:endParaRPr lang="en-GB"/>
          </a:p>
        </p:txBody>
      </p:sp>
    </p:spTree>
    <p:extLst>
      <p:ext uri="{BB962C8B-B14F-4D97-AF65-F5344CB8AC3E}">
        <p14:creationId xmlns:p14="http://schemas.microsoft.com/office/powerpoint/2010/main" val="237985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51650B-4354-4F94-894B-C608F5976BC6}" type="datetimeFigureOut">
              <a:rPr lang="en-GB" smtClean="0"/>
              <a:t>24/06/2026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D885C-2E47-4405-B749-978102DA75E9}" type="slidenum">
              <a:rPr lang="en-GB" smtClean="0"/>
              <a:t>‹#›</a:t>
            </a:fld>
            <a:endParaRPr lang="en-GB"/>
          </a:p>
        </p:txBody>
      </p:sp>
    </p:spTree>
    <p:extLst>
      <p:ext uri="{BB962C8B-B14F-4D97-AF65-F5344CB8AC3E}">
        <p14:creationId xmlns:p14="http://schemas.microsoft.com/office/powerpoint/2010/main" val="107702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A252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1650B-4354-4F94-894B-C608F5976BC6}" type="datetimeFigureOut">
              <a:rPr lang="en-GB" smtClean="0"/>
              <a:t>24/06/2026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3D885C-2E47-4405-B749-978102DA75E9}" type="slidenum">
              <a:rPr lang="en-GB" smtClean="0"/>
              <a:t>‹#›</a:t>
            </a:fld>
            <a:endParaRPr lang="en-GB"/>
          </a:p>
        </p:txBody>
      </p:sp>
    </p:spTree>
    <p:extLst>
      <p:ext uri="{BB962C8B-B14F-4D97-AF65-F5344CB8AC3E}">
        <p14:creationId xmlns:p14="http://schemas.microsoft.com/office/powerpoint/2010/main" val="81752688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chart" Target="../charts/chart16.xml"/><Relationship Id="rId4" Type="http://schemas.openxmlformats.org/officeDocument/2006/relationships/chart" Target="../charts/chart15.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chart" Target="../charts/chart18.xml"/><Relationship Id="rId4" Type="http://schemas.openxmlformats.org/officeDocument/2006/relationships/chart" Target="../charts/chart1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chart" Target="../charts/chart20.xml"/><Relationship Id="rId5" Type="http://schemas.openxmlformats.org/officeDocument/2006/relationships/chart" Target="../charts/chart19.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chart" Target="../charts/chart22.xml"/><Relationship Id="rId5" Type="http://schemas.openxmlformats.org/officeDocument/2006/relationships/chart" Target="../charts/chart21.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chart" Target="../charts/chart24.xml"/><Relationship Id="rId5" Type="http://schemas.openxmlformats.org/officeDocument/2006/relationships/chart" Target="../charts/chart23.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chart" Target="../charts/chart26.xml"/><Relationship Id="rId5" Type="http://schemas.openxmlformats.org/officeDocument/2006/relationships/chart" Target="../charts/chart25.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chart" Target="../charts/chart28.xml"/><Relationship Id="rId5" Type="http://schemas.openxmlformats.org/officeDocument/2006/relationships/chart" Target="../charts/chart27.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hyperlink" Target="mailto:jaw151@aber.ac.uk" TargetMode="External"/><Relationship Id="rId2" Type="http://schemas.openxmlformats.org/officeDocument/2006/relationships/hyperlink" Target="mailto:union.elections@aber.ac.uk"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hyperlink" Target="mailto:union.elections@aber.ac.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chart" Target="../charts/chart6.xml"/><Relationship Id="rId5" Type="http://schemas.openxmlformats.org/officeDocument/2006/relationships/chart" Target="../charts/chart5.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chart" Target="../charts/chart8.xml"/><Relationship Id="rId5" Type="http://schemas.openxmlformats.org/officeDocument/2006/relationships/chart" Target="../charts/chart7.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9.xml"/><Relationship Id="rId1" Type="http://schemas.openxmlformats.org/officeDocument/2006/relationships/slideLayout" Target="../slideLayouts/slideLayout3.xml"/><Relationship Id="rId5" Type="http://schemas.openxmlformats.org/officeDocument/2006/relationships/chart" Target="../charts/chart10.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chart" Target="../charts/chart12.xml"/><Relationship Id="rId4" Type="http://schemas.openxmlformats.org/officeDocument/2006/relationships/chart" Target="../charts/chart11.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chart" Target="../charts/chart14.xml"/><Relationship Id="rId4" Type="http://schemas.openxmlformats.org/officeDocument/2006/relationships/chart" Target="../charts/char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59259" y="1171658"/>
            <a:ext cx="4544787" cy="4544787"/>
            <a:chOff x="0" y="0"/>
            <a:chExt cx="837653" cy="837653"/>
          </a:xfrm>
        </p:grpSpPr>
        <p:sp>
          <p:nvSpPr>
            <p:cNvPr id="3" name="Freeform 3"/>
            <p:cNvSpPr/>
            <p:nvPr/>
          </p:nvSpPr>
          <p:spPr>
            <a:xfrm>
              <a:off x="0" y="0"/>
              <a:ext cx="837653" cy="837653"/>
            </a:xfrm>
            <a:custGeom>
              <a:avLst/>
              <a:gdLst/>
              <a:ahLst/>
              <a:cxnLst/>
              <a:rect l="l" t="t" r="r" b="b"/>
              <a:pathLst>
                <a:path w="837653" h="837653">
                  <a:moveTo>
                    <a:pt x="418826" y="0"/>
                  </a:moveTo>
                  <a:cubicBezTo>
                    <a:pt x="187515" y="0"/>
                    <a:pt x="0" y="187515"/>
                    <a:pt x="0" y="418826"/>
                  </a:cubicBezTo>
                  <a:cubicBezTo>
                    <a:pt x="0" y="650138"/>
                    <a:pt x="187515" y="837653"/>
                    <a:pt x="418826" y="837653"/>
                  </a:cubicBezTo>
                  <a:cubicBezTo>
                    <a:pt x="650138" y="837653"/>
                    <a:pt x="837653" y="650138"/>
                    <a:pt x="837653" y="418826"/>
                  </a:cubicBezTo>
                  <a:cubicBezTo>
                    <a:pt x="837653" y="187515"/>
                    <a:pt x="650138" y="0"/>
                    <a:pt x="418826" y="0"/>
                  </a:cubicBezTo>
                  <a:close/>
                </a:path>
              </a:pathLst>
            </a:custGeom>
            <a:solidFill>
              <a:srgbClr val="C9252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extBox 4"/>
            <p:cNvSpPr txBox="1"/>
            <p:nvPr/>
          </p:nvSpPr>
          <p:spPr>
            <a:xfrm>
              <a:off x="78530" y="21380"/>
              <a:ext cx="680593" cy="737743"/>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5" name="Freeform 5"/>
          <p:cNvSpPr/>
          <p:nvPr/>
        </p:nvSpPr>
        <p:spPr>
          <a:xfrm>
            <a:off x="858186" y="1370585"/>
            <a:ext cx="4146932" cy="4146932"/>
          </a:xfrm>
          <a:custGeom>
            <a:avLst/>
            <a:gdLst/>
            <a:ahLst/>
            <a:cxnLst/>
            <a:rect l="l" t="t" r="r" b="b"/>
            <a:pathLst>
              <a:path w="6220398" h="6220398">
                <a:moveTo>
                  <a:pt x="0" y="0"/>
                </a:moveTo>
                <a:lnTo>
                  <a:pt x="6220398" y="0"/>
                </a:lnTo>
                <a:lnTo>
                  <a:pt x="6220398" y="6220397"/>
                </a:lnTo>
                <a:lnTo>
                  <a:pt x="0" y="6220397"/>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Freeform 6"/>
          <p:cNvSpPr/>
          <p:nvPr/>
        </p:nvSpPr>
        <p:spPr>
          <a:xfrm>
            <a:off x="974725" y="1425585"/>
            <a:ext cx="4036931" cy="4036931"/>
          </a:xfrm>
          <a:custGeom>
            <a:avLst/>
            <a:gdLst/>
            <a:ahLst/>
            <a:cxnLst/>
            <a:rect l="l" t="t" r="r" b="b"/>
            <a:pathLst>
              <a:path w="6055396" h="6055396">
                <a:moveTo>
                  <a:pt x="0" y="0"/>
                </a:moveTo>
                <a:lnTo>
                  <a:pt x="6055397" y="0"/>
                </a:lnTo>
                <a:lnTo>
                  <a:pt x="6055397" y="6055397"/>
                </a:lnTo>
                <a:lnTo>
                  <a:pt x="0" y="6055397"/>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7" name="Group 7"/>
          <p:cNvGrpSpPr/>
          <p:nvPr/>
        </p:nvGrpSpPr>
        <p:grpSpPr>
          <a:xfrm>
            <a:off x="1013215" y="1599776"/>
            <a:ext cx="3870584" cy="3688549"/>
            <a:chOff x="0" y="0"/>
            <a:chExt cx="852913" cy="812800"/>
          </a:xfrm>
        </p:grpSpPr>
        <p:sp>
          <p:nvSpPr>
            <p:cNvPr id="8" name="Freeform 8"/>
            <p:cNvSpPr/>
            <p:nvPr/>
          </p:nvSpPr>
          <p:spPr>
            <a:xfrm>
              <a:off x="0" y="0"/>
              <a:ext cx="852913" cy="812800"/>
            </a:xfrm>
            <a:custGeom>
              <a:avLst/>
              <a:gdLst/>
              <a:ahLst/>
              <a:cxnLst/>
              <a:rect l="l" t="t" r="r" b="b"/>
              <a:pathLst>
                <a:path w="852913" h="812800">
                  <a:moveTo>
                    <a:pt x="426456" y="0"/>
                  </a:moveTo>
                  <a:cubicBezTo>
                    <a:pt x="190931" y="0"/>
                    <a:pt x="0" y="181951"/>
                    <a:pt x="0" y="406400"/>
                  </a:cubicBezTo>
                  <a:cubicBezTo>
                    <a:pt x="0" y="630849"/>
                    <a:pt x="190931" y="812800"/>
                    <a:pt x="426456" y="812800"/>
                  </a:cubicBezTo>
                  <a:cubicBezTo>
                    <a:pt x="661982" y="812800"/>
                    <a:pt x="852913" y="630849"/>
                    <a:pt x="852913" y="406400"/>
                  </a:cubicBezTo>
                  <a:cubicBezTo>
                    <a:pt x="852913" y="181951"/>
                    <a:pt x="661982" y="0"/>
                    <a:pt x="426456" y="0"/>
                  </a:cubicBezTo>
                  <a:close/>
                </a:path>
              </a:pathLst>
            </a:custGeom>
            <a:solidFill>
              <a:srgbClr val="FEFEF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TextBox 9"/>
            <p:cNvSpPr txBox="1"/>
            <p:nvPr/>
          </p:nvSpPr>
          <p:spPr>
            <a:xfrm>
              <a:off x="79961" y="19050"/>
              <a:ext cx="692992" cy="717550"/>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10" name="Group 10"/>
          <p:cNvGrpSpPr>
            <a:grpSpLocks noChangeAspect="1"/>
          </p:cNvGrpSpPr>
          <p:nvPr/>
        </p:nvGrpSpPr>
        <p:grpSpPr>
          <a:xfrm>
            <a:off x="974725" y="1599777"/>
            <a:ext cx="3988619" cy="3988603"/>
            <a:chOff x="0" y="0"/>
            <a:chExt cx="6350000" cy="6349975"/>
          </a:xfrm>
        </p:grpSpPr>
        <p:sp>
          <p:nvSpPr>
            <p:cNvPr id="11" name="Freeform 11"/>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20921" r="-20921"/>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12" name="Freeform 12"/>
          <p:cNvSpPr/>
          <p:nvPr/>
        </p:nvSpPr>
        <p:spPr>
          <a:xfrm rot="-10800000">
            <a:off x="2931652" y="500576"/>
            <a:ext cx="2928425" cy="5856849"/>
          </a:xfrm>
          <a:custGeom>
            <a:avLst/>
            <a:gdLst/>
            <a:ahLst/>
            <a:cxnLst/>
            <a:rect l="l" t="t" r="r" b="b"/>
            <a:pathLst>
              <a:path w="4392637" h="8785274">
                <a:moveTo>
                  <a:pt x="0" y="0"/>
                </a:moveTo>
                <a:lnTo>
                  <a:pt x="4392637" y="0"/>
                </a:lnTo>
                <a:lnTo>
                  <a:pt x="4392637" y="8785274"/>
                </a:lnTo>
                <a:lnTo>
                  <a:pt x="0" y="878527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Freeform 13"/>
          <p:cNvSpPr/>
          <p:nvPr/>
        </p:nvSpPr>
        <p:spPr>
          <a:xfrm rot="-5400000">
            <a:off x="-1218014" y="2898940"/>
            <a:ext cx="3449243" cy="1013215"/>
          </a:xfrm>
          <a:custGeom>
            <a:avLst/>
            <a:gdLst/>
            <a:ahLst/>
            <a:cxnLst/>
            <a:rect l="l" t="t" r="r" b="b"/>
            <a:pathLst>
              <a:path w="5173865" h="1519823">
                <a:moveTo>
                  <a:pt x="0" y="0"/>
                </a:moveTo>
                <a:lnTo>
                  <a:pt x="5173865" y="0"/>
                </a:lnTo>
                <a:lnTo>
                  <a:pt x="5173865" y="1519822"/>
                </a:lnTo>
                <a:lnTo>
                  <a:pt x="0" y="151982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14" name="Group 14"/>
          <p:cNvGrpSpPr/>
          <p:nvPr/>
        </p:nvGrpSpPr>
        <p:grpSpPr>
          <a:xfrm>
            <a:off x="869201" y="1568766"/>
            <a:ext cx="288029" cy="288029"/>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TextBox 16"/>
            <p:cNvSpPr txBox="1"/>
            <p:nvPr/>
          </p:nvSpPr>
          <p:spPr>
            <a:xfrm>
              <a:off x="76200" y="19050"/>
              <a:ext cx="660400" cy="717550"/>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17" name="Group 17"/>
          <p:cNvGrpSpPr/>
          <p:nvPr/>
        </p:nvGrpSpPr>
        <p:grpSpPr>
          <a:xfrm>
            <a:off x="830710" y="4971103"/>
            <a:ext cx="288029" cy="288029"/>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 name="TextBox 19"/>
            <p:cNvSpPr txBox="1"/>
            <p:nvPr/>
          </p:nvSpPr>
          <p:spPr>
            <a:xfrm>
              <a:off x="76200" y="19050"/>
              <a:ext cx="660400" cy="717550"/>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20" name="Group 20"/>
          <p:cNvGrpSpPr/>
          <p:nvPr/>
        </p:nvGrpSpPr>
        <p:grpSpPr>
          <a:xfrm>
            <a:off x="69218" y="6059727"/>
            <a:ext cx="1887995" cy="1887995"/>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TextBox 22"/>
            <p:cNvSpPr txBox="1"/>
            <p:nvPr/>
          </p:nvSpPr>
          <p:spPr>
            <a:xfrm>
              <a:off x="76200" y="19050"/>
              <a:ext cx="660400" cy="717550"/>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23" name="Group 23"/>
          <p:cNvGrpSpPr/>
          <p:nvPr/>
        </p:nvGrpSpPr>
        <p:grpSpPr>
          <a:xfrm>
            <a:off x="1215426" y="290069"/>
            <a:ext cx="791463" cy="791463"/>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TextBox 25"/>
            <p:cNvSpPr txBox="1"/>
            <p:nvPr/>
          </p:nvSpPr>
          <p:spPr>
            <a:xfrm>
              <a:off x="76200" y="19050"/>
              <a:ext cx="660400" cy="717550"/>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26" name="Group 26"/>
          <p:cNvGrpSpPr/>
          <p:nvPr/>
        </p:nvGrpSpPr>
        <p:grpSpPr>
          <a:xfrm>
            <a:off x="5361848" y="-598101"/>
            <a:ext cx="1196202" cy="1196202"/>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8" name="TextBox 28"/>
            <p:cNvSpPr txBox="1"/>
            <p:nvPr/>
          </p:nvSpPr>
          <p:spPr>
            <a:xfrm>
              <a:off x="76200" y="19050"/>
              <a:ext cx="660400" cy="717550"/>
            </a:xfrm>
            <a:prstGeom prst="rect">
              <a:avLst/>
            </a:prstGeom>
          </p:spPr>
          <p:txBody>
            <a:bodyPr lIns="33867" tIns="33867" rIns="33867" bIns="33867" rtlCol="0" anchor="ctr"/>
            <a:lstStyle/>
            <a:p>
              <a:pPr marL="0" marR="0" lvl="0" indent="0" algn="ctr" defTabSz="914400" rtl="0" eaLnBrk="1" fontAlgn="auto" latinLnBrk="0" hangingPunct="1">
                <a:lnSpc>
                  <a:spcPts val="1866"/>
                </a:lnSpc>
                <a:spcBef>
                  <a:spcPts val="0"/>
                </a:spcBef>
                <a:spcAft>
                  <a:spcPts val="0"/>
                </a:spcAft>
                <a:buClrTx/>
                <a:buSzTx/>
                <a:buFontTx/>
                <a:buNone/>
                <a:tabLst/>
                <a:defRPr/>
              </a:pPr>
              <a:endParaRPr kumimoji="0"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29" name="TextBox 29"/>
          <p:cNvSpPr txBox="1"/>
          <p:nvPr/>
        </p:nvSpPr>
        <p:spPr>
          <a:xfrm>
            <a:off x="6063981" y="2071467"/>
            <a:ext cx="5776194" cy="1835246"/>
          </a:xfrm>
          <a:prstGeom prst="rect">
            <a:avLst/>
          </a:prstGeom>
        </p:spPr>
        <p:txBody>
          <a:bodyPr lIns="0" tIns="0" rIns="0" bIns="0" rtlCol="0" anchor="t">
            <a:spAutoFit/>
          </a:bodyPr>
          <a:lstStyle/>
          <a:p>
            <a:pPr marL="0" marR="0" lvl="0" indent="0" algn="r" defTabSz="914400" rtl="0" eaLnBrk="1" fontAlgn="auto" latinLnBrk="0" hangingPunct="1">
              <a:lnSpc>
                <a:spcPts val="751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5F5F5"/>
                </a:solidFill>
                <a:effectLst/>
                <a:uLnTx/>
                <a:uFillTx/>
                <a:latin typeface="Montserrat Bold"/>
                <a:ea typeface="Montserrat Bold"/>
                <a:cs typeface="Montserrat Bold"/>
                <a:sym typeface="Montserrat Bold"/>
              </a:rPr>
              <a:t>2026 Spring Elections</a:t>
            </a:r>
          </a:p>
        </p:txBody>
      </p:sp>
      <p:sp>
        <p:nvSpPr>
          <p:cNvPr id="30" name="TextBox 30"/>
          <p:cNvSpPr txBox="1"/>
          <p:nvPr/>
        </p:nvSpPr>
        <p:spPr>
          <a:xfrm>
            <a:off x="5860078" y="6314443"/>
            <a:ext cx="3745012" cy="222690"/>
          </a:xfrm>
          <a:prstGeom prst="rect">
            <a:avLst/>
          </a:prstGeom>
        </p:spPr>
        <p:txBody>
          <a:bodyPr lIns="0" tIns="0" rIns="0" bIns="0" rtlCol="0" anchor="t">
            <a:spAutoFit/>
          </a:bodyPr>
          <a:lstStyle/>
          <a:p>
            <a:pPr marL="0" marR="0" lvl="0" indent="0" algn="ctr" defTabSz="914400" rtl="0" eaLnBrk="1" fontAlgn="auto" latinLnBrk="0" hangingPunct="1">
              <a:lnSpc>
                <a:spcPts val="1913"/>
              </a:lnSpc>
              <a:spcBef>
                <a:spcPts val="0"/>
              </a:spcBef>
              <a:spcAft>
                <a:spcPts val="0"/>
              </a:spcAft>
              <a:buClrTx/>
              <a:buSzTx/>
              <a:buFontTx/>
              <a:buNone/>
              <a:tabLst/>
              <a:defRPr/>
            </a:pPr>
            <a:r>
              <a:rPr kumimoji="0" lang="en-US" sz="1367" b="1" i="1" u="none" strike="noStrike" kern="1200" cap="none" spc="0" normalizeH="0" baseline="0" noProof="0" dirty="0">
                <a:ln>
                  <a:noFill/>
                </a:ln>
                <a:solidFill>
                  <a:srgbClr val="F5F5F5"/>
                </a:solidFill>
                <a:effectLst/>
                <a:uLnTx/>
                <a:uFillTx/>
                <a:latin typeface="Montserrat Ultra-Bold Italics"/>
                <a:ea typeface="Montserrat Ultra-Bold Italics"/>
                <a:cs typeface="Montserrat Ultra-Bold Italics"/>
                <a:sym typeface="Montserrat Ultra-Bold Italics"/>
              </a:rPr>
              <a:t>We Want Students to Love Student Life</a:t>
            </a:r>
            <a:r>
              <a:rPr kumimoji="0" lang="en-US" sz="1367" b="1" i="0" u="none" strike="noStrike" kern="1200" cap="none" spc="0" normalizeH="0" baseline="0" noProof="0" dirty="0">
                <a:ln>
                  <a:noFill/>
                </a:ln>
                <a:solidFill>
                  <a:srgbClr val="F5F5F5"/>
                </a:solidFill>
                <a:effectLst/>
                <a:uLnTx/>
                <a:uFillTx/>
                <a:latin typeface="Montserrat Ultra-Bold"/>
                <a:ea typeface="Montserrat Ultra-Bold"/>
                <a:cs typeface="Montserrat Ultra-Bold"/>
                <a:sym typeface="Montserrat Ultra-Bold"/>
              </a:rPr>
              <a:t>!</a:t>
            </a:r>
          </a:p>
        </p:txBody>
      </p:sp>
      <p:sp>
        <p:nvSpPr>
          <p:cNvPr id="31" name="TextBox 31"/>
          <p:cNvSpPr txBox="1"/>
          <p:nvPr/>
        </p:nvSpPr>
        <p:spPr>
          <a:xfrm>
            <a:off x="6099890" y="3953367"/>
            <a:ext cx="5712156" cy="502317"/>
          </a:xfrm>
          <a:prstGeom prst="rect">
            <a:avLst/>
          </a:prstGeom>
        </p:spPr>
        <p:txBody>
          <a:bodyPr lIns="0" tIns="0" rIns="0" bIns="0" rtlCol="0" anchor="t">
            <a:spAutoFit/>
          </a:bodyPr>
          <a:lstStyle/>
          <a:p>
            <a:pPr marL="0" marR="0" lvl="0" indent="0" algn="r" defTabSz="914400" rtl="0" eaLnBrk="1" fontAlgn="auto" latinLnBrk="0" hangingPunct="1">
              <a:lnSpc>
                <a:spcPts val="432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Montserrat" panose="00000500000000000000" pitchFamily="2" charset="0"/>
                <a:ea typeface="Montserrat Bold"/>
                <a:cs typeface="Montserrat Bold"/>
                <a:sym typeface="Montserrat Bold"/>
              </a:rPr>
              <a:t>Candidate Diversity Statistics </a:t>
            </a:r>
          </a:p>
        </p:txBody>
      </p:sp>
      <p:grpSp>
        <p:nvGrpSpPr>
          <p:cNvPr id="32" name="Group 32"/>
          <p:cNvGrpSpPr/>
          <p:nvPr/>
        </p:nvGrpSpPr>
        <p:grpSpPr>
          <a:xfrm>
            <a:off x="5304537" y="5565962"/>
            <a:ext cx="791463" cy="791463"/>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4" name="TextBox 34"/>
            <p:cNvSpPr txBox="1"/>
            <p:nvPr/>
          </p:nvSpPr>
          <p:spPr>
            <a:xfrm>
              <a:off x="76200" y="19050"/>
              <a:ext cx="660400" cy="717550"/>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35" name="TextBox 34">
            <a:extLst>
              <a:ext uri="{FF2B5EF4-FFF2-40B4-BE49-F238E27FC236}">
                <a16:creationId xmlns:a16="http://schemas.microsoft.com/office/drawing/2014/main" id="{A3531B64-2B40-777E-8968-D84E240845D4}"/>
              </a:ext>
            </a:extLst>
          </p:cNvPr>
          <p:cNvSpPr txBox="1"/>
          <p:nvPr/>
        </p:nvSpPr>
        <p:spPr>
          <a:xfrm>
            <a:off x="9507775" y="6251066"/>
            <a:ext cx="2559587" cy="30777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cap="none" spc="0" dirty="0">
                <a:ln w="0"/>
                <a:solidFill>
                  <a:schemeClr val="bg1"/>
                </a:solidFill>
                <a:effectLst/>
                <a:latin typeface="Tahoma" panose="020B0604030504040204" pitchFamily="34" charset="0"/>
                <a:ea typeface="Tahoma" panose="020B0604030504040204" pitchFamily="34" charset="0"/>
                <a:cs typeface="Tahoma" panose="020B0604030504040204" pitchFamily="34" charset="0"/>
              </a:rPr>
              <a:t>umaber.co.uk</a:t>
            </a:r>
            <a:r>
              <a:rPr lang="en-US" sz="1400" b="0" cap="none" spc="0" baseline="0" dirty="0">
                <a:ln w="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1400" b="0" cap="none" spc="0" dirty="0">
                <a:ln w="0"/>
                <a:solidFill>
                  <a:schemeClr val="bg1"/>
                </a:solidFill>
                <a:effectLst/>
                <a:latin typeface="Tahoma" panose="020B0604030504040204" pitchFamily="34" charset="0"/>
                <a:ea typeface="Tahoma" panose="020B0604030504040204" pitchFamily="34" charset="0"/>
                <a:cs typeface="Tahoma" panose="020B0604030504040204" pitchFamily="34" charset="0"/>
              </a:rPr>
              <a:t>abersu.co.uk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A252C"/>
        </a:solidFill>
        <a:effectLst/>
      </p:bgPr>
    </p:bg>
    <p:spTree>
      <p:nvGrpSpPr>
        <p:cNvPr id="1" name="">
          <a:extLst>
            <a:ext uri="{FF2B5EF4-FFF2-40B4-BE49-F238E27FC236}">
              <a16:creationId xmlns:a16="http://schemas.microsoft.com/office/drawing/2014/main" id="{74FD8944-C94D-CAD7-44F0-D9ABB858C460}"/>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79F44EBF-45F5-8414-1A0F-1EB4AFC23F71}"/>
              </a:ext>
            </a:extLst>
          </p:cNvPr>
          <p:cNvGrpSpPr/>
          <p:nvPr/>
        </p:nvGrpSpPr>
        <p:grpSpPr>
          <a:xfrm>
            <a:off x="11214543" y="143974"/>
            <a:ext cx="855822" cy="900630"/>
            <a:chOff x="12336780" y="365125"/>
            <a:chExt cx="855822" cy="900630"/>
          </a:xfrm>
        </p:grpSpPr>
        <p:sp>
          <p:nvSpPr>
            <p:cNvPr id="14" name="Oval 13">
              <a:extLst>
                <a:ext uri="{FF2B5EF4-FFF2-40B4-BE49-F238E27FC236}">
                  <a16:creationId xmlns:a16="http://schemas.microsoft.com/office/drawing/2014/main" id="{2CCA0F3A-C80C-CE7A-EED3-AC93F4A3A103}"/>
                </a:ext>
              </a:extLst>
            </p:cNvPr>
            <p:cNvSpPr/>
            <p:nvPr userDrawn="1"/>
          </p:nvSpPr>
          <p:spPr>
            <a:xfrm>
              <a:off x="12481560" y="508811"/>
              <a:ext cx="566262" cy="604664"/>
            </a:xfrm>
            <a:prstGeom prst="ellipse">
              <a:avLst/>
            </a:prstGeom>
            <a:solidFill>
              <a:srgbClr val="CA2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2">
              <a:extLst>
                <a:ext uri="{FF2B5EF4-FFF2-40B4-BE49-F238E27FC236}">
                  <a16:creationId xmlns:a16="http://schemas.microsoft.com/office/drawing/2014/main" id="{C9419A08-E89A-1C05-634B-3757C12AC30A}"/>
                </a:ext>
              </a:extLst>
            </p:cNvPr>
            <p:cNvPicPr>
              <a:picLocks noChangeAspect="1" noChangeArrowheads="1"/>
            </p:cNvPicPr>
            <p:nvPr userDrawn="1"/>
          </p:nvPicPr>
          <p:blipFill>
            <a:blip r:embed="rId2">
              <a:biLevel thresh="25000"/>
              <a:extLst>
                <a:ext uri="{BEBA8EAE-BF5A-486C-A8C5-ECC9F3942E4B}">
                  <a14:imgProps xmlns:a14="http://schemas.microsoft.com/office/drawing/2010/main">
                    <a14:imgLayer r:embed="rId3">
                      <a14:imgEffect>
                        <a14:backgroundRemoval t="9950" b="95025" l="9948" r="89529">
                          <a14:foregroundMark x1="50117" y1="58538" x2="50827" y2="54488"/>
                          <a14:foregroundMark x1="51309" y1="56219" x2="48526" y2="58864"/>
                          <a14:foregroundMark x1="30366" y1="90547" x2="36126" y2="95025"/>
                          <a14:foregroundMark x1="36126" y1="95025" x2="36126" y2="95025"/>
                          <a14:foregroundMark x1="45288" y1="40299" x2="43979" y2="41791"/>
                          <a14:foregroundMark x1="46597" y1="38806" x2="45288" y2="40299"/>
                          <a14:foregroundMark x1="47034" y1="38308" x2="46597" y2="38806"/>
                          <a14:foregroundMark x1="47470" y1="37811" x2="47034" y2="38308"/>
                          <a14:foregroundMark x1="47906" y1="37313" x2="47470" y2="37811"/>
                          <a14:foregroundMark x1="49215" y1="35821" x2="47906" y2="37313"/>
                          <a14:foregroundMark x1="43455" y1="57214" x2="43455" y2="57214"/>
                          <a14:foregroundMark x1="43455" y1="57214" x2="48691" y2="62687"/>
                          <a14:foregroundMark x1="46597" y1="55224" x2="46597" y2="55224"/>
                          <a14:foregroundMark x1="45550" y1="53234" x2="45550" y2="53234"/>
                          <a14:foregroundMark x1="47120" y1="54229" x2="47120" y2="54229"/>
                          <a14:foregroundMark x1="46073" y1="54726" x2="46073" y2="54726"/>
                          <a14:foregroundMark x1="46073" y1="54726" x2="46073" y2="54726"/>
                          <a14:foregroundMark x1="46073" y1="52736" x2="46073" y2="53731"/>
                          <a14:foregroundMark x1="45026" y1="55224" x2="47644" y2="55224"/>
                          <a14:foregroundMark x1="46597" y1="59701" x2="45026" y2="54229"/>
                          <a14:foregroundMark x1="44503" y1="56219" x2="47644" y2="53731"/>
                          <a14:foregroundMark x1="49738" y1="40299" x2="51832" y2="42289"/>
                          <a14:foregroundMark x1="48167" y1="38806" x2="49738" y2="40299"/>
                          <a14:foregroundMark x1="47643" y1="38308" x2="48167" y2="38806"/>
                          <a14:foregroundMark x1="47120" y1="37811" x2="47643" y2="38308"/>
                          <a14:foregroundMark x1="46596" y1="37313" x2="47120" y2="37811"/>
                          <a14:foregroundMark x1="46073" y1="36816" x2="46596" y2="37313"/>
                          <a14:foregroundMark x1="51659" y1="37811" x2="52880" y2="38308"/>
                          <a14:foregroundMark x1="50436" y1="37313" x2="51659" y2="37811"/>
                          <a14:foregroundMark x1="49215" y1="36816" x2="50436" y2="37313"/>
                          <a14:foregroundMark x1="50262" y1="36816" x2="50262" y2="36816"/>
                          <a14:foregroundMark x1="47644" y1="34328" x2="47644" y2="34328"/>
                          <a14:foregroundMark x1="49215" y1="35323" x2="49215" y2="35323"/>
                          <a14:foregroundMark x1="49215" y1="35323" x2="46597" y2="35821"/>
                          <a14:foregroundMark x1="69795" y1="38308" x2="71204" y2="35821"/>
                          <a14:foregroundMark x1="68586" y1="38308" x2="68586" y2="36816"/>
                          <a14:foregroundMark x1="69634" y1="44776" x2="69634" y2="44776"/>
                          <a14:foregroundMark x1="51832" y1="38806" x2="51832" y2="38806"/>
                          <a14:foregroundMark x1="51832" y1="38806" x2="51832" y2="38806"/>
                          <a14:foregroundMark x1="51832" y1="40299" x2="51309" y2="37811"/>
                          <a14:foregroundMark x1="51832" y1="39801" x2="51832" y2="39801"/>
                          <a14:foregroundMark x1="51832" y1="38806" x2="51832" y2="38806"/>
                          <a14:foregroundMark x1="51832" y1="38806" x2="51832" y2="38806"/>
                          <a14:foregroundMark x1="51832" y1="38806" x2="51832" y2="38806"/>
                          <a14:foregroundMark x1="51832" y1="38806" x2="51832" y2="38806"/>
                          <a14:foregroundMark x1="51309" y1="38806" x2="51309" y2="38806"/>
                          <a14:foregroundMark x1="51832" y1="39303" x2="51832" y2="39303"/>
                          <a14:foregroundMark x1="51832" y1="39303" x2="51832" y2="39303"/>
                          <a14:foregroundMark x1="51832" y1="39801" x2="50785" y2="38308"/>
                          <a14:backgroundMark x1="62803" y1="39801" x2="65694" y2="40796"/>
                          <a14:backgroundMark x1="61356" y1="39303" x2="62803" y2="39801"/>
                          <a14:backgroundMark x1="59911" y1="38806" x2="61356" y2="39303"/>
                          <a14:backgroundMark x1="57575" y1="38002" x2="59911" y2="38806"/>
                          <a14:backgroundMark x1="38220" y1="31343" x2="38595" y2="31472"/>
                          <a14:backgroundMark x1="47452" y1="63547" x2="43455" y2="67662"/>
                          <a14:backgroundMark x1="56503" y1="54229" x2="56030" y2="54716"/>
                          <a14:backgroundMark x1="56987" y1="53731" x2="56503" y2="54229"/>
                          <a14:backgroundMark x1="65687" y1="44776" x2="57204" y2="53507"/>
                          <a14:backgroundMark x1="66088" y1="44363" x2="65687" y2="44776"/>
                          <a14:backgroundMark x1="56790" y1="43781" x2="57068" y2="43284"/>
                          <a14:backgroundMark x1="54882" y1="47200" x2="56790" y2="43781"/>
                          <a14:backgroundMark x1="53439" y1="49783" x2="54526" y2="47836"/>
                          <a14:backgroundMark x1="43455" y1="67662" x2="44653" y2="65518"/>
                          <a14:backgroundMark x1="37305" y1="32943" x2="37173" y2="32836"/>
                          <a14:backgroundMark x1="54268" y1="46760" x2="54144" y2="46659"/>
                          <a14:backgroundMark x1="59162" y1="50746" x2="54918" y2="47290"/>
                          <a14:backgroundMark x1="59895" y1="42289" x2="61810" y2="43247"/>
                          <a14:backgroundMark x1="56251" y1="40466" x2="56911" y2="40796"/>
                          <a14:backgroundMark x1="34031" y1="29353" x2="38495" y2="31586"/>
                          <a14:backgroundMark x1="63606" y1="44940" x2="58639" y2="57214"/>
                          <a14:backgroundMark x1="54669" y1="30773" x2="57068" y2="25871"/>
                          <a14:backgroundMark x1="46597" y1="47264" x2="47420" y2="45582"/>
                          <a14:backgroundMark x1="38220" y1="69652" x2="38941" y2="68137"/>
                          <a14:backgroundMark x1="49420" y1="66791" x2="67016" y2="63184"/>
                          <a14:backgroundMark x1="40314" y1="68657" x2="49207" y2="66834"/>
                          <a14:backgroundMark x1="53403" y1="38806" x2="53403" y2="38806"/>
                          <a14:backgroundMark x1="53927" y1="37313" x2="53927" y2="37313"/>
                          <a14:backgroundMark x1="53927" y1="40299" x2="53927" y2="40299"/>
                          <a14:backgroundMark x1="52880" y1="38308" x2="52880" y2="38308"/>
                          <a14:backgroundMark x1="52880" y1="37811" x2="52880" y2="37811"/>
                          <a14:backgroundMark x1="50785" y1="43284" x2="50785" y2="43284"/>
                          <a14:backgroundMark x1="52356" y1="42786" x2="52356" y2="42786"/>
                          <a14:backgroundMark x1="50785" y1="42786" x2="50785" y2="42786"/>
                          <a14:backgroundMark x1="48691" y1="63184" x2="48691" y2="63184"/>
                          <a14:backgroundMark x1="67539" y1="42786" x2="67539" y2="42786"/>
                          <a14:backgroundMark x1="67539" y1="38308" x2="67539" y2="44279"/>
                          <a14:backgroundMark x1="52356" y1="38806" x2="52356" y2="36318"/>
                          <a14:backgroundMark x1="48168" y1="33333" x2="48168"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12336780" y="365125"/>
              <a:ext cx="855822" cy="90063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itle 1">
            <a:extLst>
              <a:ext uri="{FF2B5EF4-FFF2-40B4-BE49-F238E27FC236}">
                <a16:creationId xmlns:a16="http://schemas.microsoft.com/office/drawing/2014/main" id="{C1F4230E-1D7D-088A-0130-EFB90F40DD14}"/>
              </a:ext>
            </a:extLst>
          </p:cNvPr>
          <p:cNvSpPr txBox="1">
            <a:spLocks/>
          </p:cNvSpPr>
          <p:nvPr/>
        </p:nvSpPr>
        <p:spPr>
          <a:xfrm>
            <a:off x="624088" y="811504"/>
            <a:ext cx="10445675" cy="61573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b="1" dirty="0">
                <a:solidFill>
                  <a:prstClr val="white"/>
                </a:solidFill>
                <a:latin typeface="Tahoma" panose="020B0604030504040204" pitchFamily="34" charset="0"/>
                <a:ea typeface="Tahoma" panose="020B0604030504040204" pitchFamily="34" charset="0"/>
                <a:cs typeface="Tahoma" panose="020B0604030504040204" pitchFamily="34" charset="0"/>
              </a:rPr>
              <a:t>Academic Department of Candidates</a:t>
            </a:r>
          </a:p>
        </p:txBody>
      </p:sp>
      <p:graphicFrame>
        <p:nvGraphicFramePr>
          <p:cNvPr id="2" name="Chart 1">
            <a:extLst>
              <a:ext uri="{FF2B5EF4-FFF2-40B4-BE49-F238E27FC236}">
                <a16:creationId xmlns:a16="http://schemas.microsoft.com/office/drawing/2014/main" id="{E7B0E6C6-1D31-1C83-3AB7-EAE0306C8EF7}"/>
              </a:ext>
            </a:extLst>
          </p:cNvPr>
          <p:cNvGraphicFramePr/>
          <p:nvPr>
            <p:extLst>
              <p:ext uri="{D42A27DB-BD31-4B8C-83A1-F6EECF244321}">
                <p14:modId xmlns:p14="http://schemas.microsoft.com/office/powerpoint/2010/main" val="629569259"/>
              </p:ext>
            </p:extLst>
          </p:nvPr>
        </p:nvGraphicFramePr>
        <p:xfrm>
          <a:off x="467360" y="1716651"/>
          <a:ext cx="6071986" cy="45733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3BF4262A-FC68-4CDF-91A2-85808FF1C81C}"/>
              </a:ext>
            </a:extLst>
          </p:cNvPr>
          <p:cNvGraphicFramePr/>
          <p:nvPr>
            <p:extLst>
              <p:ext uri="{D42A27DB-BD31-4B8C-83A1-F6EECF244321}">
                <p14:modId xmlns:p14="http://schemas.microsoft.com/office/powerpoint/2010/main" val="2836737897"/>
              </p:ext>
            </p:extLst>
          </p:nvPr>
        </p:nvGraphicFramePr>
        <p:xfrm>
          <a:off x="6539346" y="1716651"/>
          <a:ext cx="5232401" cy="418407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81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A252C"/>
        </a:solidFill>
        <a:effectLst/>
      </p:bgPr>
    </p:bg>
    <p:spTree>
      <p:nvGrpSpPr>
        <p:cNvPr id="1" name="">
          <a:extLst>
            <a:ext uri="{FF2B5EF4-FFF2-40B4-BE49-F238E27FC236}">
              <a16:creationId xmlns:a16="http://schemas.microsoft.com/office/drawing/2014/main" id="{1319C296-7AD6-763C-D66B-26BA6E45156F}"/>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B9B6B34E-488C-A19A-185E-6BED7FC66F64}"/>
              </a:ext>
            </a:extLst>
          </p:cNvPr>
          <p:cNvGrpSpPr/>
          <p:nvPr/>
        </p:nvGrpSpPr>
        <p:grpSpPr>
          <a:xfrm>
            <a:off x="11214543" y="143974"/>
            <a:ext cx="855822" cy="900630"/>
            <a:chOff x="12336780" y="365125"/>
            <a:chExt cx="855822" cy="900630"/>
          </a:xfrm>
        </p:grpSpPr>
        <p:sp>
          <p:nvSpPr>
            <p:cNvPr id="14" name="Oval 13">
              <a:extLst>
                <a:ext uri="{FF2B5EF4-FFF2-40B4-BE49-F238E27FC236}">
                  <a16:creationId xmlns:a16="http://schemas.microsoft.com/office/drawing/2014/main" id="{9C4204DC-02E5-B88A-D488-FC3782E82D29}"/>
                </a:ext>
              </a:extLst>
            </p:cNvPr>
            <p:cNvSpPr/>
            <p:nvPr userDrawn="1"/>
          </p:nvSpPr>
          <p:spPr>
            <a:xfrm>
              <a:off x="12481560" y="508811"/>
              <a:ext cx="566262" cy="604664"/>
            </a:xfrm>
            <a:prstGeom prst="ellipse">
              <a:avLst/>
            </a:prstGeom>
            <a:solidFill>
              <a:srgbClr val="CA2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2">
              <a:extLst>
                <a:ext uri="{FF2B5EF4-FFF2-40B4-BE49-F238E27FC236}">
                  <a16:creationId xmlns:a16="http://schemas.microsoft.com/office/drawing/2014/main" id="{BC0E3D4C-CB05-B625-574E-8258F1978373}"/>
                </a:ext>
              </a:extLst>
            </p:cNvPr>
            <p:cNvPicPr>
              <a:picLocks noChangeAspect="1" noChangeArrowheads="1"/>
            </p:cNvPicPr>
            <p:nvPr userDrawn="1"/>
          </p:nvPicPr>
          <p:blipFill>
            <a:blip r:embed="rId2">
              <a:biLevel thresh="25000"/>
              <a:extLst>
                <a:ext uri="{BEBA8EAE-BF5A-486C-A8C5-ECC9F3942E4B}">
                  <a14:imgProps xmlns:a14="http://schemas.microsoft.com/office/drawing/2010/main">
                    <a14:imgLayer r:embed="rId3">
                      <a14:imgEffect>
                        <a14:backgroundRemoval t="9950" b="95025" l="9948" r="89529">
                          <a14:foregroundMark x1="50117" y1="58538" x2="50827" y2="54488"/>
                          <a14:foregroundMark x1="51309" y1="56219" x2="48526" y2="58864"/>
                          <a14:foregroundMark x1="30366" y1="90547" x2="36126" y2="95025"/>
                          <a14:foregroundMark x1="36126" y1="95025" x2="36126" y2="95025"/>
                          <a14:foregroundMark x1="45288" y1="40299" x2="43979" y2="41791"/>
                          <a14:foregroundMark x1="46597" y1="38806" x2="45288" y2="40299"/>
                          <a14:foregroundMark x1="47034" y1="38308" x2="46597" y2="38806"/>
                          <a14:foregroundMark x1="47470" y1="37811" x2="47034" y2="38308"/>
                          <a14:foregroundMark x1="47906" y1="37313" x2="47470" y2="37811"/>
                          <a14:foregroundMark x1="49215" y1="35821" x2="47906" y2="37313"/>
                          <a14:foregroundMark x1="43455" y1="57214" x2="43455" y2="57214"/>
                          <a14:foregroundMark x1="43455" y1="57214" x2="48691" y2="62687"/>
                          <a14:foregroundMark x1="46597" y1="55224" x2="46597" y2="55224"/>
                          <a14:foregroundMark x1="45550" y1="53234" x2="45550" y2="53234"/>
                          <a14:foregroundMark x1="47120" y1="54229" x2="47120" y2="54229"/>
                          <a14:foregroundMark x1="46073" y1="54726" x2="46073" y2="54726"/>
                          <a14:foregroundMark x1="46073" y1="54726" x2="46073" y2="54726"/>
                          <a14:foregroundMark x1="46073" y1="52736" x2="46073" y2="53731"/>
                          <a14:foregroundMark x1="45026" y1="55224" x2="47644" y2="55224"/>
                          <a14:foregroundMark x1="46597" y1="59701" x2="45026" y2="54229"/>
                          <a14:foregroundMark x1="44503" y1="56219" x2="47644" y2="53731"/>
                          <a14:foregroundMark x1="49738" y1="40299" x2="51832" y2="42289"/>
                          <a14:foregroundMark x1="48167" y1="38806" x2="49738" y2="40299"/>
                          <a14:foregroundMark x1="47643" y1="38308" x2="48167" y2="38806"/>
                          <a14:foregroundMark x1="47120" y1="37811" x2="47643" y2="38308"/>
                          <a14:foregroundMark x1="46596" y1="37313" x2="47120" y2="37811"/>
                          <a14:foregroundMark x1="46073" y1="36816" x2="46596" y2="37313"/>
                          <a14:foregroundMark x1="51659" y1="37811" x2="52880" y2="38308"/>
                          <a14:foregroundMark x1="50436" y1="37313" x2="51659" y2="37811"/>
                          <a14:foregroundMark x1="49215" y1="36816" x2="50436" y2="37313"/>
                          <a14:foregroundMark x1="50262" y1="36816" x2="50262" y2="36816"/>
                          <a14:foregroundMark x1="47644" y1="34328" x2="47644" y2="34328"/>
                          <a14:foregroundMark x1="49215" y1="35323" x2="49215" y2="35323"/>
                          <a14:foregroundMark x1="49215" y1="35323" x2="46597" y2="35821"/>
                          <a14:foregroundMark x1="69795" y1="38308" x2="71204" y2="35821"/>
                          <a14:foregroundMark x1="68586" y1="38308" x2="68586" y2="36816"/>
                          <a14:foregroundMark x1="69634" y1="44776" x2="69634" y2="44776"/>
                          <a14:foregroundMark x1="51832" y1="38806" x2="51832" y2="38806"/>
                          <a14:foregroundMark x1="51832" y1="38806" x2="51832" y2="38806"/>
                          <a14:foregroundMark x1="51832" y1="40299" x2="51309" y2="37811"/>
                          <a14:foregroundMark x1="51832" y1="39801" x2="51832" y2="39801"/>
                          <a14:foregroundMark x1="51832" y1="38806" x2="51832" y2="38806"/>
                          <a14:foregroundMark x1="51832" y1="38806" x2="51832" y2="38806"/>
                          <a14:foregroundMark x1="51832" y1="38806" x2="51832" y2="38806"/>
                          <a14:foregroundMark x1="51832" y1="38806" x2="51832" y2="38806"/>
                          <a14:foregroundMark x1="51309" y1="38806" x2="51309" y2="38806"/>
                          <a14:foregroundMark x1="51832" y1="39303" x2="51832" y2="39303"/>
                          <a14:foregroundMark x1="51832" y1="39303" x2="51832" y2="39303"/>
                          <a14:foregroundMark x1="51832" y1="39801" x2="50785" y2="38308"/>
                          <a14:backgroundMark x1="62803" y1="39801" x2="65694" y2="40796"/>
                          <a14:backgroundMark x1="61356" y1="39303" x2="62803" y2="39801"/>
                          <a14:backgroundMark x1="59911" y1="38806" x2="61356" y2="39303"/>
                          <a14:backgroundMark x1="57575" y1="38002" x2="59911" y2="38806"/>
                          <a14:backgroundMark x1="38220" y1="31343" x2="38595" y2="31472"/>
                          <a14:backgroundMark x1="47452" y1="63547" x2="43455" y2="67662"/>
                          <a14:backgroundMark x1="56503" y1="54229" x2="56030" y2="54716"/>
                          <a14:backgroundMark x1="56987" y1="53731" x2="56503" y2="54229"/>
                          <a14:backgroundMark x1="65687" y1="44776" x2="57204" y2="53507"/>
                          <a14:backgroundMark x1="66088" y1="44363" x2="65687" y2="44776"/>
                          <a14:backgroundMark x1="56790" y1="43781" x2="57068" y2="43284"/>
                          <a14:backgroundMark x1="54882" y1="47200" x2="56790" y2="43781"/>
                          <a14:backgroundMark x1="53439" y1="49783" x2="54526" y2="47836"/>
                          <a14:backgroundMark x1="43455" y1="67662" x2="44653" y2="65518"/>
                          <a14:backgroundMark x1="37305" y1="32943" x2="37173" y2="32836"/>
                          <a14:backgroundMark x1="54268" y1="46760" x2="54144" y2="46659"/>
                          <a14:backgroundMark x1="59162" y1="50746" x2="54918" y2="47290"/>
                          <a14:backgroundMark x1="59895" y1="42289" x2="61810" y2="43247"/>
                          <a14:backgroundMark x1="56251" y1="40466" x2="56911" y2="40796"/>
                          <a14:backgroundMark x1="34031" y1="29353" x2="38495" y2="31586"/>
                          <a14:backgroundMark x1="63606" y1="44940" x2="58639" y2="57214"/>
                          <a14:backgroundMark x1="54669" y1="30773" x2="57068" y2="25871"/>
                          <a14:backgroundMark x1="46597" y1="47264" x2="47420" y2="45582"/>
                          <a14:backgroundMark x1="38220" y1="69652" x2="38941" y2="68137"/>
                          <a14:backgroundMark x1="49420" y1="66791" x2="67016" y2="63184"/>
                          <a14:backgroundMark x1="40314" y1="68657" x2="49207" y2="66834"/>
                          <a14:backgroundMark x1="53403" y1="38806" x2="53403" y2="38806"/>
                          <a14:backgroundMark x1="53927" y1="37313" x2="53927" y2="37313"/>
                          <a14:backgroundMark x1="53927" y1="40299" x2="53927" y2="40299"/>
                          <a14:backgroundMark x1="52880" y1="38308" x2="52880" y2="38308"/>
                          <a14:backgroundMark x1="52880" y1="37811" x2="52880" y2="37811"/>
                          <a14:backgroundMark x1="50785" y1="43284" x2="50785" y2="43284"/>
                          <a14:backgroundMark x1="52356" y1="42786" x2="52356" y2="42786"/>
                          <a14:backgroundMark x1="50785" y1="42786" x2="50785" y2="42786"/>
                          <a14:backgroundMark x1="48691" y1="63184" x2="48691" y2="63184"/>
                          <a14:backgroundMark x1="67539" y1="42786" x2="67539" y2="42786"/>
                          <a14:backgroundMark x1="67539" y1="38308" x2="67539" y2="44279"/>
                          <a14:backgroundMark x1="52356" y1="38806" x2="52356" y2="36318"/>
                          <a14:backgroundMark x1="48168" y1="33333" x2="48168"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12336780" y="365125"/>
              <a:ext cx="855822" cy="90063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itle 1">
            <a:extLst>
              <a:ext uri="{FF2B5EF4-FFF2-40B4-BE49-F238E27FC236}">
                <a16:creationId xmlns:a16="http://schemas.microsoft.com/office/drawing/2014/main" id="{D7B1E9A0-A815-CF08-4052-4D29FED90AAB}"/>
              </a:ext>
            </a:extLst>
          </p:cNvPr>
          <p:cNvSpPr txBox="1">
            <a:spLocks/>
          </p:cNvSpPr>
          <p:nvPr/>
        </p:nvSpPr>
        <p:spPr>
          <a:xfrm>
            <a:off x="624088" y="811504"/>
            <a:ext cx="10445675" cy="61573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b="1" dirty="0">
                <a:solidFill>
                  <a:prstClr val="white"/>
                </a:solidFill>
                <a:latin typeface="Tahoma" panose="020B0604030504040204" pitchFamily="34" charset="0"/>
                <a:ea typeface="Tahoma" panose="020B0604030504040204" pitchFamily="34" charset="0"/>
                <a:cs typeface="Tahoma" panose="020B0604030504040204" pitchFamily="34" charset="0"/>
              </a:rPr>
              <a:t>Faculty of Candidates</a:t>
            </a:r>
          </a:p>
        </p:txBody>
      </p:sp>
      <p:graphicFrame>
        <p:nvGraphicFramePr>
          <p:cNvPr id="4" name="Content Placeholder 9">
            <a:extLst>
              <a:ext uri="{FF2B5EF4-FFF2-40B4-BE49-F238E27FC236}">
                <a16:creationId xmlns:a16="http://schemas.microsoft.com/office/drawing/2014/main" id="{22EE8EA1-BCAB-EACB-561B-3DACD8ABDD8A}"/>
              </a:ext>
            </a:extLst>
          </p:cNvPr>
          <p:cNvGraphicFramePr>
            <a:graphicFrameLocks/>
          </p:cNvGraphicFramePr>
          <p:nvPr>
            <p:extLst>
              <p:ext uri="{D42A27DB-BD31-4B8C-83A1-F6EECF244321}">
                <p14:modId xmlns:p14="http://schemas.microsoft.com/office/powerpoint/2010/main" val="1082436509"/>
              </p:ext>
            </p:extLst>
          </p:nvPr>
        </p:nvGraphicFramePr>
        <p:xfrm>
          <a:off x="7020232" y="1427237"/>
          <a:ext cx="4905353" cy="4351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ontent Placeholder 9">
            <a:extLst>
              <a:ext uri="{FF2B5EF4-FFF2-40B4-BE49-F238E27FC236}">
                <a16:creationId xmlns:a16="http://schemas.microsoft.com/office/drawing/2014/main" id="{6373BEF3-328E-4C80-8BC4-FFEC4BBEEE11}"/>
              </a:ext>
            </a:extLst>
          </p:cNvPr>
          <p:cNvGraphicFramePr>
            <a:graphicFrameLocks/>
          </p:cNvGraphicFramePr>
          <p:nvPr>
            <p:extLst>
              <p:ext uri="{D42A27DB-BD31-4B8C-83A1-F6EECF244321}">
                <p14:modId xmlns:p14="http://schemas.microsoft.com/office/powerpoint/2010/main" val="1683117044"/>
              </p:ext>
            </p:extLst>
          </p:nvPr>
        </p:nvGraphicFramePr>
        <p:xfrm>
          <a:off x="766917" y="1700981"/>
          <a:ext cx="5712542" cy="42498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4939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A252C"/>
        </a:solidFill>
        <a:effectLst/>
      </p:bgPr>
    </p:bg>
    <p:spTree>
      <p:nvGrpSpPr>
        <p:cNvPr id="1" name="">
          <a:extLst>
            <a:ext uri="{FF2B5EF4-FFF2-40B4-BE49-F238E27FC236}">
              <a16:creationId xmlns:a16="http://schemas.microsoft.com/office/drawing/2014/main" id="{C77FFADF-5F3E-2236-BC55-918FCF069E8B}"/>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ACA5CCF2-AAD4-8ED9-BD00-81C9C313A91C}"/>
              </a:ext>
            </a:extLst>
          </p:cNvPr>
          <p:cNvGrpSpPr/>
          <p:nvPr/>
        </p:nvGrpSpPr>
        <p:grpSpPr>
          <a:xfrm>
            <a:off x="11214543" y="143974"/>
            <a:ext cx="855822" cy="900630"/>
            <a:chOff x="12336780" y="365125"/>
            <a:chExt cx="855822" cy="900630"/>
          </a:xfrm>
        </p:grpSpPr>
        <p:sp>
          <p:nvSpPr>
            <p:cNvPr id="14" name="Oval 13">
              <a:extLst>
                <a:ext uri="{FF2B5EF4-FFF2-40B4-BE49-F238E27FC236}">
                  <a16:creationId xmlns:a16="http://schemas.microsoft.com/office/drawing/2014/main" id="{A87031D7-C45C-E8B5-6B76-F511E557E684}"/>
                </a:ext>
              </a:extLst>
            </p:cNvPr>
            <p:cNvSpPr/>
            <p:nvPr userDrawn="1"/>
          </p:nvSpPr>
          <p:spPr>
            <a:xfrm>
              <a:off x="12481560" y="508811"/>
              <a:ext cx="566262" cy="604664"/>
            </a:xfrm>
            <a:prstGeom prst="ellipse">
              <a:avLst/>
            </a:prstGeom>
            <a:solidFill>
              <a:srgbClr val="CA2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2">
              <a:extLst>
                <a:ext uri="{FF2B5EF4-FFF2-40B4-BE49-F238E27FC236}">
                  <a16:creationId xmlns:a16="http://schemas.microsoft.com/office/drawing/2014/main" id="{23A3810A-1C39-917F-83B3-8996AC6D9BD1}"/>
                </a:ext>
              </a:extLst>
            </p:cNvPr>
            <p:cNvPicPr>
              <a:picLocks noChangeAspect="1" noChangeArrowheads="1"/>
            </p:cNvPicPr>
            <p:nvPr userDrawn="1"/>
          </p:nvPicPr>
          <p:blipFill>
            <a:blip r:embed="rId3">
              <a:biLevel thresh="25000"/>
              <a:extLst>
                <a:ext uri="{BEBA8EAE-BF5A-486C-A8C5-ECC9F3942E4B}">
                  <a14:imgProps xmlns:a14="http://schemas.microsoft.com/office/drawing/2010/main">
                    <a14:imgLayer r:embed="rId4">
                      <a14:imgEffect>
                        <a14:backgroundRemoval t="9950" b="95025" l="9948" r="89529">
                          <a14:foregroundMark x1="50117" y1="58538" x2="50827" y2="54488"/>
                          <a14:foregroundMark x1="51309" y1="56219" x2="48526" y2="58864"/>
                          <a14:foregroundMark x1="30366" y1="90547" x2="36126" y2="95025"/>
                          <a14:foregroundMark x1="36126" y1="95025" x2="36126" y2="95025"/>
                          <a14:foregroundMark x1="45288" y1="40299" x2="43979" y2="41791"/>
                          <a14:foregroundMark x1="46597" y1="38806" x2="45288" y2="40299"/>
                          <a14:foregroundMark x1="47034" y1="38308" x2="46597" y2="38806"/>
                          <a14:foregroundMark x1="47470" y1="37811" x2="47034" y2="38308"/>
                          <a14:foregroundMark x1="47906" y1="37313" x2="47470" y2="37811"/>
                          <a14:foregroundMark x1="49215" y1="35821" x2="47906" y2="37313"/>
                          <a14:foregroundMark x1="43455" y1="57214" x2="43455" y2="57214"/>
                          <a14:foregroundMark x1="43455" y1="57214" x2="48691" y2="62687"/>
                          <a14:foregroundMark x1="46597" y1="55224" x2="46597" y2="55224"/>
                          <a14:foregroundMark x1="45550" y1="53234" x2="45550" y2="53234"/>
                          <a14:foregroundMark x1="47120" y1="54229" x2="47120" y2="54229"/>
                          <a14:foregroundMark x1="46073" y1="54726" x2="46073" y2="54726"/>
                          <a14:foregroundMark x1="46073" y1="54726" x2="46073" y2="54726"/>
                          <a14:foregroundMark x1="46073" y1="52736" x2="46073" y2="53731"/>
                          <a14:foregroundMark x1="45026" y1="55224" x2="47644" y2="55224"/>
                          <a14:foregroundMark x1="46597" y1="59701" x2="45026" y2="54229"/>
                          <a14:foregroundMark x1="44503" y1="56219" x2="47644" y2="53731"/>
                          <a14:foregroundMark x1="49738" y1="40299" x2="51832" y2="42289"/>
                          <a14:foregroundMark x1="48167" y1="38806" x2="49738" y2="40299"/>
                          <a14:foregroundMark x1="47643" y1="38308" x2="48167" y2="38806"/>
                          <a14:foregroundMark x1="47120" y1="37811" x2="47643" y2="38308"/>
                          <a14:foregroundMark x1="46596" y1="37313" x2="47120" y2="37811"/>
                          <a14:foregroundMark x1="46073" y1="36816" x2="46596" y2="37313"/>
                          <a14:foregroundMark x1="51659" y1="37811" x2="52880" y2="38308"/>
                          <a14:foregroundMark x1="50436" y1="37313" x2="51659" y2="37811"/>
                          <a14:foregroundMark x1="49215" y1="36816" x2="50436" y2="37313"/>
                          <a14:foregroundMark x1="50262" y1="36816" x2="50262" y2="36816"/>
                          <a14:foregroundMark x1="47644" y1="34328" x2="47644" y2="34328"/>
                          <a14:foregroundMark x1="49215" y1="35323" x2="49215" y2="35323"/>
                          <a14:foregroundMark x1="49215" y1="35323" x2="46597" y2="35821"/>
                          <a14:foregroundMark x1="69795" y1="38308" x2="71204" y2="35821"/>
                          <a14:foregroundMark x1="68586" y1="38308" x2="68586" y2="36816"/>
                          <a14:foregroundMark x1="69634" y1="44776" x2="69634" y2="44776"/>
                          <a14:foregroundMark x1="51832" y1="38806" x2="51832" y2="38806"/>
                          <a14:foregroundMark x1="51832" y1="38806" x2="51832" y2="38806"/>
                          <a14:foregroundMark x1="51832" y1="40299" x2="51309" y2="37811"/>
                          <a14:foregroundMark x1="51832" y1="39801" x2="51832" y2="39801"/>
                          <a14:foregroundMark x1="51832" y1="38806" x2="51832" y2="38806"/>
                          <a14:foregroundMark x1="51832" y1="38806" x2="51832" y2="38806"/>
                          <a14:foregroundMark x1="51832" y1="38806" x2="51832" y2="38806"/>
                          <a14:foregroundMark x1="51832" y1="38806" x2="51832" y2="38806"/>
                          <a14:foregroundMark x1="51309" y1="38806" x2="51309" y2="38806"/>
                          <a14:foregroundMark x1="51832" y1="39303" x2="51832" y2="39303"/>
                          <a14:foregroundMark x1="51832" y1="39303" x2="51832" y2="39303"/>
                          <a14:foregroundMark x1="51832" y1="39801" x2="50785" y2="38308"/>
                          <a14:backgroundMark x1="62803" y1="39801" x2="65694" y2="40796"/>
                          <a14:backgroundMark x1="61356" y1="39303" x2="62803" y2="39801"/>
                          <a14:backgroundMark x1="59911" y1="38806" x2="61356" y2="39303"/>
                          <a14:backgroundMark x1="57575" y1="38002" x2="59911" y2="38806"/>
                          <a14:backgroundMark x1="38220" y1="31343" x2="38595" y2="31472"/>
                          <a14:backgroundMark x1="47452" y1="63547" x2="43455" y2="67662"/>
                          <a14:backgroundMark x1="56503" y1="54229" x2="56030" y2="54716"/>
                          <a14:backgroundMark x1="56987" y1="53731" x2="56503" y2="54229"/>
                          <a14:backgroundMark x1="65687" y1="44776" x2="57204" y2="53507"/>
                          <a14:backgroundMark x1="66088" y1="44363" x2="65687" y2="44776"/>
                          <a14:backgroundMark x1="56790" y1="43781" x2="57068" y2="43284"/>
                          <a14:backgroundMark x1="54882" y1="47200" x2="56790" y2="43781"/>
                          <a14:backgroundMark x1="53439" y1="49783" x2="54526" y2="47836"/>
                          <a14:backgroundMark x1="43455" y1="67662" x2="44653" y2="65518"/>
                          <a14:backgroundMark x1="37305" y1="32943" x2="37173" y2="32836"/>
                          <a14:backgroundMark x1="54268" y1="46760" x2="54144" y2="46659"/>
                          <a14:backgroundMark x1="59162" y1="50746" x2="54918" y2="47290"/>
                          <a14:backgroundMark x1="59895" y1="42289" x2="61810" y2="43247"/>
                          <a14:backgroundMark x1="56251" y1="40466" x2="56911" y2="40796"/>
                          <a14:backgroundMark x1="34031" y1="29353" x2="38495" y2="31586"/>
                          <a14:backgroundMark x1="63606" y1="44940" x2="58639" y2="57214"/>
                          <a14:backgroundMark x1="54669" y1="30773" x2="57068" y2="25871"/>
                          <a14:backgroundMark x1="46597" y1="47264" x2="47420" y2="45582"/>
                          <a14:backgroundMark x1="38220" y1="69652" x2="38941" y2="68137"/>
                          <a14:backgroundMark x1="49420" y1="66791" x2="67016" y2="63184"/>
                          <a14:backgroundMark x1="40314" y1="68657" x2="49207" y2="66834"/>
                          <a14:backgroundMark x1="53403" y1="38806" x2="53403" y2="38806"/>
                          <a14:backgroundMark x1="53927" y1="37313" x2="53927" y2="37313"/>
                          <a14:backgroundMark x1="53927" y1="40299" x2="53927" y2="40299"/>
                          <a14:backgroundMark x1="52880" y1="38308" x2="52880" y2="38308"/>
                          <a14:backgroundMark x1="52880" y1="37811" x2="52880" y2="37811"/>
                          <a14:backgroundMark x1="50785" y1="43284" x2="50785" y2="43284"/>
                          <a14:backgroundMark x1="52356" y1="42786" x2="52356" y2="42786"/>
                          <a14:backgroundMark x1="50785" y1="42786" x2="50785" y2="42786"/>
                          <a14:backgroundMark x1="48691" y1="63184" x2="48691" y2="63184"/>
                          <a14:backgroundMark x1="67539" y1="42786" x2="67539" y2="42786"/>
                          <a14:backgroundMark x1="67539" y1="38308" x2="67539" y2="44279"/>
                          <a14:backgroundMark x1="52356" y1="38806" x2="52356" y2="36318"/>
                          <a14:backgroundMark x1="48168" y1="33333" x2="48168"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12336780" y="365125"/>
              <a:ext cx="855822" cy="90063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BA14613E-5FD6-3F37-F5D9-A860C9ABAAE1}"/>
              </a:ext>
            </a:extLst>
          </p:cNvPr>
          <p:cNvSpPr txBox="1">
            <a:spLocks/>
          </p:cNvSpPr>
          <p:nvPr/>
        </p:nvSpPr>
        <p:spPr>
          <a:xfrm>
            <a:off x="365759" y="640412"/>
            <a:ext cx="10445675" cy="808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800" b="1" dirty="0">
                <a:solidFill>
                  <a:prstClr val="white"/>
                </a:solidFill>
                <a:latin typeface="Tahoma" panose="020B0604030504040204" pitchFamily="34" charset="0"/>
                <a:ea typeface="Tahoma" panose="020B0604030504040204" pitchFamily="34" charset="0"/>
                <a:cs typeface="Tahoma" panose="020B0604030504040204" pitchFamily="34" charset="0"/>
              </a:rPr>
              <a:t>Mature Students</a:t>
            </a:r>
            <a:endParaRPr kumimoji="0" lang="en-GB" sz="3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Chart 2">
            <a:extLst>
              <a:ext uri="{FF2B5EF4-FFF2-40B4-BE49-F238E27FC236}">
                <a16:creationId xmlns:a16="http://schemas.microsoft.com/office/drawing/2014/main" id="{7EE615B6-4151-B94A-E30D-6A1CCD11EA16}"/>
              </a:ext>
            </a:extLst>
          </p:cNvPr>
          <p:cNvGraphicFramePr>
            <a:graphicFrameLocks/>
          </p:cNvGraphicFramePr>
          <p:nvPr>
            <p:extLst>
              <p:ext uri="{D42A27DB-BD31-4B8C-83A1-F6EECF244321}">
                <p14:modId xmlns:p14="http://schemas.microsoft.com/office/powerpoint/2010/main" val="3584549930"/>
              </p:ext>
            </p:extLst>
          </p:nvPr>
        </p:nvGraphicFramePr>
        <p:xfrm>
          <a:off x="7177786" y="1777980"/>
          <a:ext cx="4340329" cy="4196162"/>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B14872F2-834A-5C75-27F0-302C06E37348}"/>
              </a:ext>
            </a:extLst>
          </p:cNvPr>
          <p:cNvSpPr txBox="1"/>
          <p:nvPr/>
        </p:nvSpPr>
        <p:spPr>
          <a:xfrm>
            <a:off x="5153891" y="470812"/>
            <a:ext cx="5959602" cy="954107"/>
          </a:xfrm>
          <a:prstGeom prst="rect">
            <a:avLst/>
          </a:prstGeom>
          <a:noFill/>
        </p:spPr>
        <p:txBody>
          <a:bodyPr wrap="square" rtlCol="0">
            <a:spAutoFit/>
          </a:bodyPr>
          <a:lstStyle/>
          <a:p>
            <a:r>
              <a:rPr lang="en-GB" sz="1400" i="1" dirty="0">
                <a:solidFill>
                  <a:schemeClr val="bg1"/>
                </a:solidFill>
                <a:latin typeface="Tahoma" panose="020B0604030504040204" pitchFamily="34" charset="0"/>
                <a:ea typeface="Tahoma" panose="020B0604030504040204" pitchFamily="34" charset="0"/>
                <a:cs typeface="Tahoma" panose="020B0604030504040204" pitchFamily="34" charset="0"/>
              </a:rPr>
              <a:t>A mature student refers to anyone going to university or college after a period out of full-time education. Typically, this will mean students who are over 21 years of age at the beginning of their undergraduate studies, or over 25 years of age at the beginning of their postgraduate studies</a:t>
            </a:r>
            <a:r>
              <a:rPr lang="en-GB" sz="1400" i="1" dirty="0">
                <a:solidFill>
                  <a:schemeClr val="bg1"/>
                </a:solidFill>
              </a:rPr>
              <a:t>. </a:t>
            </a:r>
          </a:p>
        </p:txBody>
      </p:sp>
      <p:graphicFrame>
        <p:nvGraphicFramePr>
          <p:cNvPr id="4" name="Content Placeholder 9">
            <a:extLst>
              <a:ext uri="{FF2B5EF4-FFF2-40B4-BE49-F238E27FC236}">
                <a16:creationId xmlns:a16="http://schemas.microsoft.com/office/drawing/2014/main" id="{176CCA3E-D14F-0DCF-5997-AB37598A1A9B}"/>
              </a:ext>
            </a:extLst>
          </p:cNvPr>
          <p:cNvGraphicFramePr>
            <a:graphicFrameLocks/>
          </p:cNvGraphicFramePr>
          <p:nvPr>
            <p:extLst>
              <p:ext uri="{D42A27DB-BD31-4B8C-83A1-F6EECF244321}">
                <p14:modId xmlns:p14="http://schemas.microsoft.com/office/powerpoint/2010/main" val="528604704"/>
              </p:ext>
            </p:extLst>
          </p:nvPr>
        </p:nvGraphicFramePr>
        <p:xfrm>
          <a:off x="647174" y="1821005"/>
          <a:ext cx="5712542" cy="424984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8295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A252C"/>
        </a:solidFill>
        <a:effectLst/>
      </p:bgPr>
    </p:bg>
    <p:spTree>
      <p:nvGrpSpPr>
        <p:cNvPr id="1" name="">
          <a:extLst>
            <a:ext uri="{FF2B5EF4-FFF2-40B4-BE49-F238E27FC236}">
              <a16:creationId xmlns:a16="http://schemas.microsoft.com/office/drawing/2014/main" id="{15BCEC78-2B14-6BAF-F310-D30EEAC1472B}"/>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E73EE56A-6F2D-27C6-BBBC-7778DB7893C7}"/>
              </a:ext>
            </a:extLst>
          </p:cNvPr>
          <p:cNvGrpSpPr/>
          <p:nvPr/>
        </p:nvGrpSpPr>
        <p:grpSpPr>
          <a:xfrm>
            <a:off x="11214543" y="143974"/>
            <a:ext cx="855822" cy="900630"/>
            <a:chOff x="12336780" y="365125"/>
            <a:chExt cx="855822" cy="900630"/>
          </a:xfrm>
        </p:grpSpPr>
        <p:sp>
          <p:nvSpPr>
            <p:cNvPr id="14" name="Oval 13">
              <a:extLst>
                <a:ext uri="{FF2B5EF4-FFF2-40B4-BE49-F238E27FC236}">
                  <a16:creationId xmlns:a16="http://schemas.microsoft.com/office/drawing/2014/main" id="{3F618488-CC54-CF79-054D-EAF5B477A97C}"/>
                </a:ext>
              </a:extLst>
            </p:cNvPr>
            <p:cNvSpPr/>
            <p:nvPr userDrawn="1"/>
          </p:nvSpPr>
          <p:spPr>
            <a:xfrm>
              <a:off x="12481560" y="508811"/>
              <a:ext cx="566262" cy="604664"/>
            </a:xfrm>
            <a:prstGeom prst="ellipse">
              <a:avLst/>
            </a:prstGeom>
            <a:solidFill>
              <a:srgbClr val="CA2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2">
              <a:extLst>
                <a:ext uri="{FF2B5EF4-FFF2-40B4-BE49-F238E27FC236}">
                  <a16:creationId xmlns:a16="http://schemas.microsoft.com/office/drawing/2014/main" id="{B12E4EF7-7618-2702-0575-5F09450370C4}"/>
                </a:ext>
              </a:extLst>
            </p:cNvPr>
            <p:cNvPicPr>
              <a:picLocks noChangeAspect="1" noChangeArrowheads="1"/>
            </p:cNvPicPr>
            <p:nvPr userDrawn="1"/>
          </p:nvPicPr>
          <p:blipFill>
            <a:blip r:embed="rId3">
              <a:biLevel thresh="25000"/>
              <a:extLst>
                <a:ext uri="{BEBA8EAE-BF5A-486C-A8C5-ECC9F3942E4B}">
                  <a14:imgProps xmlns:a14="http://schemas.microsoft.com/office/drawing/2010/main">
                    <a14:imgLayer r:embed="rId4">
                      <a14:imgEffect>
                        <a14:backgroundRemoval t="9950" b="95025" l="9948" r="89529">
                          <a14:foregroundMark x1="50117" y1="58538" x2="50827" y2="54488"/>
                          <a14:foregroundMark x1="51309" y1="56219" x2="48526" y2="58864"/>
                          <a14:foregroundMark x1="30366" y1="90547" x2="36126" y2="95025"/>
                          <a14:foregroundMark x1="36126" y1="95025" x2="36126" y2="95025"/>
                          <a14:foregroundMark x1="45288" y1="40299" x2="43979" y2="41791"/>
                          <a14:foregroundMark x1="46597" y1="38806" x2="45288" y2="40299"/>
                          <a14:foregroundMark x1="47034" y1="38308" x2="46597" y2="38806"/>
                          <a14:foregroundMark x1="47470" y1="37811" x2="47034" y2="38308"/>
                          <a14:foregroundMark x1="47906" y1="37313" x2="47470" y2="37811"/>
                          <a14:foregroundMark x1="49215" y1="35821" x2="47906" y2="37313"/>
                          <a14:foregroundMark x1="43455" y1="57214" x2="43455" y2="57214"/>
                          <a14:foregroundMark x1="43455" y1="57214" x2="48691" y2="62687"/>
                          <a14:foregroundMark x1="46597" y1="55224" x2="46597" y2="55224"/>
                          <a14:foregroundMark x1="45550" y1="53234" x2="45550" y2="53234"/>
                          <a14:foregroundMark x1="47120" y1="54229" x2="47120" y2="54229"/>
                          <a14:foregroundMark x1="46073" y1="54726" x2="46073" y2="54726"/>
                          <a14:foregroundMark x1="46073" y1="54726" x2="46073" y2="54726"/>
                          <a14:foregroundMark x1="46073" y1="52736" x2="46073" y2="53731"/>
                          <a14:foregroundMark x1="45026" y1="55224" x2="47644" y2="55224"/>
                          <a14:foregroundMark x1="46597" y1="59701" x2="45026" y2="54229"/>
                          <a14:foregroundMark x1="44503" y1="56219" x2="47644" y2="53731"/>
                          <a14:foregroundMark x1="49738" y1="40299" x2="51832" y2="42289"/>
                          <a14:foregroundMark x1="48167" y1="38806" x2="49738" y2="40299"/>
                          <a14:foregroundMark x1="47643" y1="38308" x2="48167" y2="38806"/>
                          <a14:foregroundMark x1="47120" y1="37811" x2="47643" y2="38308"/>
                          <a14:foregroundMark x1="46596" y1="37313" x2="47120" y2="37811"/>
                          <a14:foregroundMark x1="46073" y1="36816" x2="46596" y2="37313"/>
                          <a14:foregroundMark x1="51659" y1="37811" x2="52880" y2="38308"/>
                          <a14:foregroundMark x1="50436" y1="37313" x2="51659" y2="37811"/>
                          <a14:foregroundMark x1="49215" y1="36816" x2="50436" y2="37313"/>
                          <a14:foregroundMark x1="50262" y1="36816" x2="50262" y2="36816"/>
                          <a14:foregroundMark x1="47644" y1="34328" x2="47644" y2="34328"/>
                          <a14:foregroundMark x1="49215" y1="35323" x2="49215" y2="35323"/>
                          <a14:foregroundMark x1="49215" y1="35323" x2="46597" y2="35821"/>
                          <a14:foregroundMark x1="69795" y1="38308" x2="71204" y2="35821"/>
                          <a14:foregroundMark x1="68586" y1="38308" x2="68586" y2="36816"/>
                          <a14:foregroundMark x1="69634" y1="44776" x2="69634" y2="44776"/>
                          <a14:foregroundMark x1="51832" y1="38806" x2="51832" y2="38806"/>
                          <a14:foregroundMark x1="51832" y1="38806" x2="51832" y2="38806"/>
                          <a14:foregroundMark x1="51832" y1="40299" x2="51309" y2="37811"/>
                          <a14:foregroundMark x1="51832" y1="39801" x2="51832" y2="39801"/>
                          <a14:foregroundMark x1="51832" y1="38806" x2="51832" y2="38806"/>
                          <a14:foregroundMark x1="51832" y1="38806" x2="51832" y2="38806"/>
                          <a14:foregroundMark x1="51832" y1="38806" x2="51832" y2="38806"/>
                          <a14:foregroundMark x1="51832" y1="38806" x2="51832" y2="38806"/>
                          <a14:foregroundMark x1="51309" y1="38806" x2="51309" y2="38806"/>
                          <a14:foregroundMark x1="51832" y1="39303" x2="51832" y2="39303"/>
                          <a14:foregroundMark x1="51832" y1="39303" x2="51832" y2="39303"/>
                          <a14:foregroundMark x1="51832" y1="39801" x2="50785" y2="38308"/>
                          <a14:backgroundMark x1="62803" y1="39801" x2="65694" y2="40796"/>
                          <a14:backgroundMark x1="61356" y1="39303" x2="62803" y2="39801"/>
                          <a14:backgroundMark x1="59911" y1="38806" x2="61356" y2="39303"/>
                          <a14:backgroundMark x1="57575" y1="38002" x2="59911" y2="38806"/>
                          <a14:backgroundMark x1="38220" y1="31343" x2="38595" y2="31472"/>
                          <a14:backgroundMark x1="47452" y1="63547" x2="43455" y2="67662"/>
                          <a14:backgroundMark x1="56503" y1="54229" x2="56030" y2="54716"/>
                          <a14:backgroundMark x1="56987" y1="53731" x2="56503" y2="54229"/>
                          <a14:backgroundMark x1="65687" y1="44776" x2="57204" y2="53507"/>
                          <a14:backgroundMark x1="66088" y1="44363" x2="65687" y2="44776"/>
                          <a14:backgroundMark x1="56790" y1="43781" x2="57068" y2="43284"/>
                          <a14:backgroundMark x1="54882" y1="47200" x2="56790" y2="43781"/>
                          <a14:backgroundMark x1="53439" y1="49783" x2="54526" y2="47836"/>
                          <a14:backgroundMark x1="43455" y1="67662" x2="44653" y2="65518"/>
                          <a14:backgroundMark x1="37305" y1="32943" x2="37173" y2="32836"/>
                          <a14:backgroundMark x1="54268" y1="46760" x2="54144" y2="46659"/>
                          <a14:backgroundMark x1="59162" y1="50746" x2="54918" y2="47290"/>
                          <a14:backgroundMark x1="59895" y1="42289" x2="61810" y2="43247"/>
                          <a14:backgroundMark x1="56251" y1="40466" x2="56911" y2="40796"/>
                          <a14:backgroundMark x1="34031" y1="29353" x2="38495" y2="31586"/>
                          <a14:backgroundMark x1="63606" y1="44940" x2="58639" y2="57214"/>
                          <a14:backgroundMark x1="54669" y1="30773" x2="57068" y2="25871"/>
                          <a14:backgroundMark x1="46597" y1="47264" x2="47420" y2="45582"/>
                          <a14:backgroundMark x1="38220" y1="69652" x2="38941" y2="68137"/>
                          <a14:backgroundMark x1="49420" y1="66791" x2="67016" y2="63184"/>
                          <a14:backgroundMark x1="40314" y1="68657" x2="49207" y2="66834"/>
                          <a14:backgroundMark x1="53403" y1="38806" x2="53403" y2="38806"/>
                          <a14:backgroundMark x1="53927" y1="37313" x2="53927" y2="37313"/>
                          <a14:backgroundMark x1="53927" y1="40299" x2="53927" y2="40299"/>
                          <a14:backgroundMark x1="52880" y1="38308" x2="52880" y2="38308"/>
                          <a14:backgroundMark x1="52880" y1="37811" x2="52880" y2="37811"/>
                          <a14:backgroundMark x1="50785" y1="43284" x2="50785" y2="43284"/>
                          <a14:backgroundMark x1="52356" y1="42786" x2="52356" y2="42786"/>
                          <a14:backgroundMark x1="50785" y1="42786" x2="50785" y2="42786"/>
                          <a14:backgroundMark x1="48691" y1="63184" x2="48691" y2="63184"/>
                          <a14:backgroundMark x1="67539" y1="42786" x2="67539" y2="42786"/>
                          <a14:backgroundMark x1="67539" y1="38308" x2="67539" y2="44279"/>
                          <a14:backgroundMark x1="52356" y1="38806" x2="52356" y2="36318"/>
                          <a14:backgroundMark x1="48168" y1="33333" x2="48168"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12336780" y="365125"/>
              <a:ext cx="855822" cy="90063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88678B5B-831E-2ED5-58B8-302CEE640CB9}"/>
              </a:ext>
            </a:extLst>
          </p:cNvPr>
          <p:cNvSpPr txBox="1">
            <a:spLocks/>
          </p:cNvSpPr>
          <p:nvPr/>
        </p:nvSpPr>
        <p:spPr>
          <a:xfrm>
            <a:off x="365759" y="640412"/>
            <a:ext cx="10445675" cy="808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800" b="1">
                <a:solidFill>
                  <a:prstClr val="white"/>
                </a:solidFill>
                <a:latin typeface="Tahoma" panose="020B0604030504040204" pitchFamily="34" charset="0"/>
                <a:ea typeface="Tahoma" panose="020B0604030504040204" pitchFamily="34" charset="0"/>
                <a:cs typeface="Tahoma" panose="020B0604030504040204" pitchFamily="34" charset="0"/>
              </a:rPr>
              <a:t>Undergraduates or Postgraduates</a:t>
            </a:r>
            <a:endParaRPr kumimoji="0" lang="en-GB" sz="3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Chart 2">
            <a:extLst>
              <a:ext uri="{FF2B5EF4-FFF2-40B4-BE49-F238E27FC236}">
                <a16:creationId xmlns:a16="http://schemas.microsoft.com/office/drawing/2014/main" id="{7A1AF36D-93F5-9852-F626-F3B5F4CB3D24}"/>
              </a:ext>
            </a:extLst>
          </p:cNvPr>
          <p:cNvGraphicFramePr>
            <a:graphicFrameLocks/>
          </p:cNvGraphicFramePr>
          <p:nvPr>
            <p:extLst>
              <p:ext uri="{D42A27DB-BD31-4B8C-83A1-F6EECF244321}">
                <p14:modId xmlns:p14="http://schemas.microsoft.com/office/powerpoint/2010/main" val="3575487712"/>
              </p:ext>
            </p:extLst>
          </p:nvPr>
        </p:nvGraphicFramePr>
        <p:xfrm>
          <a:off x="5096524" y="1580957"/>
          <a:ext cx="7916865" cy="44898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ontent Placeholder 9">
            <a:extLst>
              <a:ext uri="{FF2B5EF4-FFF2-40B4-BE49-F238E27FC236}">
                <a16:creationId xmlns:a16="http://schemas.microsoft.com/office/drawing/2014/main" id="{86E3B97D-FB51-9D55-F93D-DB43358216AA}"/>
              </a:ext>
            </a:extLst>
          </p:cNvPr>
          <p:cNvGraphicFramePr>
            <a:graphicFrameLocks/>
          </p:cNvGraphicFramePr>
          <p:nvPr>
            <p:extLst>
              <p:ext uri="{D42A27DB-BD31-4B8C-83A1-F6EECF244321}">
                <p14:modId xmlns:p14="http://schemas.microsoft.com/office/powerpoint/2010/main" val="2549841958"/>
              </p:ext>
            </p:extLst>
          </p:nvPr>
        </p:nvGraphicFramePr>
        <p:xfrm>
          <a:off x="647174" y="1821005"/>
          <a:ext cx="5712542" cy="424984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36204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A252C"/>
        </a:solidFill>
        <a:effectLst/>
      </p:bgPr>
    </p:bg>
    <p:spTree>
      <p:nvGrpSpPr>
        <p:cNvPr id="1" name="">
          <a:extLst>
            <a:ext uri="{FF2B5EF4-FFF2-40B4-BE49-F238E27FC236}">
              <a16:creationId xmlns:a16="http://schemas.microsoft.com/office/drawing/2014/main" id="{44A56E5D-BD32-EF67-EA1E-7EA5829ECB3B}"/>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A7AE5504-79D8-AFDD-791D-5A17A61ADC61}"/>
              </a:ext>
            </a:extLst>
          </p:cNvPr>
          <p:cNvGrpSpPr/>
          <p:nvPr/>
        </p:nvGrpSpPr>
        <p:grpSpPr>
          <a:xfrm>
            <a:off x="11214543" y="143974"/>
            <a:ext cx="855822" cy="900630"/>
            <a:chOff x="12336780" y="365125"/>
            <a:chExt cx="855822" cy="900630"/>
          </a:xfrm>
        </p:grpSpPr>
        <p:sp>
          <p:nvSpPr>
            <p:cNvPr id="14" name="Oval 13">
              <a:extLst>
                <a:ext uri="{FF2B5EF4-FFF2-40B4-BE49-F238E27FC236}">
                  <a16:creationId xmlns:a16="http://schemas.microsoft.com/office/drawing/2014/main" id="{5F6AB0B5-A040-A033-D4D3-49716DD406CF}"/>
                </a:ext>
              </a:extLst>
            </p:cNvPr>
            <p:cNvSpPr/>
            <p:nvPr userDrawn="1"/>
          </p:nvSpPr>
          <p:spPr>
            <a:xfrm>
              <a:off x="12481560" y="508811"/>
              <a:ext cx="566262" cy="604664"/>
            </a:xfrm>
            <a:prstGeom prst="ellipse">
              <a:avLst/>
            </a:prstGeom>
            <a:solidFill>
              <a:srgbClr val="CA2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2">
              <a:extLst>
                <a:ext uri="{FF2B5EF4-FFF2-40B4-BE49-F238E27FC236}">
                  <a16:creationId xmlns:a16="http://schemas.microsoft.com/office/drawing/2014/main" id="{3EAE1FC7-C7E6-5538-62E3-704215E74869}"/>
                </a:ext>
              </a:extLst>
            </p:cNvPr>
            <p:cNvPicPr>
              <a:picLocks noChangeAspect="1" noChangeArrowheads="1"/>
            </p:cNvPicPr>
            <p:nvPr userDrawn="1"/>
          </p:nvPicPr>
          <p:blipFill>
            <a:blip r:embed="rId3">
              <a:biLevel thresh="25000"/>
              <a:extLst>
                <a:ext uri="{BEBA8EAE-BF5A-486C-A8C5-ECC9F3942E4B}">
                  <a14:imgProps xmlns:a14="http://schemas.microsoft.com/office/drawing/2010/main">
                    <a14:imgLayer r:embed="rId4">
                      <a14:imgEffect>
                        <a14:backgroundRemoval t="9950" b="95025" l="9948" r="89529">
                          <a14:foregroundMark x1="50117" y1="58538" x2="50827" y2="54488"/>
                          <a14:foregroundMark x1="51309" y1="56219" x2="48526" y2="58864"/>
                          <a14:foregroundMark x1="30366" y1="90547" x2="36126" y2="95025"/>
                          <a14:foregroundMark x1="36126" y1="95025" x2="36126" y2="95025"/>
                          <a14:foregroundMark x1="45288" y1="40299" x2="43979" y2="41791"/>
                          <a14:foregroundMark x1="46597" y1="38806" x2="45288" y2="40299"/>
                          <a14:foregroundMark x1="47034" y1="38308" x2="46597" y2="38806"/>
                          <a14:foregroundMark x1="47470" y1="37811" x2="47034" y2="38308"/>
                          <a14:foregroundMark x1="47906" y1="37313" x2="47470" y2="37811"/>
                          <a14:foregroundMark x1="49215" y1="35821" x2="47906" y2="37313"/>
                          <a14:foregroundMark x1="43455" y1="57214" x2="43455" y2="57214"/>
                          <a14:foregroundMark x1="43455" y1="57214" x2="48691" y2="62687"/>
                          <a14:foregroundMark x1="46597" y1="55224" x2="46597" y2="55224"/>
                          <a14:foregroundMark x1="45550" y1="53234" x2="45550" y2="53234"/>
                          <a14:foregroundMark x1="47120" y1="54229" x2="47120" y2="54229"/>
                          <a14:foregroundMark x1="46073" y1="54726" x2="46073" y2="54726"/>
                          <a14:foregroundMark x1="46073" y1="54726" x2="46073" y2="54726"/>
                          <a14:foregroundMark x1="46073" y1="52736" x2="46073" y2="53731"/>
                          <a14:foregroundMark x1="45026" y1="55224" x2="47644" y2="55224"/>
                          <a14:foregroundMark x1="46597" y1="59701" x2="45026" y2="54229"/>
                          <a14:foregroundMark x1="44503" y1="56219" x2="47644" y2="53731"/>
                          <a14:foregroundMark x1="49738" y1="40299" x2="51832" y2="42289"/>
                          <a14:foregroundMark x1="48167" y1="38806" x2="49738" y2="40299"/>
                          <a14:foregroundMark x1="47643" y1="38308" x2="48167" y2="38806"/>
                          <a14:foregroundMark x1="47120" y1="37811" x2="47643" y2="38308"/>
                          <a14:foregroundMark x1="46596" y1="37313" x2="47120" y2="37811"/>
                          <a14:foregroundMark x1="46073" y1="36816" x2="46596" y2="37313"/>
                          <a14:foregroundMark x1="51659" y1="37811" x2="52880" y2="38308"/>
                          <a14:foregroundMark x1="50436" y1="37313" x2="51659" y2="37811"/>
                          <a14:foregroundMark x1="49215" y1="36816" x2="50436" y2="37313"/>
                          <a14:foregroundMark x1="50262" y1="36816" x2="50262" y2="36816"/>
                          <a14:foregroundMark x1="47644" y1="34328" x2="47644" y2="34328"/>
                          <a14:foregroundMark x1="49215" y1="35323" x2="49215" y2="35323"/>
                          <a14:foregroundMark x1="49215" y1="35323" x2="46597" y2="35821"/>
                          <a14:foregroundMark x1="69795" y1="38308" x2="71204" y2="35821"/>
                          <a14:foregroundMark x1="68586" y1="38308" x2="68586" y2="36816"/>
                          <a14:foregroundMark x1="69634" y1="44776" x2="69634" y2="44776"/>
                          <a14:foregroundMark x1="51832" y1="38806" x2="51832" y2="38806"/>
                          <a14:foregroundMark x1="51832" y1="38806" x2="51832" y2="38806"/>
                          <a14:foregroundMark x1="51832" y1="40299" x2="51309" y2="37811"/>
                          <a14:foregroundMark x1="51832" y1="39801" x2="51832" y2="39801"/>
                          <a14:foregroundMark x1="51832" y1="38806" x2="51832" y2="38806"/>
                          <a14:foregroundMark x1="51832" y1="38806" x2="51832" y2="38806"/>
                          <a14:foregroundMark x1="51832" y1="38806" x2="51832" y2="38806"/>
                          <a14:foregroundMark x1="51832" y1="38806" x2="51832" y2="38806"/>
                          <a14:foregroundMark x1="51309" y1="38806" x2="51309" y2="38806"/>
                          <a14:foregroundMark x1="51832" y1="39303" x2="51832" y2="39303"/>
                          <a14:foregroundMark x1="51832" y1="39303" x2="51832" y2="39303"/>
                          <a14:foregroundMark x1="51832" y1="39801" x2="50785" y2="38308"/>
                          <a14:backgroundMark x1="62803" y1="39801" x2="65694" y2="40796"/>
                          <a14:backgroundMark x1="61356" y1="39303" x2="62803" y2="39801"/>
                          <a14:backgroundMark x1="59911" y1="38806" x2="61356" y2="39303"/>
                          <a14:backgroundMark x1="57575" y1="38002" x2="59911" y2="38806"/>
                          <a14:backgroundMark x1="38220" y1="31343" x2="38595" y2="31472"/>
                          <a14:backgroundMark x1="47452" y1="63547" x2="43455" y2="67662"/>
                          <a14:backgroundMark x1="56503" y1="54229" x2="56030" y2="54716"/>
                          <a14:backgroundMark x1="56987" y1="53731" x2="56503" y2="54229"/>
                          <a14:backgroundMark x1="65687" y1="44776" x2="57204" y2="53507"/>
                          <a14:backgroundMark x1="66088" y1="44363" x2="65687" y2="44776"/>
                          <a14:backgroundMark x1="56790" y1="43781" x2="57068" y2="43284"/>
                          <a14:backgroundMark x1="54882" y1="47200" x2="56790" y2="43781"/>
                          <a14:backgroundMark x1="53439" y1="49783" x2="54526" y2="47836"/>
                          <a14:backgroundMark x1="43455" y1="67662" x2="44653" y2="65518"/>
                          <a14:backgroundMark x1="37305" y1="32943" x2="37173" y2="32836"/>
                          <a14:backgroundMark x1="54268" y1="46760" x2="54144" y2="46659"/>
                          <a14:backgroundMark x1="59162" y1="50746" x2="54918" y2="47290"/>
                          <a14:backgroundMark x1="59895" y1="42289" x2="61810" y2="43247"/>
                          <a14:backgroundMark x1="56251" y1="40466" x2="56911" y2="40796"/>
                          <a14:backgroundMark x1="34031" y1="29353" x2="38495" y2="31586"/>
                          <a14:backgroundMark x1="63606" y1="44940" x2="58639" y2="57214"/>
                          <a14:backgroundMark x1="54669" y1="30773" x2="57068" y2="25871"/>
                          <a14:backgroundMark x1="46597" y1="47264" x2="47420" y2="45582"/>
                          <a14:backgroundMark x1="38220" y1="69652" x2="38941" y2="68137"/>
                          <a14:backgroundMark x1="49420" y1="66791" x2="67016" y2="63184"/>
                          <a14:backgroundMark x1="40314" y1="68657" x2="49207" y2="66834"/>
                          <a14:backgroundMark x1="53403" y1="38806" x2="53403" y2="38806"/>
                          <a14:backgroundMark x1="53927" y1="37313" x2="53927" y2="37313"/>
                          <a14:backgroundMark x1="53927" y1="40299" x2="53927" y2="40299"/>
                          <a14:backgroundMark x1="52880" y1="38308" x2="52880" y2="38308"/>
                          <a14:backgroundMark x1="52880" y1="37811" x2="52880" y2="37811"/>
                          <a14:backgroundMark x1="50785" y1="43284" x2="50785" y2="43284"/>
                          <a14:backgroundMark x1="52356" y1="42786" x2="52356" y2="42786"/>
                          <a14:backgroundMark x1="50785" y1="42786" x2="50785" y2="42786"/>
                          <a14:backgroundMark x1="48691" y1="63184" x2="48691" y2="63184"/>
                          <a14:backgroundMark x1="67539" y1="42786" x2="67539" y2="42786"/>
                          <a14:backgroundMark x1="67539" y1="38308" x2="67539" y2="44279"/>
                          <a14:backgroundMark x1="52356" y1="38806" x2="52356" y2="36318"/>
                          <a14:backgroundMark x1="48168" y1="33333" x2="48168"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12336780" y="365125"/>
              <a:ext cx="855822" cy="90063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D16A4F1C-7B69-9F4E-1FB2-474704D1BBBE}"/>
              </a:ext>
            </a:extLst>
          </p:cNvPr>
          <p:cNvSpPr txBox="1">
            <a:spLocks/>
          </p:cNvSpPr>
          <p:nvPr/>
        </p:nvSpPr>
        <p:spPr>
          <a:xfrm>
            <a:off x="365759" y="640412"/>
            <a:ext cx="10445675" cy="808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800" b="1" dirty="0">
                <a:solidFill>
                  <a:prstClr val="white"/>
                </a:solidFill>
                <a:latin typeface="Tahoma" panose="020B0604030504040204" pitchFamily="34" charset="0"/>
                <a:ea typeface="Tahoma" panose="020B0604030504040204" pitchFamily="34" charset="0"/>
                <a:cs typeface="Tahoma" panose="020B0604030504040204" pitchFamily="34" charset="0"/>
              </a:rPr>
              <a:t>Candidates who are a Parent or Carer</a:t>
            </a:r>
            <a:endParaRPr kumimoji="0" lang="en-GB" sz="3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Chart 2">
            <a:extLst>
              <a:ext uri="{FF2B5EF4-FFF2-40B4-BE49-F238E27FC236}">
                <a16:creationId xmlns:a16="http://schemas.microsoft.com/office/drawing/2014/main" id="{4AB12116-2604-B0C7-B791-425C4408C6AC}"/>
              </a:ext>
            </a:extLst>
          </p:cNvPr>
          <p:cNvGraphicFramePr/>
          <p:nvPr>
            <p:extLst>
              <p:ext uri="{D42A27DB-BD31-4B8C-83A1-F6EECF244321}">
                <p14:modId xmlns:p14="http://schemas.microsoft.com/office/powerpoint/2010/main" val="1137199620"/>
              </p:ext>
            </p:extLst>
          </p:nvPr>
        </p:nvGraphicFramePr>
        <p:xfrm>
          <a:off x="4649341" y="1876665"/>
          <a:ext cx="9189720" cy="389846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Content Placeholder 9">
            <a:extLst>
              <a:ext uri="{FF2B5EF4-FFF2-40B4-BE49-F238E27FC236}">
                <a16:creationId xmlns:a16="http://schemas.microsoft.com/office/drawing/2014/main" id="{ED6320D1-6CF3-D7A6-98B5-905D922B81B9}"/>
              </a:ext>
            </a:extLst>
          </p:cNvPr>
          <p:cNvGraphicFramePr>
            <a:graphicFrameLocks/>
          </p:cNvGraphicFramePr>
          <p:nvPr>
            <p:extLst>
              <p:ext uri="{D42A27DB-BD31-4B8C-83A1-F6EECF244321}">
                <p14:modId xmlns:p14="http://schemas.microsoft.com/office/powerpoint/2010/main" val="292950789"/>
              </p:ext>
            </p:extLst>
          </p:nvPr>
        </p:nvGraphicFramePr>
        <p:xfrm>
          <a:off x="1039060" y="1876664"/>
          <a:ext cx="5514140" cy="389847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34198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A252C"/>
        </a:solidFill>
        <a:effectLst/>
      </p:bgPr>
    </p:bg>
    <p:spTree>
      <p:nvGrpSpPr>
        <p:cNvPr id="1" name="">
          <a:extLst>
            <a:ext uri="{FF2B5EF4-FFF2-40B4-BE49-F238E27FC236}">
              <a16:creationId xmlns:a16="http://schemas.microsoft.com/office/drawing/2014/main" id="{BB10D85A-9BA0-F7C0-E352-48C11333616B}"/>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F7B5D953-F94F-9AA6-E56F-5F82149ED72A}"/>
              </a:ext>
            </a:extLst>
          </p:cNvPr>
          <p:cNvGrpSpPr/>
          <p:nvPr/>
        </p:nvGrpSpPr>
        <p:grpSpPr>
          <a:xfrm>
            <a:off x="11214543" y="143974"/>
            <a:ext cx="855822" cy="900630"/>
            <a:chOff x="12336780" y="365125"/>
            <a:chExt cx="855822" cy="900630"/>
          </a:xfrm>
        </p:grpSpPr>
        <p:sp>
          <p:nvSpPr>
            <p:cNvPr id="14" name="Oval 13">
              <a:extLst>
                <a:ext uri="{FF2B5EF4-FFF2-40B4-BE49-F238E27FC236}">
                  <a16:creationId xmlns:a16="http://schemas.microsoft.com/office/drawing/2014/main" id="{D089034C-3DC7-682F-B5AB-95D4B7AA4EB8}"/>
                </a:ext>
              </a:extLst>
            </p:cNvPr>
            <p:cNvSpPr/>
            <p:nvPr userDrawn="1"/>
          </p:nvSpPr>
          <p:spPr>
            <a:xfrm>
              <a:off x="12481560" y="508811"/>
              <a:ext cx="566262" cy="604664"/>
            </a:xfrm>
            <a:prstGeom prst="ellipse">
              <a:avLst/>
            </a:prstGeom>
            <a:solidFill>
              <a:srgbClr val="CA2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2">
              <a:extLst>
                <a:ext uri="{FF2B5EF4-FFF2-40B4-BE49-F238E27FC236}">
                  <a16:creationId xmlns:a16="http://schemas.microsoft.com/office/drawing/2014/main" id="{BD84593E-1ADE-F806-ABD1-5E9601672F05}"/>
                </a:ext>
              </a:extLst>
            </p:cNvPr>
            <p:cNvPicPr>
              <a:picLocks noChangeAspect="1" noChangeArrowheads="1"/>
            </p:cNvPicPr>
            <p:nvPr userDrawn="1"/>
          </p:nvPicPr>
          <p:blipFill>
            <a:blip r:embed="rId3">
              <a:biLevel thresh="25000"/>
              <a:extLst>
                <a:ext uri="{BEBA8EAE-BF5A-486C-A8C5-ECC9F3942E4B}">
                  <a14:imgProps xmlns:a14="http://schemas.microsoft.com/office/drawing/2010/main">
                    <a14:imgLayer r:embed="rId4">
                      <a14:imgEffect>
                        <a14:backgroundRemoval t="9950" b="95025" l="9948" r="89529">
                          <a14:foregroundMark x1="50117" y1="58538" x2="50827" y2="54488"/>
                          <a14:foregroundMark x1="51309" y1="56219" x2="48526" y2="58864"/>
                          <a14:foregroundMark x1="30366" y1="90547" x2="36126" y2="95025"/>
                          <a14:foregroundMark x1="36126" y1="95025" x2="36126" y2="95025"/>
                          <a14:foregroundMark x1="45288" y1="40299" x2="43979" y2="41791"/>
                          <a14:foregroundMark x1="46597" y1="38806" x2="45288" y2="40299"/>
                          <a14:foregroundMark x1="47034" y1="38308" x2="46597" y2="38806"/>
                          <a14:foregroundMark x1="47470" y1="37811" x2="47034" y2="38308"/>
                          <a14:foregroundMark x1="47906" y1="37313" x2="47470" y2="37811"/>
                          <a14:foregroundMark x1="49215" y1="35821" x2="47906" y2="37313"/>
                          <a14:foregroundMark x1="43455" y1="57214" x2="43455" y2="57214"/>
                          <a14:foregroundMark x1="43455" y1="57214" x2="48691" y2="62687"/>
                          <a14:foregroundMark x1="46597" y1="55224" x2="46597" y2="55224"/>
                          <a14:foregroundMark x1="45550" y1="53234" x2="45550" y2="53234"/>
                          <a14:foregroundMark x1="47120" y1="54229" x2="47120" y2="54229"/>
                          <a14:foregroundMark x1="46073" y1="54726" x2="46073" y2="54726"/>
                          <a14:foregroundMark x1="46073" y1="54726" x2="46073" y2="54726"/>
                          <a14:foregroundMark x1="46073" y1="52736" x2="46073" y2="53731"/>
                          <a14:foregroundMark x1="45026" y1="55224" x2="47644" y2="55224"/>
                          <a14:foregroundMark x1="46597" y1="59701" x2="45026" y2="54229"/>
                          <a14:foregroundMark x1="44503" y1="56219" x2="47644" y2="53731"/>
                          <a14:foregroundMark x1="49738" y1="40299" x2="51832" y2="42289"/>
                          <a14:foregroundMark x1="48167" y1="38806" x2="49738" y2="40299"/>
                          <a14:foregroundMark x1="47643" y1="38308" x2="48167" y2="38806"/>
                          <a14:foregroundMark x1="47120" y1="37811" x2="47643" y2="38308"/>
                          <a14:foregroundMark x1="46596" y1="37313" x2="47120" y2="37811"/>
                          <a14:foregroundMark x1="46073" y1="36816" x2="46596" y2="37313"/>
                          <a14:foregroundMark x1="51659" y1="37811" x2="52880" y2="38308"/>
                          <a14:foregroundMark x1="50436" y1="37313" x2="51659" y2="37811"/>
                          <a14:foregroundMark x1="49215" y1="36816" x2="50436" y2="37313"/>
                          <a14:foregroundMark x1="50262" y1="36816" x2="50262" y2="36816"/>
                          <a14:foregroundMark x1="47644" y1="34328" x2="47644" y2="34328"/>
                          <a14:foregroundMark x1="49215" y1="35323" x2="49215" y2="35323"/>
                          <a14:foregroundMark x1="49215" y1="35323" x2="46597" y2="35821"/>
                          <a14:foregroundMark x1="69795" y1="38308" x2="71204" y2="35821"/>
                          <a14:foregroundMark x1="68586" y1="38308" x2="68586" y2="36816"/>
                          <a14:foregroundMark x1="69634" y1="44776" x2="69634" y2="44776"/>
                          <a14:foregroundMark x1="51832" y1="38806" x2="51832" y2="38806"/>
                          <a14:foregroundMark x1="51832" y1="38806" x2="51832" y2="38806"/>
                          <a14:foregroundMark x1="51832" y1="40299" x2="51309" y2="37811"/>
                          <a14:foregroundMark x1="51832" y1="39801" x2="51832" y2="39801"/>
                          <a14:foregroundMark x1="51832" y1="38806" x2="51832" y2="38806"/>
                          <a14:foregroundMark x1="51832" y1="38806" x2="51832" y2="38806"/>
                          <a14:foregroundMark x1="51832" y1="38806" x2="51832" y2="38806"/>
                          <a14:foregroundMark x1="51832" y1="38806" x2="51832" y2="38806"/>
                          <a14:foregroundMark x1="51309" y1="38806" x2="51309" y2="38806"/>
                          <a14:foregroundMark x1="51832" y1="39303" x2="51832" y2="39303"/>
                          <a14:foregroundMark x1="51832" y1="39303" x2="51832" y2="39303"/>
                          <a14:foregroundMark x1="51832" y1="39801" x2="50785" y2="38308"/>
                          <a14:backgroundMark x1="62803" y1="39801" x2="65694" y2="40796"/>
                          <a14:backgroundMark x1="61356" y1="39303" x2="62803" y2="39801"/>
                          <a14:backgroundMark x1="59911" y1="38806" x2="61356" y2="39303"/>
                          <a14:backgroundMark x1="57575" y1="38002" x2="59911" y2="38806"/>
                          <a14:backgroundMark x1="38220" y1="31343" x2="38595" y2="31472"/>
                          <a14:backgroundMark x1="47452" y1="63547" x2="43455" y2="67662"/>
                          <a14:backgroundMark x1="56503" y1="54229" x2="56030" y2="54716"/>
                          <a14:backgroundMark x1="56987" y1="53731" x2="56503" y2="54229"/>
                          <a14:backgroundMark x1="65687" y1="44776" x2="57204" y2="53507"/>
                          <a14:backgroundMark x1="66088" y1="44363" x2="65687" y2="44776"/>
                          <a14:backgroundMark x1="56790" y1="43781" x2="57068" y2="43284"/>
                          <a14:backgroundMark x1="54882" y1="47200" x2="56790" y2="43781"/>
                          <a14:backgroundMark x1="53439" y1="49783" x2="54526" y2="47836"/>
                          <a14:backgroundMark x1="43455" y1="67662" x2="44653" y2="65518"/>
                          <a14:backgroundMark x1="37305" y1="32943" x2="37173" y2="32836"/>
                          <a14:backgroundMark x1="54268" y1="46760" x2="54144" y2="46659"/>
                          <a14:backgroundMark x1="59162" y1="50746" x2="54918" y2="47290"/>
                          <a14:backgroundMark x1="59895" y1="42289" x2="61810" y2="43247"/>
                          <a14:backgroundMark x1="56251" y1="40466" x2="56911" y2="40796"/>
                          <a14:backgroundMark x1="34031" y1="29353" x2="38495" y2="31586"/>
                          <a14:backgroundMark x1="63606" y1="44940" x2="58639" y2="57214"/>
                          <a14:backgroundMark x1="54669" y1="30773" x2="57068" y2="25871"/>
                          <a14:backgroundMark x1="46597" y1="47264" x2="47420" y2="45582"/>
                          <a14:backgroundMark x1="38220" y1="69652" x2="38941" y2="68137"/>
                          <a14:backgroundMark x1="49420" y1="66791" x2="67016" y2="63184"/>
                          <a14:backgroundMark x1="40314" y1="68657" x2="49207" y2="66834"/>
                          <a14:backgroundMark x1="53403" y1="38806" x2="53403" y2="38806"/>
                          <a14:backgroundMark x1="53927" y1="37313" x2="53927" y2="37313"/>
                          <a14:backgroundMark x1="53927" y1="40299" x2="53927" y2="40299"/>
                          <a14:backgroundMark x1="52880" y1="38308" x2="52880" y2="38308"/>
                          <a14:backgroundMark x1="52880" y1="37811" x2="52880" y2="37811"/>
                          <a14:backgroundMark x1="50785" y1="43284" x2="50785" y2="43284"/>
                          <a14:backgroundMark x1="52356" y1="42786" x2="52356" y2="42786"/>
                          <a14:backgroundMark x1="50785" y1="42786" x2="50785" y2="42786"/>
                          <a14:backgroundMark x1="48691" y1="63184" x2="48691" y2="63184"/>
                          <a14:backgroundMark x1="67539" y1="42786" x2="67539" y2="42786"/>
                          <a14:backgroundMark x1="67539" y1="38308" x2="67539" y2="44279"/>
                          <a14:backgroundMark x1="52356" y1="38806" x2="52356" y2="36318"/>
                          <a14:backgroundMark x1="48168" y1="33333" x2="48168"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12336780" y="365125"/>
              <a:ext cx="855822" cy="90063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0067D382-D384-4F31-D648-F576A3693E3B}"/>
              </a:ext>
            </a:extLst>
          </p:cNvPr>
          <p:cNvSpPr txBox="1">
            <a:spLocks/>
          </p:cNvSpPr>
          <p:nvPr/>
        </p:nvSpPr>
        <p:spPr>
          <a:xfrm>
            <a:off x="365759" y="640412"/>
            <a:ext cx="10445675" cy="808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800" b="1" dirty="0">
                <a:solidFill>
                  <a:prstClr val="white"/>
                </a:solidFill>
                <a:latin typeface="Tahoma" panose="020B0604030504040204" pitchFamily="34" charset="0"/>
                <a:ea typeface="Tahoma" panose="020B0604030504040204" pitchFamily="34" charset="0"/>
                <a:cs typeface="Tahoma" panose="020B0604030504040204" pitchFamily="34" charset="0"/>
              </a:rPr>
              <a:t>Year of Study</a:t>
            </a:r>
            <a:endParaRPr kumimoji="0" lang="en-GB" sz="3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Chart 2">
            <a:extLst>
              <a:ext uri="{FF2B5EF4-FFF2-40B4-BE49-F238E27FC236}">
                <a16:creationId xmlns:a16="http://schemas.microsoft.com/office/drawing/2014/main" id="{3549EE5B-020E-D106-75F1-5C19CA5FF563}"/>
              </a:ext>
            </a:extLst>
          </p:cNvPr>
          <p:cNvGraphicFramePr>
            <a:graphicFrameLocks/>
          </p:cNvGraphicFramePr>
          <p:nvPr>
            <p:extLst>
              <p:ext uri="{D42A27DB-BD31-4B8C-83A1-F6EECF244321}">
                <p14:modId xmlns:p14="http://schemas.microsoft.com/office/powerpoint/2010/main" val="2820239366"/>
              </p:ext>
            </p:extLst>
          </p:nvPr>
        </p:nvGraphicFramePr>
        <p:xfrm>
          <a:off x="3728976" y="1885814"/>
          <a:ext cx="10564876" cy="41961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Content Placeholder 9">
            <a:extLst>
              <a:ext uri="{FF2B5EF4-FFF2-40B4-BE49-F238E27FC236}">
                <a16:creationId xmlns:a16="http://schemas.microsoft.com/office/drawing/2014/main" id="{D9E315E2-90B5-CE69-2728-36CA07107365}"/>
              </a:ext>
            </a:extLst>
          </p:cNvPr>
          <p:cNvGraphicFramePr>
            <a:graphicFrameLocks/>
          </p:cNvGraphicFramePr>
          <p:nvPr>
            <p:extLst>
              <p:ext uri="{D42A27DB-BD31-4B8C-83A1-F6EECF244321}">
                <p14:modId xmlns:p14="http://schemas.microsoft.com/office/powerpoint/2010/main" val="2876374803"/>
              </p:ext>
            </p:extLst>
          </p:nvPr>
        </p:nvGraphicFramePr>
        <p:xfrm>
          <a:off x="1039060" y="1876664"/>
          <a:ext cx="5514140" cy="389847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7043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A252C"/>
        </a:solidFill>
        <a:effectLst/>
      </p:bgPr>
    </p:bg>
    <p:spTree>
      <p:nvGrpSpPr>
        <p:cNvPr id="1" name="">
          <a:extLst>
            <a:ext uri="{FF2B5EF4-FFF2-40B4-BE49-F238E27FC236}">
              <a16:creationId xmlns:a16="http://schemas.microsoft.com/office/drawing/2014/main" id="{F9593E66-8619-C39F-288C-720FF10EB818}"/>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7FCD33D4-3928-AC83-0385-E1A3E50B6374}"/>
              </a:ext>
            </a:extLst>
          </p:cNvPr>
          <p:cNvGrpSpPr/>
          <p:nvPr/>
        </p:nvGrpSpPr>
        <p:grpSpPr>
          <a:xfrm>
            <a:off x="11214543" y="143974"/>
            <a:ext cx="855822" cy="900630"/>
            <a:chOff x="12336780" y="365125"/>
            <a:chExt cx="855822" cy="900630"/>
          </a:xfrm>
        </p:grpSpPr>
        <p:sp>
          <p:nvSpPr>
            <p:cNvPr id="14" name="Oval 13">
              <a:extLst>
                <a:ext uri="{FF2B5EF4-FFF2-40B4-BE49-F238E27FC236}">
                  <a16:creationId xmlns:a16="http://schemas.microsoft.com/office/drawing/2014/main" id="{C40D905A-525F-21BE-9322-A8594D34EB26}"/>
                </a:ext>
              </a:extLst>
            </p:cNvPr>
            <p:cNvSpPr/>
            <p:nvPr userDrawn="1"/>
          </p:nvSpPr>
          <p:spPr>
            <a:xfrm>
              <a:off x="12481560" y="508811"/>
              <a:ext cx="566262" cy="604664"/>
            </a:xfrm>
            <a:prstGeom prst="ellipse">
              <a:avLst/>
            </a:prstGeom>
            <a:solidFill>
              <a:srgbClr val="CA2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2">
              <a:extLst>
                <a:ext uri="{FF2B5EF4-FFF2-40B4-BE49-F238E27FC236}">
                  <a16:creationId xmlns:a16="http://schemas.microsoft.com/office/drawing/2014/main" id="{605FBC15-50BB-B561-DBD3-644A7097D72E}"/>
                </a:ext>
              </a:extLst>
            </p:cNvPr>
            <p:cNvPicPr>
              <a:picLocks noChangeAspect="1" noChangeArrowheads="1"/>
            </p:cNvPicPr>
            <p:nvPr userDrawn="1"/>
          </p:nvPicPr>
          <p:blipFill>
            <a:blip r:embed="rId3">
              <a:biLevel thresh="25000"/>
              <a:extLst>
                <a:ext uri="{BEBA8EAE-BF5A-486C-A8C5-ECC9F3942E4B}">
                  <a14:imgProps xmlns:a14="http://schemas.microsoft.com/office/drawing/2010/main">
                    <a14:imgLayer r:embed="rId4">
                      <a14:imgEffect>
                        <a14:backgroundRemoval t="9950" b="95025" l="9948" r="89529">
                          <a14:foregroundMark x1="50117" y1="58538" x2="50827" y2="54488"/>
                          <a14:foregroundMark x1="51309" y1="56219" x2="48526" y2="58864"/>
                          <a14:foregroundMark x1="30366" y1="90547" x2="36126" y2="95025"/>
                          <a14:foregroundMark x1="36126" y1="95025" x2="36126" y2="95025"/>
                          <a14:foregroundMark x1="45288" y1="40299" x2="43979" y2="41791"/>
                          <a14:foregroundMark x1="46597" y1="38806" x2="45288" y2="40299"/>
                          <a14:foregroundMark x1="47034" y1="38308" x2="46597" y2="38806"/>
                          <a14:foregroundMark x1="47470" y1="37811" x2="47034" y2="38308"/>
                          <a14:foregroundMark x1="47906" y1="37313" x2="47470" y2="37811"/>
                          <a14:foregroundMark x1="49215" y1="35821" x2="47906" y2="37313"/>
                          <a14:foregroundMark x1="43455" y1="57214" x2="43455" y2="57214"/>
                          <a14:foregroundMark x1="43455" y1="57214" x2="48691" y2="62687"/>
                          <a14:foregroundMark x1="46597" y1="55224" x2="46597" y2="55224"/>
                          <a14:foregroundMark x1="45550" y1="53234" x2="45550" y2="53234"/>
                          <a14:foregroundMark x1="47120" y1="54229" x2="47120" y2="54229"/>
                          <a14:foregroundMark x1="46073" y1="54726" x2="46073" y2="54726"/>
                          <a14:foregroundMark x1="46073" y1="54726" x2="46073" y2="54726"/>
                          <a14:foregroundMark x1="46073" y1="52736" x2="46073" y2="53731"/>
                          <a14:foregroundMark x1="45026" y1="55224" x2="47644" y2="55224"/>
                          <a14:foregroundMark x1="46597" y1="59701" x2="45026" y2="54229"/>
                          <a14:foregroundMark x1="44503" y1="56219" x2="47644" y2="53731"/>
                          <a14:foregroundMark x1="49738" y1="40299" x2="51832" y2="42289"/>
                          <a14:foregroundMark x1="48167" y1="38806" x2="49738" y2="40299"/>
                          <a14:foregroundMark x1="47643" y1="38308" x2="48167" y2="38806"/>
                          <a14:foregroundMark x1="47120" y1="37811" x2="47643" y2="38308"/>
                          <a14:foregroundMark x1="46596" y1="37313" x2="47120" y2="37811"/>
                          <a14:foregroundMark x1="46073" y1="36816" x2="46596" y2="37313"/>
                          <a14:foregroundMark x1="51659" y1="37811" x2="52880" y2="38308"/>
                          <a14:foregroundMark x1="50436" y1="37313" x2="51659" y2="37811"/>
                          <a14:foregroundMark x1="49215" y1="36816" x2="50436" y2="37313"/>
                          <a14:foregroundMark x1="50262" y1="36816" x2="50262" y2="36816"/>
                          <a14:foregroundMark x1="47644" y1="34328" x2="47644" y2="34328"/>
                          <a14:foregroundMark x1="49215" y1="35323" x2="49215" y2="35323"/>
                          <a14:foregroundMark x1="49215" y1="35323" x2="46597" y2="35821"/>
                          <a14:foregroundMark x1="69795" y1="38308" x2="71204" y2="35821"/>
                          <a14:foregroundMark x1="68586" y1="38308" x2="68586" y2="36816"/>
                          <a14:foregroundMark x1="69634" y1="44776" x2="69634" y2="44776"/>
                          <a14:foregroundMark x1="51832" y1="38806" x2="51832" y2="38806"/>
                          <a14:foregroundMark x1="51832" y1="38806" x2="51832" y2="38806"/>
                          <a14:foregroundMark x1="51832" y1="40299" x2="51309" y2="37811"/>
                          <a14:foregroundMark x1="51832" y1="39801" x2="51832" y2="39801"/>
                          <a14:foregroundMark x1="51832" y1="38806" x2="51832" y2="38806"/>
                          <a14:foregroundMark x1="51832" y1="38806" x2="51832" y2="38806"/>
                          <a14:foregroundMark x1="51832" y1="38806" x2="51832" y2="38806"/>
                          <a14:foregroundMark x1="51832" y1="38806" x2="51832" y2="38806"/>
                          <a14:foregroundMark x1="51309" y1="38806" x2="51309" y2="38806"/>
                          <a14:foregroundMark x1="51832" y1="39303" x2="51832" y2="39303"/>
                          <a14:foregroundMark x1="51832" y1="39303" x2="51832" y2="39303"/>
                          <a14:foregroundMark x1="51832" y1="39801" x2="50785" y2="38308"/>
                          <a14:backgroundMark x1="62803" y1="39801" x2="65694" y2="40796"/>
                          <a14:backgroundMark x1="61356" y1="39303" x2="62803" y2="39801"/>
                          <a14:backgroundMark x1="59911" y1="38806" x2="61356" y2="39303"/>
                          <a14:backgroundMark x1="57575" y1="38002" x2="59911" y2="38806"/>
                          <a14:backgroundMark x1="38220" y1="31343" x2="38595" y2="31472"/>
                          <a14:backgroundMark x1="47452" y1="63547" x2="43455" y2="67662"/>
                          <a14:backgroundMark x1="56503" y1="54229" x2="56030" y2="54716"/>
                          <a14:backgroundMark x1="56987" y1="53731" x2="56503" y2="54229"/>
                          <a14:backgroundMark x1="65687" y1="44776" x2="57204" y2="53507"/>
                          <a14:backgroundMark x1="66088" y1="44363" x2="65687" y2="44776"/>
                          <a14:backgroundMark x1="56790" y1="43781" x2="57068" y2="43284"/>
                          <a14:backgroundMark x1="54882" y1="47200" x2="56790" y2="43781"/>
                          <a14:backgroundMark x1="53439" y1="49783" x2="54526" y2="47836"/>
                          <a14:backgroundMark x1="43455" y1="67662" x2="44653" y2="65518"/>
                          <a14:backgroundMark x1="37305" y1="32943" x2="37173" y2="32836"/>
                          <a14:backgroundMark x1="54268" y1="46760" x2="54144" y2="46659"/>
                          <a14:backgroundMark x1="59162" y1="50746" x2="54918" y2="47290"/>
                          <a14:backgroundMark x1="59895" y1="42289" x2="61810" y2="43247"/>
                          <a14:backgroundMark x1="56251" y1="40466" x2="56911" y2="40796"/>
                          <a14:backgroundMark x1="34031" y1="29353" x2="38495" y2="31586"/>
                          <a14:backgroundMark x1="63606" y1="44940" x2="58639" y2="57214"/>
                          <a14:backgroundMark x1="54669" y1="30773" x2="57068" y2="25871"/>
                          <a14:backgroundMark x1="46597" y1="47264" x2="47420" y2="45582"/>
                          <a14:backgroundMark x1="38220" y1="69652" x2="38941" y2="68137"/>
                          <a14:backgroundMark x1="49420" y1="66791" x2="67016" y2="63184"/>
                          <a14:backgroundMark x1="40314" y1="68657" x2="49207" y2="66834"/>
                          <a14:backgroundMark x1="53403" y1="38806" x2="53403" y2="38806"/>
                          <a14:backgroundMark x1="53927" y1="37313" x2="53927" y2="37313"/>
                          <a14:backgroundMark x1="53927" y1="40299" x2="53927" y2="40299"/>
                          <a14:backgroundMark x1="52880" y1="38308" x2="52880" y2="38308"/>
                          <a14:backgroundMark x1="52880" y1="37811" x2="52880" y2="37811"/>
                          <a14:backgroundMark x1="50785" y1="43284" x2="50785" y2="43284"/>
                          <a14:backgroundMark x1="52356" y1="42786" x2="52356" y2="42786"/>
                          <a14:backgroundMark x1="50785" y1="42786" x2="50785" y2="42786"/>
                          <a14:backgroundMark x1="48691" y1="63184" x2="48691" y2="63184"/>
                          <a14:backgroundMark x1="67539" y1="42786" x2="67539" y2="42786"/>
                          <a14:backgroundMark x1="67539" y1="38308" x2="67539" y2="44279"/>
                          <a14:backgroundMark x1="52356" y1="38806" x2="52356" y2="36318"/>
                          <a14:backgroundMark x1="48168" y1="33333" x2="48168"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12336780" y="365125"/>
              <a:ext cx="855822" cy="90063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C0EB396D-A131-5496-12C0-B1D2840B91F3}"/>
              </a:ext>
            </a:extLst>
          </p:cNvPr>
          <p:cNvSpPr txBox="1">
            <a:spLocks/>
          </p:cNvSpPr>
          <p:nvPr/>
        </p:nvSpPr>
        <p:spPr>
          <a:xfrm>
            <a:off x="365759" y="640412"/>
            <a:ext cx="10445675" cy="808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800" b="1">
                <a:solidFill>
                  <a:prstClr val="white"/>
                </a:solidFill>
                <a:latin typeface="Tahoma" panose="020B0604030504040204" pitchFamily="34" charset="0"/>
                <a:ea typeface="Tahoma" panose="020B0604030504040204" pitchFamily="34" charset="0"/>
                <a:cs typeface="Tahoma" panose="020B0604030504040204" pitchFamily="34" charset="0"/>
              </a:rPr>
              <a:t>Home or International Students</a:t>
            </a:r>
            <a:endParaRPr kumimoji="0" lang="en-GB" sz="3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Chart 2">
            <a:extLst>
              <a:ext uri="{FF2B5EF4-FFF2-40B4-BE49-F238E27FC236}">
                <a16:creationId xmlns:a16="http://schemas.microsoft.com/office/drawing/2014/main" id="{988DA48F-943D-0A7D-2231-81479C4F55A9}"/>
              </a:ext>
            </a:extLst>
          </p:cNvPr>
          <p:cNvGraphicFramePr>
            <a:graphicFrameLocks/>
          </p:cNvGraphicFramePr>
          <p:nvPr>
            <p:extLst>
              <p:ext uri="{D42A27DB-BD31-4B8C-83A1-F6EECF244321}">
                <p14:modId xmlns:p14="http://schemas.microsoft.com/office/powerpoint/2010/main" val="2643358968"/>
              </p:ext>
            </p:extLst>
          </p:nvPr>
        </p:nvGraphicFramePr>
        <p:xfrm>
          <a:off x="3577311" y="1731611"/>
          <a:ext cx="10564876" cy="41961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Content Placeholder 9">
            <a:extLst>
              <a:ext uri="{FF2B5EF4-FFF2-40B4-BE49-F238E27FC236}">
                <a16:creationId xmlns:a16="http://schemas.microsoft.com/office/drawing/2014/main" id="{CFA5A841-8519-0782-02EE-0B63913FA21E}"/>
              </a:ext>
            </a:extLst>
          </p:cNvPr>
          <p:cNvGraphicFramePr>
            <a:graphicFrameLocks/>
          </p:cNvGraphicFramePr>
          <p:nvPr>
            <p:extLst>
              <p:ext uri="{D42A27DB-BD31-4B8C-83A1-F6EECF244321}">
                <p14:modId xmlns:p14="http://schemas.microsoft.com/office/powerpoint/2010/main" val="1991300724"/>
              </p:ext>
            </p:extLst>
          </p:nvPr>
        </p:nvGraphicFramePr>
        <p:xfrm>
          <a:off x="647174" y="1821005"/>
          <a:ext cx="5712542" cy="424984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839785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711470" y="3752652"/>
            <a:ext cx="10682337" cy="1591936"/>
          </a:xfrm>
          <a:custGeom>
            <a:avLst/>
            <a:gdLst/>
            <a:ahLst/>
            <a:cxnLst/>
            <a:rect l="l" t="t" r="r" b="b"/>
            <a:pathLst>
              <a:path w="33612751" h="8561659">
                <a:moveTo>
                  <a:pt x="0" y="0"/>
                </a:moveTo>
                <a:lnTo>
                  <a:pt x="33612751" y="0"/>
                </a:lnTo>
                <a:lnTo>
                  <a:pt x="33612751" y="8561659"/>
                </a:lnTo>
                <a:lnTo>
                  <a:pt x="0" y="8561659"/>
                </a:lnTo>
                <a:lnTo>
                  <a:pt x="0" y="0"/>
                </a:lnTo>
                <a:close/>
              </a:path>
            </a:pathLst>
          </a:custGeom>
          <a:solidFill>
            <a:srgbClr val="FFFFFF"/>
          </a:solidFill>
          <a:ln>
            <a:solidFill>
              <a:schemeClr val="tx1"/>
            </a:solidFill>
          </a:ln>
        </p:spPr>
        <p:txBody>
          <a:bodyPr/>
          <a:lstStyle/>
          <a:p>
            <a:endParaRPr lang="en-GB"/>
          </a:p>
        </p:txBody>
      </p:sp>
      <p:sp>
        <p:nvSpPr>
          <p:cNvPr id="5" name="Freeform 4"/>
          <p:cNvSpPr/>
          <p:nvPr/>
        </p:nvSpPr>
        <p:spPr>
          <a:xfrm>
            <a:off x="3097529" y="1481057"/>
            <a:ext cx="5910221" cy="1386180"/>
          </a:xfrm>
          <a:custGeom>
            <a:avLst/>
            <a:gdLst/>
            <a:ahLst/>
            <a:cxnLst/>
            <a:rect l="l" t="t" r="r" b="b"/>
            <a:pathLst>
              <a:path w="33612751" h="8561659">
                <a:moveTo>
                  <a:pt x="0" y="0"/>
                </a:moveTo>
                <a:lnTo>
                  <a:pt x="33612751" y="0"/>
                </a:lnTo>
                <a:lnTo>
                  <a:pt x="33612751" y="8561659"/>
                </a:lnTo>
                <a:lnTo>
                  <a:pt x="0" y="8561659"/>
                </a:lnTo>
                <a:lnTo>
                  <a:pt x="0" y="0"/>
                </a:lnTo>
                <a:close/>
              </a:path>
            </a:pathLst>
          </a:custGeom>
          <a:solidFill>
            <a:srgbClr val="FFFFFF"/>
          </a:solidFill>
          <a:ln>
            <a:solidFill>
              <a:schemeClr val="tx1"/>
            </a:solidFill>
          </a:ln>
        </p:spPr>
        <p:txBody>
          <a:bodyPr/>
          <a:lstStyle/>
          <a:p>
            <a:endParaRPr lang="en-GB"/>
          </a:p>
        </p:txBody>
      </p:sp>
      <p:sp>
        <p:nvSpPr>
          <p:cNvPr id="4" name="Title 1"/>
          <p:cNvSpPr txBox="1">
            <a:spLocks/>
          </p:cNvSpPr>
          <p:nvPr/>
        </p:nvSpPr>
        <p:spPr>
          <a:xfrm>
            <a:off x="711470" y="3913674"/>
            <a:ext cx="10682337" cy="126989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CA252C"/>
                </a:solidFill>
                <a:effectLst/>
                <a:uLnTx/>
                <a:uFillTx/>
                <a:latin typeface="Tahoma" panose="020B0604030504040204" pitchFamily="34" charset="0"/>
                <a:ea typeface="Tahoma" panose="020B0604030504040204" pitchFamily="34" charset="0"/>
                <a:cs typeface="Tahoma" panose="020B0604030504040204" pitchFamily="34" charset="0"/>
              </a:rPr>
              <a:t>EMAIL: </a:t>
            </a:r>
            <a:r>
              <a:rPr kumimoji="0" lang="en-GB" sz="4000" b="1" i="0" u="none" strike="noStrike" kern="1200" cap="none" spc="0" normalizeH="0" baseline="0" noProof="0">
                <a:ln>
                  <a:noFill/>
                </a:ln>
                <a:solidFill>
                  <a:srgbClr val="F7941F"/>
                </a:solidFill>
                <a:effectLst/>
                <a:uLnTx/>
                <a:uFillTx/>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union.elections@aber.ac.uk</a:t>
            </a:r>
            <a:r>
              <a:rPr kumimoji="0" lang="en-GB" sz="4000" b="1" i="0" u="none" strike="noStrike" kern="1200" cap="none" spc="0" normalizeH="0" baseline="0" noProof="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GB" sz="4000" b="1" i="0" u="none" strike="noStrike" kern="1200" cap="none" spc="0" normalizeH="0" baseline="0" noProof="0">
                <a:ln>
                  <a:noFill/>
                </a:ln>
                <a:solidFill>
                  <a:srgbClr val="CA252C"/>
                </a:solidFill>
                <a:effectLst/>
                <a:uLnTx/>
                <a:uFillTx/>
                <a:latin typeface="Tahoma" panose="020B0604030504040204" pitchFamily="34" charset="0"/>
                <a:ea typeface="Tahoma" panose="020B0604030504040204" pitchFamily="34" charset="0"/>
                <a:cs typeface="Tahoma" panose="020B0604030504040204" pitchFamily="34" charset="0"/>
              </a:rPr>
              <a:t>OR </a:t>
            </a:r>
            <a:r>
              <a:rPr kumimoji="0" lang="en-GB" sz="4000" b="1" i="0" u="none" strike="noStrike" kern="1200" cap="none" spc="0" normalizeH="0" baseline="0" noProof="0">
                <a:ln>
                  <a:noFill/>
                </a:ln>
                <a:solidFill>
                  <a:srgbClr val="F7941F"/>
                </a:solidFill>
                <a:effectLst/>
                <a:uLnTx/>
                <a:uFillTx/>
                <a:latin typeface="Tahoma" panose="020B0604030504040204" pitchFamily="34" charset="0"/>
                <a:ea typeface="Tahoma" panose="020B0604030504040204" pitchFamily="34" charset="0"/>
                <a:cs typeface="Tahoma" panose="020B0604030504040204" pitchFamily="34" charset="0"/>
                <a:hlinkClick r:id="rId3"/>
              </a:rPr>
              <a:t>jaw151@aber.ac.uk</a:t>
            </a:r>
            <a:endParaRPr kumimoji="0" lang="en-GB" sz="4000" b="1" i="0" u="none" strike="noStrike" kern="1200" cap="none" spc="0" normalizeH="0" baseline="0" noProof="0">
              <a:ln>
                <a:noFill/>
              </a:ln>
              <a:solidFill>
                <a:srgbClr val="F7941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5400" b="1" i="0" u="none" strike="noStrike" kern="1200" cap="none" spc="0" normalizeH="0" baseline="0" noProof="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5400" b="1" i="0" u="none" strike="noStrike" kern="1200" cap="none" spc="0" normalizeH="0" baseline="0" noProof="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Title 1"/>
          <p:cNvSpPr txBox="1">
            <a:spLocks/>
          </p:cNvSpPr>
          <p:nvPr/>
        </p:nvSpPr>
        <p:spPr>
          <a:xfrm>
            <a:off x="365759" y="640412"/>
            <a:ext cx="9961581" cy="808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800" b="1" i="0" u="none" strike="noStrike" kern="1200" cap="none" spc="0" normalizeH="0" baseline="0" noProof="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Title 1"/>
          <p:cNvSpPr txBox="1">
            <a:spLocks/>
          </p:cNvSpPr>
          <p:nvPr/>
        </p:nvSpPr>
        <p:spPr>
          <a:xfrm>
            <a:off x="3267994" y="1769376"/>
            <a:ext cx="5497832" cy="104012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5400" b="1" i="0" u="none" strike="noStrike" kern="1200" cap="none" spc="0" normalizeH="0" baseline="0" noProof="0">
                <a:ln>
                  <a:noFill/>
                </a:ln>
                <a:solidFill>
                  <a:srgbClr val="CA252C"/>
                </a:solidFill>
                <a:effectLst/>
                <a:uLnTx/>
                <a:uFillTx/>
                <a:latin typeface="Tahoma" panose="020B0604030504040204" pitchFamily="34" charset="0"/>
                <a:ea typeface="Tahoma" panose="020B0604030504040204" pitchFamily="34" charset="0"/>
                <a:cs typeface="Tahoma" panose="020B0604030504040204" pitchFamily="34" charset="0"/>
              </a:rPr>
              <a:t>QUESTIONS? </a:t>
            </a:r>
            <a:r>
              <a:rPr kumimoji="0" lang="en-GB" sz="5400" b="1" i="0" u="none" strike="noStrike" kern="1200" cap="none" spc="0" normalizeH="0" baseline="0" noProof="0">
                <a:ln>
                  <a:noFill/>
                </a:ln>
                <a:solidFill>
                  <a:srgbClr val="CA252C"/>
                </a:solidFill>
                <a:effectLst/>
                <a:uLnTx/>
                <a:uFillTx/>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5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endParaRPr>
          </a:p>
        </p:txBody>
      </p:sp>
      <p:pic>
        <p:nvPicPr>
          <p:cNvPr id="10" name="Picture 2">
            <a:extLst>
              <a:ext uri="{FF2B5EF4-FFF2-40B4-BE49-F238E27FC236}">
                <a16:creationId xmlns:a16="http://schemas.microsoft.com/office/drawing/2014/main" id="{3BA5C117-B88B-F844-E7AB-B1D0296351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1272" y="1564384"/>
            <a:ext cx="1026479" cy="108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056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5277D"/>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AADDE5-B3A4-C058-05F7-5C250A0409F6}"/>
              </a:ext>
            </a:extLst>
          </p:cNvPr>
          <p:cNvSpPr>
            <a:spLocks noGrp="1"/>
          </p:cNvSpPr>
          <p:nvPr>
            <p:ph type="title"/>
          </p:nvPr>
        </p:nvSpPr>
        <p:spPr/>
        <p:txBody>
          <a:bodyPr/>
          <a:lstStyle/>
          <a:p>
            <a:r>
              <a:rPr kumimoji="0" lang="en-GB"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Candidate Diversity Information </a:t>
            </a:r>
            <a:endParaRPr lang="en-GB"/>
          </a:p>
        </p:txBody>
      </p:sp>
      <p:sp>
        <p:nvSpPr>
          <p:cNvPr id="5" name="Content Placeholder 4">
            <a:extLst>
              <a:ext uri="{FF2B5EF4-FFF2-40B4-BE49-F238E27FC236}">
                <a16:creationId xmlns:a16="http://schemas.microsoft.com/office/drawing/2014/main" id="{9298E125-14D8-C97E-C5C5-688521BF1ED8}"/>
              </a:ext>
            </a:extLst>
          </p:cNvPr>
          <p:cNvSpPr>
            <a:spLocks noGrp="1"/>
          </p:cNvSpPr>
          <p:nvPr>
            <p:ph idx="1"/>
          </p:nvPr>
        </p:nvSpPr>
        <p:spPr/>
        <p:txBody>
          <a:bodyPr>
            <a:normAutofit/>
          </a:bodyPr>
          <a:lstStyle/>
          <a:p>
            <a:r>
              <a:rPr lang="en-GB" dirty="0">
                <a:latin typeface="Tahoma" panose="020B0604030504040204" pitchFamily="34" charset="0"/>
                <a:ea typeface="Tahoma" panose="020B0604030504040204" pitchFamily="34" charset="0"/>
                <a:cs typeface="Tahoma" panose="020B0604030504040204" pitchFamily="34" charset="0"/>
              </a:rPr>
              <a:t>This anonymised data shows how our candidates identified during our 2026 Spring Election</a:t>
            </a:r>
          </a:p>
          <a:p>
            <a:r>
              <a:rPr lang="en-GB" dirty="0">
                <a:latin typeface="Tahoma" panose="020B0604030504040204" pitchFamily="34" charset="0"/>
                <a:ea typeface="Tahoma" panose="020B0604030504040204" pitchFamily="34" charset="0"/>
                <a:cs typeface="Tahoma" panose="020B0604030504040204" pitchFamily="34" charset="0"/>
              </a:rPr>
              <a:t>If candidates had stood for two positions (</a:t>
            </a:r>
            <a:r>
              <a:rPr lang="en-GB" i="1" dirty="0">
                <a:latin typeface="Tahoma" panose="020B0604030504040204" pitchFamily="34" charset="0"/>
                <a:ea typeface="Tahoma" panose="020B0604030504040204" pitchFamily="34" charset="0"/>
                <a:cs typeface="Tahoma" panose="020B0604030504040204" pitchFamily="34" charset="0"/>
              </a:rPr>
              <a:t>i.e. a full-time position &amp; Volunteer Position</a:t>
            </a:r>
            <a:r>
              <a:rPr lang="en-GB" dirty="0">
                <a:latin typeface="Tahoma" panose="020B0604030504040204" pitchFamily="34" charset="0"/>
                <a:ea typeface="Tahoma" panose="020B0604030504040204" pitchFamily="34" charset="0"/>
                <a:cs typeface="Tahoma" panose="020B0604030504040204" pitchFamily="34" charset="0"/>
              </a:rPr>
              <a:t>) they would have been counted twice. </a:t>
            </a:r>
          </a:p>
          <a:p>
            <a:r>
              <a:rPr lang="en-GB" dirty="0">
                <a:latin typeface="Tahoma" panose="020B0604030504040204" pitchFamily="34" charset="0"/>
                <a:ea typeface="Tahoma" panose="020B0604030504040204" pitchFamily="34" charset="0"/>
                <a:cs typeface="Tahoma" panose="020B0604030504040204" pitchFamily="34" charset="0"/>
              </a:rPr>
              <a:t>Where candidates have stood as pairs, the demographics of both candidates are counted.</a:t>
            </a:r>
          </a:p>
          <a:p>
            <a:r>
              <a:rPr lang="en-GB" dirty="0">
                <a:latin typeface="Tahoma" panose="020B0604030504040204" pitchFamily="34" charset="0"/>
                <a:ea typeface="Tahoma" panose="020B0604030504040204" pitchFamily="34" charset="0"/>
                <a:cs typeface="Tahoma" panose="020B0604030504040204" pitchFamily="34" charset="0"/>
              </a:rPr>
              <a:t>If you need this data in an alternative format, please email </a:t>
            </a:r>
            <a:r>
              <a:rPr lang="en-GB" dirty="0">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union.elections@aber.ac.uk</a:t>
            </a:r>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p>
        </p:txBody>
      </p:sp>
    </p:spTree>
    <p:extLst>
      <p:ext uri="{BB962C8B-B14F-4D97-AF65-F5344CB8AC3E}">
        <p14:creationId xmlns:p14="http://schemas.microsoft.com/office/powerpoint/2010/main" val="130340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A252C"/>
        </a:solidFill>
        <a:effectLst/>
      </p:bgPr>
    </p:bg>
    <p:spTree>
      <p:nvGrpSpPr>
        <p:cNvPr id="1" name="">
          <a:extLst>
            <a:ext uri="{FF2B5EF4-FFF2-40B4-BE49-F238E27FC236}">
              <a16:creationId xmlns:a16="http://schemas.microsoft.com/office/drawing/2014/main" id="{91809C02-A63A-19ED-0218-6FAA3ED30B88}"/>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537D592-6855-5300-6460-60FDDAB462FC}"/>
              </a:ext>
            </a:extLst>
          </p:cNvPr>
          <p:cNvSpPr txBox="1">
            <a:spLocks/>
          </p:cNvSpPr>
          <p:nvPr/>
        </p:nvSpPr>
        <p:spPr>
          <a:xfrm>
            <a:off x="363220" y="752767"/>
            <a:ext cx="8340918" cy="808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Gender of Candidates</a:t>
            </a:r>
          </a:p>
        </p:txBody>
      </p:sp>
      <p:grpSp>
        <p:nvGrpSpPr>
          <p:cNvPr id="4" name="Group 3">
            <a:extLst>
              <a:ext uri="{FF2B5EF4-FFF2-40B4-BE49-F238E27FC236}">
                <a16:creationId xmlns:a16="http://schemas.microsoft.com/office/drawing/2014/main" id="{2BC0FBC1-843A-437E-1192-93B24EDD3185}"/>
              </a:ext>
            </a:extLst>
          </p:cNvPr>
          <p:cNvGrpSpPr/>
          <p:nvPr/>
        </p:nvGrpSpPr>
        <p:grpSpPr>
          <a:xfrm>
            <a:off x="11214543" y="143974"/>
            <a:ext cx="855822" cy="900630"/>
            <a:chOff x="12336780" y="365125"/>
            <a:chExt cx="855822" cy="900630"/>
          </a:xfrm>
        </p:grpSpPr>
        <p:sp>
          <p:nvSpPr>
            <p:cNvPr id="6" name="Oval 5">
              <a:extLst>
                <a:ext uri="{FF2B5EF4-FFF2-40B4-BE49-F238E27FC236}">
                  <a16:creationId xmlns:a16="http://schemas.microsoft.com/office/drawing/2014/main" id="{8E6B8793-1799-44DB-CA1B-BCCE27F17F58}"/>
                </a:ext>
              </a:extLst>
            </p:cNvPr>
            <p:cNvSpPr/>
            <p:nvPr userDrawn="1"/>
          </p:nvSpPr>
          <p:spPr>
            <a:xfrm>
              <a:off x="12481560" y="508811"/>
              <a:ext cx="566262" cy="604664"/>
            </a:xfrm>
            <a:prstGeom prst="ellipse">
              <a:avLst/>
            </a:prstGeom>
            <a:solidFill>
              <a:srgbClr val="CA2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2">
              <a:extLst>
                <a:ext uri="{FF2B5EF4-FFF2-40B4-BE49-F238E27FC236}">
                  <a16:creationId xmlns:a16="http://schemas.microsoft.com/office/drawing/2014/main" id="{DF56CFD1-CCAC-8F6A-E342-E4873B1841A3}"/>
                </a:ext>
              </a:extLst>
            </p:cNvPr>
            <p:cNvPicPr>
              <a:picLocks noChangeAspect="1" noChangeArrowheads="1"/>
            </p:cNvPicPr>
            <p:nvPr userDrawn="1"/>
          </p:nvPicPr>
          <p:blipFill>
            <a:blip r:embed="rId3">
              <a:biLevel thresh="25000"/>
              <a:extLst>
                <a:ext uri="{BEBA8EAE-BF5A-486C-A8C5-ECC9F3942E4B}">
                  <a14:imgProps xmlns:a14="http://schemas.microsoft.com/office/drawing/2010/main">
                    <a14:imgLayer r:embed="rId4">
                      <a14:imgEffect>
                        <a14:backgroundRemoval t="9950" b="95025" l="9948" r="89529">
                          <a14:foregroundMark x1="50117" y1="58538" x2="50827" y2="54488"/>
                          <a14:foregroundMark x1="51309" y1="56219" x2="48526" y2="58864"/>
                          <a14:foregroundMark x1="30366" y1="90547" x2="36126" y2="95025"/>
                          <a14:foregroundMark x1="36126" y1="95025" x2="36126" y2="95025"/>
                          <a14:foregroundMark x1="45288" y1="40299" x2="43979" y2="41791"/>
                          <a14:foregroundMark x1="46597" y1="38806" x2="45288" y2="40299"/>
                          <a14:foregroundMark x1="47034" y1="38308" x2="46597" y2="38806"/>
                          <a14:foregroundMark x1="47470" y1="37811" x2="47034" y2="38308"/>
                          <a14:foregroundMark x1="47906" y1="37313" x2="47470" y2="37811"/>
                          <a14:foregroundMark x1="49215" y1="35821" x2="47906" y2="37313"/>
                          <a14:foregroundMark x1="43455" y1="57214" x2="43455" y2="57214"/>
                          <a14:foregroundMark x1="43455" y1="57214" x2="48691" y2="62687"/>
                          <a14:foregroundMark x1="46597" y1="55224" x2="46597" y2="55224"/>
                          <a14:foregroundMark x1="45550" y1="53234" x2="45550" y2="53234"/>
                          <a14:foregroundMark x1="47120" y1="54229" x2="47120" y2="54229"/>
                          <a14:foregroundMark x1="46073" y1="54726" x2="46073" y2="54726"/>
                          <a14:foregroundMark x1="46073" y1="54726" x2="46073" y2="54726"/>
                          <a14:foregroundMark x1="46073" y1="52736" x2="46073" y2="53731"/>
                          <a14:foregroundMark x1="45026" y1="55224" x2="47644" y2="55224"/>
                          <a14:foregroundMark x1="46597" y1="59701" x2="45026" y2="54229"/>
                          <a14:foregroundMark x1="44503" y1="56219" x2="47644" y2="53731"/>
                          <a14:foregroundMark x1="49738" y1="40299" x2="51832" y2="42289"/>
                          <a14:foregroundMark x1="48167" y1="38806" x2="49738" y2="40299"/>
                          <a14:foregroundMark x1="47643" y1="38308" x2="48167" y2="38806"/>
                          <a14:foregroundMark x1="47120" y1="37811" x2="47643" y2="38308"/>
                          <a14:foregroundMark x1="46596" y1="37313" x2="47120" y2="37811"/>
                          <a14:foregroundMark x1="46073" y1="36816" x2="46596" y2="37313"/>
                          <a14:foregroundMark x1="51659" y1="37811" x2="52880" y2="38308"/>
                          <a14:foregroundMark x1="50436" y1="37313" x2="51659" y2="37811"/>
                          <a14:foregroundMark x1="49215" y1="36816" x2="50436" y2="37313"/>
                          <a14:foregroundMark x1="50262" y1="36816" x2="50262" y2="36816"/>
                          <a14:foregroundMark x1="47644" y1="34328" x2="47644" y2="34328"/>
                          <a14:foregroundMark x1="49215" y1="35323" x2="49215" y2="35323"/>
                          <a14:foregroundMark x1="49215" y1="35323" x2="46597" y2="35821"/>
                          <a14:foregroundMark x1="69795" y1="38308" x2="71204" y2="35821"/>
                          <a14:foregroundMark x1="68586" y1="38308" x2="68586" y2="36816"/>
                          <a14:foregroundMark x1="69634" y1="44776" x2="69634" y2="44776"/>
                          <a14:foregroundMark x1="51832" y1="38806" x2="51832" y2="38806"/>
                          <a14:foregroundMark x1="51832" y1="38806" x2="51832" y2="38806"/>
                          <a14:foregroundMark x1="51832" y1="40299" x2="51309" y2="37811"/>
                          <a14:foregroundMark x1="51832" y1="39801" x2="51832" y2="39801"/>
                          <a14:foregroundMark x1="51832" y1="38806" x2="51832" y2="38806"/>
                          <a14:foregroundMark x1="51832" y1="38806" x2="51832" y2="38806"/>
                          <a14:foregroundMark x1="51832" y1="38806" x2="51832" y2="38806"/>
                          <a14:foregroundMark x1="51832" y1="38806" x2="51832" y2="38806"/>
                          <a14:foregroundMark x1="51309" y1="38806" x2="51309" y2="38806"/>
                          <a14:foregroundMark x1="51832" y1="39303" x2="51832" y2="39303"/>
                          <a14:foregroundMark x1="51832" y1="39303" x2="51832" y2="39303"/>
                          <a14:foregroundMark x1="51832" y1="39801" x2="50785" y2="38308"/>
                          <a14:backgroundMark x1="62803" y1="39801" x2="65694" y2="40796"/>
                          <a14:backgroundMark x1="61356" y1="39303" x2="62803" y2="39801"/>
                          <a14:backgroundMark x1="59911" y1="38806" x2="61356" y2="39303"/>
                          <a14:backgroundMark x1="57575" y1="38002" x2="59911" y2="38806"/>
                          <a14:backgroundMark x1="38220" y1="31343" x2="38595" y2="31472"/>
                          <a14:backgroundMark x1="47452" y1="63547" x2="43455" y2="67662"/>
                          <a14:backgroundMark x1="56503" y1="54229" x2="56030" y2="54716"/>
                          <a14:backgroundMark x1="56987" y1="53731" x2="56503" y2="54229"/>
                          <a14:backgroundMark x1="65687" y1="44776" x2="57204" y2="53507"/>
                          <a14:backgroundMark x1="66088" y1="44363" x2="65687" y2="44776"/>
                          <a14:backgroundMark x1="56790" y1="43781" x2="57068" y2="43284"/>
                          <a14:backgroundMark x1="54882" y1="47200" x2="56790" y2="43781"/>
                          <a14:backgroundMark x1="53439" y1="49783" x2="54526" y2="47836"/>
                          <a14:backgroundMark x1="43455" y1="67662" x2="44653" y2="65518"/>
                          <a14:backgroundMark x1="37305" y1="32943" x2="37173" y2="32836"/>
                          <a14:backgroundMark x1="54268" y1="46760" x2="54144" y2="46659"/>
                          <a14:backgroundMark x1="59162" y1="50746" x2="54918" y2="47290"/>
                          <a14:backgroundMark x1="59895" y1="42289" x2="61810" y2="43247"/>
                          <a14:backgroundMark x1="56251" y1="40466" x2="56911" y2="40796"/>
                          <a14:backgroundMark x1="34031" y1="29353" x2="38495" y2="31586"/>
                          <a14:backgroundMark x1="63606" y1="44940" x2="58639" y2="57214"/>
                          <a14:backgroundMark x1="54669" y1="30773" x2="57068" y2="25871"/>
                          <a14:backgroundMark x1="46597" y1="47264" x2="47420" y2="45582"/>
                          <a14:backgroundMark x1="38220" y1="69652" x2="38941" y2="68137"/>
                          <a14:backgroundMark x1="49420" y1="66791" x2="67016" y2="63184"/>
                          <a14:backgroundMark x1="40314" y1="68657" x2="49207" y2="66834"/>
                          <a14:backgroundMark x1="53403" y1="38806" x2="53403" y2="38806"/>
                          <a14:backgroundMark x1="53927" y1="37313" x2="53927" y2="37313"/>
                          <a14:backgroundMark x1="53927" y1="40299" x2="53927" y2="40299"/>
                          <a14:backgroundMark x1="52880" y1="38308" x2="52880" y2="38308"/>
                          <a14:backgroundMark x1="52880" y1="37811" x2="52880" y2="37811"/>
                          <a14:backgroundMark x1="50785" y1="43284" x2="50785" y2="43284"/>
                          <a14:backgroundMark x1="52356" y1="42786" x2="52356" y2="42786"/>
                          <a14:backgroundMark x1="50785" y1="42786" x2="50785" y2="42786"/>
                          <a14:backgroundMark x1="48691" y1="63184" x2="48691" y2="63184"/>
                          <a14:backgroundMark x1="67539" y1="42786" x2="67539" y2="42786"/>
                          <a14:backgroundMark x1="67539" y1="38308" x2="67539" y2="44279"/>
                          <a14:backgroundMark x1="52356" y1="38806" x2="52356" y2="36318"/>
                          <a14:backgroundMark x1="48168" y1="33333" x2="48168"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12336780" y="365125"/>
              <a:ext cx="855822" cy="90063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1" name="Chart 20">
            <a:extLst>
              <a:ext uri="{FF2B5EF4-FFF2-40B4-BE49-F238E27FC236}">
                <a16:creationId xmlns:a16="http://schemas.microsoft.com/office/drawing/2014/main" id="{8DADCF33-4AE5-1D48-89F0-A3410DEA0AC3}"/>
              </a:ext>
            </a:extLst>
          </p:cNvPr>
          <p:cNvGraphicFramePr/>
          <p:nvPr>
            <p:extLst>
              <p:ext uri="{D42A27DB-BD31-4B8C-83A1-F6EECF244321}">
                <p14:modId xmlns:p14="http://schemas.microsoft.com/office/powerpoint/2010/main" val="3232511372"/>
              </p:ext>
            </p:extLst>
          </p:nvPr>
        </p:nvGraphicFramePr>
        <p:xfrm>
          <a:off x="363220" y="1530920"/>
          <a:ext cx="6174581" cy="45743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a:extLst>
              <a:ext uri="{FF2B5EF4-FFF2-40B4-BE49-F238E27FC236}">
                <a16:creationId xmlns:a16="http://schemas.microsoft.com/office/drawing/2014/main" id="{ED1EA363-BE3B-B26E-9C8A-09C731CC251C}"/>
              </a:ext>
            </a:extLst>
          </p:cNvPr>
          <p:cNvGraphicFramePr/>
          <p:nvPr>
            <p:extLst>
              <p:ext uri="{D42A27DB-BD31-4B8C-83A1-F6EECF244321}">
                <p14:modId xmlns:p14="http://schemas.microsoft.com/office/powerpoint/2010/main" val="675452010"/>
              </p:ext>
            </p:extLst>
          </p:nvPr>
        </p:nvGraphicFramePr>
        <p:xfrm>
          <a:off x="7556552" y="1631749"/>
          <a:ext cx="3802771" cy="447348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13340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A252C"/>
        </a:solidFill>
        <a:effectLst/>
      </p:bgPr>
    </p:bg>
    <p:spTree>
      <p:nvGrpSpPr>
        <p:cNvPr id="1" name="">
          <a:extLst>
            <a:ext uri="{FF2B5EF4-FFF2-40B4-BE49-F238E27FC236}">
              <a16:creationId xmlns:a16="http://schemas.microsoft.com/office/drawing/2014/main" id="{3D9D3132-6F3F-9A60-F2D3-BEFD2A7FA83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EBF1CB14-8636-7A3A-F915-920422AE8229}"/>
              </a:ext>
            </a:extLst>
          </p:cNvPr>
          <p:cNvSpPr txBox="1">
            <a:spLocks/>
          </p:cNvSpPr>
          <p:nvPr/>
        </p:nvSpPr>
        <p:spPr>
          <a:xfrm>
            <a:off x="365760" y="640412"/>
            <a:ext cx="8340918" cy="808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Sexuality of Candidates</a:t>
            </a:r>
          </a:p>
        </p:txBody>
      </p:sp>
      <p:grpSp>
        <p:nvGrpSpPr>
          <p:cNvPr id="4" name="Group 3">
            <a:extLst>
              <a:ext uri="{FF2B5EF4-FFF2-40B4-BE49-F238E27FC236}">
                <a16:creationId xmlns:a16="http://schemas.microsoft.com/office/drawing/2014/main" id="{6E114736-5A8E-2455-581F-FA80FD7B1696}"/>
              </a:ext>
            </a:extLst>
          </p:cNvPr>
          <p:cNvGrpSpPr/>
          <p:nvPr/>
        </p:nvGrpSpPr>
        <p:grpSpPr>
          <a:xfrm>
            <a:off x="11214543" y="143974"/>
            <a:ext cx="855822" cy="900630"/>
            <a:chOff x="12336780" y="365125"/>
            <a:chExt cx="855822" cy="900630"/>
          </a:xfrm>
        </p:grpSpPr>
        <p:sp>
          <p:nvSpPr>
            <p:cNvPr id="6" name="Oval 5">
              <a:extLst>
                <a:ext uri="{FF2B5EF4-FFF2-40B4-BE49-F238E27FC236}">
                  <a16:creationId xmlns:a16="http://schemas.microsoft.com/office/drawing/2014/main" id="{73C13BD1-CDC2-F1C9-840E-EF34BE4FC195}"/>
                </a:ext>
              </a:extLst>
            </p:cNvPr>
            <p:cNvSpPr/>
            <p:nvPr userDrawn="1"/>
          </p:nvSpPr>
          <p:spPr>
            <a:xfrm>
              <a:off x="12481560" y="508811"/>
              <a:ext cx="566262" cy="604664"/>
            </a:xfrm>
            <a:prstGeom prst="ellipse">
              <a:avLst/>
            </a:prstGeom>
            <a:solidFill>
              <a:srgbClr val="CA2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2">
              <a:extLst>
                <a:ext uri="{FF2B5EF4-FFF2-40B4-BE49-F238E27FC236}">
                  <a16:creationId xmlns:a16="http://schemas.microsoft.com/office/drawing/2014/main" id="{20227EFF-FDAD-3A30-EA07-FF02F3627648}"/>
                </a:ext>
              </a:extLst>
            </p:cNvPr>
            <p:cNvPicPr>
              <a:picLocks noChangeAspect="1" noChangeArrowheads="1"/>
            </p:cNvPicPr>
            <p:nvPr userDrawn="1"/>
          </p:nvPicPr>
          <p:blipFill>
            <a:blip r:embed="rId3">
              <a:biLevel thresh="25000"/>
              <a:extLst>
                <a:ext uri="{BEBA8EAE-BF5A-486C-A8C5-ECC9F3942E4B}">
                  <a14:imgProps xmlns:a14="http://schemas.microsoft.com/office/drawing/2010/main">
                    <a14:imgLayer r:embed="rId4">
                      <a14:imgEffect>
                        <a14:backgroundRemoval t="9950" b="95025" l="9948" r="89529">
                          <a14:foregroundMark x1="50117" y1="58538" x2="50827" y2="54488"/>
                          <a14:foregroundMark x1="51309" y1="56219" x2="48526" y2="58864"/>
                          <a14:foregroundMark x1="30366" y1="90547" x2="36126" y2="95025"/>
                          <a14:foregroundMark x1="36126" y1="95025" x2="36126" y2="95025"/>
                          <a14:foregroundMark x1="45288" y1="40299" x2="43979" y2="41791"/>
                          <a14:foregroundMark x1="46597" y1="38806" x2="45288" y2="40299"/>
                          <a14:foregroundMark x1="47034" y1="38308" x2="46597" y2="38806"/>
                          <a14:foregroundMark x1="47470" y1="37811" x2="47034" y2="38308"/>
                          <a14:foregroundMark x1="47906" y1="37313" x2="47470" y2="37811"/>
                          <a14:foregroundMark x1="49215" y1="35821" x2="47906" y2="37313"/>
                          <a14:foregroundMark x1="43455" y1="57214" x2="43455" y2="57214"/>
                          <a14:foregroundMark x1="43455" y1="57214" x2="48691" y2="62687"/>
                          <a14:foregroundMark x1="46597" y1="55224" x2="46597" y2="55224"/>
                          <a14:foregroundMark x1="45550" y1="53234" x2="45550" y2="53234"/>
                          <a14:foregroundMark x1="47120" y1="54229" x2="47120" y2="54229"/>
                          <a14:foregroundMark x1="46073" y1="54726" x2="46073" y2="54726"/>
                          <a14:foregroundMark x1="46073" y1="54726" x2="46073" y2="54726"/>
                          <a14:foregroundMark x1="46073" y1="52736" x2="46073" y2="53731"/>
                          <a14:foregroundMark x1="45026" y1="55224" x2="47644" y2="55224"/>
                          <a14:foregroundMark x1="46597" y1="59701" x2="45026" y2="54229"/>
                          <a14:foregroundMark x1="44503" y1="56219" x2="47644" y2="53731"/>
                          <a14:foregroundMark x1="49738" y1="40299" x2="51832" y2="42289"/>
                          <a14:foregroundMark x1="48167" y1="38806" x2="49738" y2="40299"/>
                          <a14:foregroundMark x1="47643" y1="38308" x2="48167" y2="38806"/>
                          <a14:foregroundMark x1="47120" y1="37811" x2="47643" y2="38308"/>
                          <a14:foregroundMark x1="46596" y1="37313" x2="47120" y2="37811"/>
                          <a14:foregroundMark x1="46073" y1="36816" x2="46596" y2="37313"/>
                          <a14:foregroundMark x1="51659" y1="37811" x2="52880" y2="38308"/>
                          <a14:foregroundMark x1="50436" y1="37313" x2="51659" y2="37811"/>
                          <a14:foregroundMark x1="49215" y1="36816" x2="50436" y2="37313"/>
                          <a14:foregroundMark x1="50262" y1="36816" x2="50262" y2="36816"/>
                          <a14:foregroundMark x1="47644" y1="34328" x2="47644" y2="34328"/>
                          <a14:foregroundMark x1="49215" y1="35323" x2="49215" y2="35323"/>
                          <a14:foregroundMark x1="49215" y1="35323" x2="46597" y2="35821"/>
                          <a14:foregroundMark x1="69795" y1="38308" x2="71204" y2="35821"/>
                          <a14:foregroundMark x1="68586" y1="38308" x2="68586" y2="36816"/>
                          <a14:foregroundMark x1="69634" y1="44776" x2="69634" y2="44776"/>
                          <a14:foregroundMark x1="51832" y1="38806" x2="51832" y2="38806"/>
                          <a14:foregroundMark x1="51832" y1="38806" x2="51832" y2="38806"/>
                          <a14:foregroundMark x1="51832" y1="40299" x2="51309" y2="37811"/>
                          <a14:foregroundMark x1="51832" y1="39801" x2="51832" y2="39801"/>
                          <a14:foregroundMark x1="51832" y1="38806" x2="51832" y2="38806"/>
                          <a14:foregroundMark x1="51832" y1="38806" x2="51832" y2="38806"/>
                          <a14:foregroundMark x1="51832" y1="38806" x2="51832" y2="38806"/>
                          <a14:foregroundMark x1="51832" y1="38806" x2="51832" y2="38806"/>
                          <a14:foregroundMark x1="51309" y1="38806" x2="51309" y2="38806"/>
                          <a14:foregroundMark x1="51832" y1="39303" x2="51832" y2="39303"/>
                          <a14:foregroundMark x1="51832" y1="39303" x2="51832" y2="39303"/>
                          <a14:foregroundMark x1="51832" y1="39801" x2="50785" y2="38308"/>
                          <a14:backgroundMark x1="62803" y1="39801" x2="65694" y2="40796"/>
                          <a14:backgroundMark x1="61356" y1="39303" x2="62803" y2="39801"/>
                          <a14:backgroundMark x1="59911" y1="38806" x2="61356" y2="39303"/>
                          <a14:backgroundMark x1="57575" y1="38002" x2="59911" y2="38806"/>
                          <a14:backgroundMark x1="38220" y1="31343" x2="38595" y2="31472"/>
                          <a14:backgroundMark x1="47452" y1="63547" x2="43455" y2="67662"/>
                          <a14:backgroundMark x1="56503" y1="54229" x2="56030" y2="54716"/>
                          <a14:backgroundMark x1="56987" y1="53731" x2="56503" y2="54229"/>
                          <a14:backgroundMark x1="65687" y1="44776" x2="57204" y2="53507"/>
                          <a14:backgroundMark x1="66088" y1="44363" x2="65687" y2="44776"/>
                          <a14:backgroundMark x1="56790" y1="43781" x2="57068" y2="43284"/>
                          <a14:backgroundMark x1="54882" y1="47200" x2="56790" y2="43781"/>
                          <a14:backgroundMark x1="53439" y1="49783" x2="54526" y2="47836"/>
                          <a14:backgroundMark x1="43455" y1="67662" x2="44653" y2="65518"/>
                          <a14:backgroundMark x1="37305" y1="32943" x2="37173" y2="32836"/>
                          <a14:backgroundMark x1="54268" y1="46760" x2="54144" y2="46659"/>
                          <a14:backgroundMark x1="59162" y1="50746" x2="54918" y2="47290"/>
                          <a14:backgroundMark x1="59895" y1="42289" x2="61810" y2="43247"/>
                          <a14:backgroundMark x1="56251" y1="40466" x2="56911" y2="40796"/>
                          <a14:backgroundMark x1="34031" y1="29353" x2="38495" y2="31586"/>
                          <a14:backgroundMark x1="63606" y1="44940" x2="58639" y2="57214"/>
                          <a14:backgroundMark x1="54669" y1="30773" x2="57068" y2="25871"/>
                          <a14:backgroundMark x1="46597" y1="47264" x2="47420" y2="45582"/>
                          <a14:backgroundMark x1="38220" y1="69652" x2="38941" y2="68137"/>
                          <a14:backgroundMark x1="49420" y1="66791" x2="67016" y2="63184"/>
                          <a14:backgroundMark x1="40314" y1="68657" x2="49207" y2="66834"/>
                          <a14:backgroundMark x1="53403" y1="38806" x2="53403" y2="38806"/>
                          <a14:backgroundMark x1="53927" y1="37313" x2="53927" y2="37313"/>
                          <a14:backgroundMark x1="53927" y1="40299" x2="53927" y2="40299"/>
                          <a14:backgroundMark x1="52880" y1="38308" x2="52880" y2="38308"/>
                          <a14:backgroundMark x1="52880" y1="37811" x2="52880" y2="37811"/>
                          <a14:backgroundMark x1="50785" y1="43284" x2="50785" y2="43284"/>
                          <a14:backgroundMark x1="52356" y1="42786" x2="52356" y2="42786"/>
                          <a14:backgroundMark x1="50785" y1="42786" x2="50785" y2="42786"/>
                          <a14:backgroundMark x1="48691" y1="63184" x2="48691" y2="63184"/>
                          <a14:backgroundMark x1="67539" y1="42786" x2="67539" y2="42786"/>
                          <a14:backgroundMark x1="67539" y1="38308" x2="67539" y2="44279"/>
                          <a14:backgroundMark x1="52356" y1="38806" x2="52356" y2="36318"/>
                          <a14:backgroundMark x1="48168" y1="33333" x2="48168"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12336780" y="365125"/>
              <a:ext cx="855822" cy="90063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8" name="Chart 17">
            <a:extLst>
              <a:ext uri="{FF2B5EF4-FFF2-40B4-BE49-F238E27FC236}">
                <a16:creationId xmlns:a16="http://schemas.microsoft.com/office/drawing/2014/main" id="{10564A91-D880-5DD5-0EF1-CEDC228CCDCD}"/>
              </a:ext>
            </a:extLst>
          </p:cNvPr>
          <p:cNvGraphicFramePr/>
          <p:nvPr>
            <p:extLst>
              <p:ext uri="{D42A27DB-BD31-4B8C-83A1-F6EECF244321}">
                <p14:modId xmlns:p14="http://schemas.microsoft.com/office/powerpoint/2010/main" val="4094065488"/>
              </p:ext>
            </p:extLst>
          </p:nvPr>
        </p:nvGraphicFramePr>
        <p:xfrm>
          <a:off x="472652" y="1764717"/>
          <a:ext cx="5022983" cy="429490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Chart 1">
            <a:extLst>
              <a:ext uri="{FF2B5EF4-FFF2-40B4-BE49-F238E27FC236}">
                <a16:creationId xmlns:a16="http://schemas.microsoft.com/office/drawing/2014/main" id="{ABA7F1D7-B365-E840-BB52-CC57B8DB379F}"/>
              </a:ext>
            </a:extLst>
          </p:cNvPr>
          <p:cNvGraphicFramePr/>
          <p:nvPr>
            <p:extLst>
              <p:ext uri="{D42A27DB-BD31-4B8C-83A1-F6EECF244321}">
                <p14:modId xmlns:p14="http://schemas.microsoft.com/office/powerpoint/2010/main" val="3450055574"/>
              </p:ext>
            </p:extLst>
          </p:nvPr>
        </p:nvGraphicFramePr>
        <p:xfrm>
          <a:off x="6804179" y="1700061"/>
          <a:ext cx="5022983" cy="429490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60634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A252C"/>
        </a:solidFill>
        <a:effectLst/>
      </p:bgPr>
    </p:bg>
    <p:spTree>
      <p:nvGrpSpPr>
        <p:cNvPr id="1" name="">
          <a:extLst>
            <a:ext uri="{FF2B5EF4-FFF2-40B4-BE49-F238E27FC236}">
              <a16:creationId xmlns:a16="http://schemas.microsoft.com/office/drawing/2014/main" id="{F718EF14-BE06-E84A-9831-8900011A4B0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7CC0964-360F-3467-FE45-F3DF95451CD3}"/>
              </a:ext>
            </a:extLst>
          </p:cNvPr>
          <p:cNvSpPr txBox="1">
            <a:spLocks/>
          </p:cNvSpPr>
          <p:nvPr/>
        </p:nvSpPr>
        <p:spPr>
          <a:xfrm>
            <a:off x="365760" y="640412"/>
            <a:ext cx="8340918" cy="808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LGBTQ</a:t>
            </a:r>
          </a:p>
        </p:txBody>
      </p:sp>
      <p:grpSp>
        <p:nvGrpSpPr>
          <p:cNvPr id="4" name="Group 3">
            <a:extLst>
              <a:ext uri="{FF2B5EF4-FFF2-40B4-BE49-F238E27FC236}">
                <a16:creationId xmlns:a16="http://schemas.microsoft.com/office/drawing/2014/main" id="{33754C52-C80F-1302-6C71-AEE56BCD4738}"/>
              </a:ext>
            </a:extLst>
          </p:cNvPr>
          <p:cNvGrpSpPr/>
          <p:nvPr/>
        </p:nvGrpSpPr>
        <p:grpSpPr>
          <a:xfrm>
            <a:off x="11214543" y="143974"/>
            <a:ext cx="855822" cy="900630"/>
            <a:chOff x="12336780" y="365125"/>
            <a:chExt cx="855822" cy="900630"/>
          </a:xfrm>
        </p:grpSpPr>
        <p:sp>
          <p:nvSpPr>
            <p:cNvPr id="6" name="Oval 5">
              <a:extLst>
                <a:ext uri="{FF2B5EF4-FFF2-40B4-BE49-F238E27FC236}">
                  <a16:creationId xmlns:a16="http://schemas.microsoft.com/office/drawing/2014/main" id="{0248EA72-24C4-F8EB-4923-694182F12F2F}"/>
                </a:ext>
              </a:extLst>
            </p:cNvPr>
            <p:cNvSpPr/>
            <p:nvPr userDrawn="1"/>
          </p:nvSpPr>
          <p:spPr>
            <a:xfrm>
              <a:off x="12481560" y="508811"/>
              <a:ext cx="566262" cy="604664"/>
            </a:xfrm>
            <a:prstGeom prst="ellipse">
              <a:avLst/>
            </a:prstGeom>
            <a:solidFill>
              <a:srgbClr val="CA2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2">
              <a:extLst>
                <a:ext uri="{FF2B5EF4-FFF2-40B4-BE49-F238E27FC236}">
                  <a16:creationId xmlns:a16="http://schemas.microsoft.com/office/drawing/2014/main" id="{EDB32CA2-61E4-8B9A-7B7A-1F0A5196945F}"/>
                </a:ext>
              </a:extLst>
            </p:cNvPr>
            <p:cNvPicPr>
              <a:picLocks noChangeAspect="1" noChangeArrowheads="1"/>
            </p:cNvPicPr>
            <p:nvPr userDrawn="1"/>
          </p:nvPicPr>
          <p:blipFill>
            <a:blip r:embed="rId3">
              <a:biLevel thresh="25000"/>
              <a:extLst>
                <a:ext uri="{BEBA8EAE-BF5A-486C-A8C5-ECC9F3942E4B}">
                  <a14:imgProps xmlns:a14="http://schemas.microsoft.com/office/drawing/2010/main">
                    <a14:imgLayer r:embed="rId4">
                      <a14:imgEffect>
                        <a14:backgroundRemoval t="9950" b="95025" l="9948" r="89529">
                          <a14:foregroundMark x1="50117" y1="58538" x2="50827" y2="54488"/>
                          <a14:foregroundMark x1="51309" y1="56219" x2="48526" y2="58864"/>
                          <a14:foregroundMark x1="30366" y1="90547" x2="36126" y2="95025"/>
                          <a14:foregroundMark x1="36126" y1="95025" x2="36126" y2="95025"/>
                          <a14:foregroundMark x1="45288" y1="40299" x2="43979" y2="41791"/>
                          <a14:foregroundMark x1="46597" y1="38806" x2="45288" y2="40299"/>
                          <a14:foregroundMark x1="47034" y1="38308" x2="46597" y2="38806"/>
                          <a14:foregroundMark x1="47470" y1="37811" x2="47034" y2="38308"/>
                          <a14:foregroundMark x1="47906" y1="37313" x2="47470" y2="37811"/>
                          <a14:foregroundMark x1="49215" y1="35821" x2="47906" y2="37313"/>
                          <a14:foregroundMark x1="43455" y1="57214" x2="43455" y2="57214"/>
                          <a14:foregroundMark x1="43455" y1="57214" x2="48691" y2="62687"/>
                          <a14:foregroundMark x1="46597" y1="55224" x2="46597" y2="55224"/>
                          <a14:foregroundMark x1="45550" y1="53234" x2="45550" y2="53234"/>
                          <a14:foregroundMark x1="47120" y1="54229" x2="47120" y2="54229"/>
                          <a14:foregroundMark x1="46073" y1="54726" x2="46073" y2="54726"/>
                          <a14:foregroundMark x1="46073" y1="54726" x2="46073" y2="54726"/>
                          <a14:foregroundMark x1="46073" y1="52736" x2="46073" y2="53731"/>
                          <a14:foregroundMark x1="45026" y1="55224" x2="47644" y2="55224"/>
                          <a14:foregroundMark x1="46597" y1="59701" x2="45026" y2="54229"/>
                          <a14:foregroundMark x1="44503" y1="56219" x2="47644" y2="53731"/>
                          <a14:foregroundMark x1="49738" y1="40299" x2="51832" y2="42289"/>
                          <a14:foregroundMark x1="48167" y1="38806" x2="49738" y2="40299"/>
                          <a14:foregroundMark x1="47643" y1="38308" x2="48167" y2="38806"/>
                          <a14:foregroundMark x1="47120" y1="37811" x2="47643" y2="38308"/>
                          <a14:foregroundMark x1="46596" y1="37313" x2="47120" y2="37811"/>
                          <a14:foregroundMark x1="46073" y1="36816" x2="46596" y2="37313"/>
                          <a14:foregroundMark x1="51659" y1="37811" x2="52880" y2="38308"/>
                          <a14:foregroundMark x1="50436" y1="37313" x2="51659" y2="37811"/>
                          <a14:foregroundMark x1="49215" y1="36816" x2="50436" y2="37313"/>
                          <a14:foregroundMark x1="50262" y1="36816" x2="50262" y2="36816"/>
                          <a14:foregroundMark x1="47644" y1="34328" x2="47644" y2="34328"/>
                          <a14:foregroundMark x1="49215" y1="35323" x2="49215" y2="35323"/>
                          <a14:foregroundMark x1="49215" y1="35323" x2="46597" y2="35821"/>
                          <a14:foregroundMark x1="69795" y1="38308" x2="71204" y2="35821"/>
                          <a14:foregroundMark x1="68586" y1="38308" x2="68586" y2="36816"/>
                          <a14:foregroundMark x1="69634" y1="44776" x2="69634" y2="44776"/>
                          <a14:foregroundMark x1="51832" y1="38806" x2="51832" y2="38806"/>
                          <a14:foregroundMark x1="51832" y1="38806" x2="51832" y2="38806"/>
                          <a14:foregroundMark x1="51832" y1="40299" x2="51309" y2="37811"/>
                          <a14:foregroundMark x1="51832" y1="39801" x2="51832" y2="39801"/>
                          <a14:foregroundMark x1="51832" y1="38806" x2="51832" y2="38806"/>
                          <a14:foregroundMark x1="51832" y1="38806" x2="51832" y2="38806"/>
                          <a14:foregroundMark x1="51832" y1="38806" x2="51832" y2="38806"/>
                          <a14:foregroundMark x1="51832" y1="38806" x2="51832" y2="38806"/>
                          <a14:foregroundMark x1="51309" y1="38806" x2="51309" y2="38806"/>
                          <a14:foregroundMark x1="51832" y1="39303" x2="51832" y2="39303"/>
                          <a14:foregroundMark x1="51832" y1="39303" x2="51832" y2="39303"/>
                          <a14:foregroundMark x1="51832" y1="39801" x2="50785" y2="38308"/>
                          <a14:backgroundMark x1="62803" y1="39801" x2="65694" y2="40796"/>
                          <a14:backgroundMark x1="61356" y1="39303" x2="62803" y2="39801"/>
                          <a14:backgroundMark x1="59911" y1="38806" x2="61356" y2="39303"/>
                          <a14:backgroundMark x1="57575" y1="38002" x2="59911" y2="38806"/>
                          <a14:backgroundMark x1="38220" y1="31343" x2="38595" y2="31472"/>
                          <a14:backgroundMark x1="47452" y1="63547" x2="43455" y2="67662"/>
                          <a14:backgroundMark x1="56503" y1="54229" x2="56030" y2="54716"/>
                          <a14:backgroundMark x1="56987" y1="53731" x2="56503" y2="54229"/>
                          <a14:backgroundMark x1="65687" y1="44776" x2="57204" y2="53507"/>
                          <a14:backgroundMark x1="66088" y1="44363" x2="65687" y2="44776"/>
                          <a14:backgroundMark x1="56790" y1="43781" x2="57068" y2="43284"/>
                          <a14:backgroundMark x1="54882" y1="47200" x2="56790" y2="43781"/>
                          <a14:backgroundMark x1="53439" y1="49783" x2="54526" y2="47836"/>
                          <a14:backgroundMark x1="43455" y1="67662" x2="44653" y2="65518"/>
                          <a14:backgroundMark x1="37305" y1="32943" x2="37173" y2="32836"/>
                          <a14:backgroundMark x1="54268" y1="46760" x2="54144" y2="46659"/>
                          <a14:backgroundMark x1="59162" y1="50746" x2="54918" y2="47290"/>
                          <a14:backgroundMark x1="59895" y1="42289" x2="61810" y2="43247"/>
                          <a14:backgroundMark x1="56251" y1="40466" x2="56911" y2="40796"/>
                          <a14:backgroundMark x1="34031" y1="29353" x2="38495" y2="31586"/>
                          <a14:backgroundMark x1="63606" y1="44940" x2="58639" y2="57214"/>
                          <a14:backgroundMark x1="54669" y1="30773" x2="57068" y2="25871"/>
                          <a14:backgroundMark x1="46597" y1="47264" x2="47420" y2="45582"/>
                          <a14:backgroundMark x1="38220" y1="69652" x2="38941" y2="68137"/>
                          <a14:backgroundMark x1="49420" y1="66791" x2="67016" y2="63184"/>
                          <a14:backgroundMark x1="40314" y1="68657" x2="49207" y2="66834"/>
                          <a14:backgroundMark x1="53403" y1="38806" x2="53403" y2="38806"/>
                          <a14:backgroundMark x1="53927" y1="37313" x2="53927" y2="37313"/>
                          <a14:backgroundMark x1="53927" y1="40299" x2="53927" y2="40299"/>
                          <a14:backgroundMark x1="52880" y1="38308" x2="52880" y2="38308"/>
                          <a14:backgroundMark x1="52880" y1="37811" x2="52880" y2="37811"/>
                          <a14:backgroundMark x1="50785" y1="43284" x2="50785" y2="43284"/>
                          <a14:backgroundMark x1="52356" y1="42786" x2="52356" y2="42786"/>
                          <a14:backgroundMark x1="50785" y1="42786" x2="50785" y2="42786"/>
                          <a14:backgroundMark x1="48691" y1="63184" x2="48691" y2="63184"/>
                          <a14:backgroundMark x1="67539" y1="42786" x2="67539" y2="42786"/>
                          <a14:backgroundMark x1="67539" y1="38308" x2="67539" y2="44279"/>
                          <a14:backgroundMark x1="52356" y1="38806" x2="52356" y2="36318"/>
                          <a14:backgroundMark x1="48168" y1="33333" x2="48168"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12336780" y="365125"/>
              <a:ext cx="855822" cy="90063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 name="Chart 1">
            <a:extLst>
              <a:ext uri="{FF2B5EF4-FFF2-40B4-BE49-F238E27FC236}">
                <a16:creationId xmlns:a16="http://schemas.microsoft.com/office/drawing/2014/main" id="{3CB5AE9F-AA42-4FC9-243C-9B470023DDE4}"/>
              </a:ext>
            </a:extLst>
          </p:cNvPr>
          <p:cNvGraphicFramePr/>
          <p:nvPr>
            <p:extLst>
              <p:ext uri="{D42A27DB-BD31-4B8C-83A1-F6EECF244321}">
                <p14:modId xmlns:p14="http://schemas.microsoft.com/office/powerpoint/2010/main" val="3050933474"/>
              </p:ext>
            </p:extLst>
          </p:nvPr>
        </p:nvGraphicFramePr>
        <p:xfrm>
          <a:off x="7047382" y="1448796"/>
          <a:ext cx="4167161" cy="429490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D6266540-1DAF-A588-B40B-51316B1EF5B4}"/>
              </a:ext>
            </a:extLst>
          </p:cNvPr>
          <p:cNvGraphicFramePr/>
          <p:nvPr>
            <p:extLst>
              <p:ext uri="{D42A27DB-BD31-4B8C-83A1-F6EECF244321}">
                <p14:modId xmlns:p14="http://schemas.microsoft.com/office/powerpoint/2010/main" val="3316284758"/>
              </p:ext>
            </p:extLst>
          </p:nvPr>
        </p:nvGraphicFramePr>
        <p:xfrm>
          <a:off x="647313" y="1764717"/>
          <a:ext cx="5022983" cy="429490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89543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A252C"/>
        </a:solidFill>
        <a:effectLst/>
      </p:bgPr>
    </p:bg>
    <p:spTree>
      <p:nvGrpSpPr>
        <p:cNvPr id="1" name="">
          <a:extLst>
            <a:ext uri="{FF2B5EF4-FFF2-40B4-BE49-F238E27FC236}">
              <a16:creationId xmlns:a16="http://schemas.microsoft.com/office/drawing/2014/main" id="{7C5C8ADE-E50A-F829-6A10-CF8DBECD6CB6}"/>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B6471389-9E7B-C779-5194-28CEA8A3AA01}"/>
              </a:ext>
            </a:extLst>
          </p:cNvPr>
          <p:cNvSpPr txBox="1">
            <a:spLocks/>
          </p:cNvSpPr>
          <p:nvPr/>
        </p:nvSpPr>
        <p:spPr>
          <a:xfrm>
            <a:off x="642552" y="1044604"/>
            <a:ext cx="10906895" cy="9006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4800" b="1" dirty="0">
                <a:solidFill>
                  <a:prstClr val="white"/>
                </a:solidFill>
                <a:latin typeface="Tahoma" panose="020B0604030504040204" pitchFamily="34" charset="0"/>
                <a:ea typeface="Tahoma" panose="020B0604030504040204" pitchFamily="34" charset="0"/>
                <a:cs typeface="Tahoma" panose="020B0604030504040204" pitchFamily="34" charset="0"/>
              </a:rPr>
              <a:t>Candidates declaring a disability</a:t>
            </a:r>
          </a:p>
        </p:txBody>
      </p:sp>
      <p:grpSp>
        <p:nvGrpSpPr>
          <p:cNvPr id="4" name="Group 3">
            <a:extLst>
              <a:ext uri="{FF2B5EF4-FFF2-40B4-BE49-F238E27FC236}">
                <a16:creationId xmlns:a16="http://schemas.microsoft.com/office/drawing/2014/main" id="{EBC5A0C5-80F8-C53C-A9FB-0D20A5332184}"/>
              </a:ext>
            </a:extLst>
          </p:cNvPr>
          <p:cNvGrpSpPr/>
          <p:nvPr/>
        </p:nvGrpSpPr>
        <p:grpSpPr>
          <a:xfrm>
            <a:off x="11214543" y="143974"/>
            <a:ext cx="855822" cy="900630"/>
            <a:chOff x="12336780" y="365125"/>
            <a:chExt cx="855822" cy="900630"/>
          </a:xfrm>
        </p:grpSpPr>
        <p:sp>
          <p:nvSpPr>
            <p:cNvPr id="6" name="Oval 5">
              <a:extLst>
                <a:ext uri="{FF2B5EF4-FFF2-40B4-BE49-F238E27FC236}">
                  <a16:creationId xmlns:a16="http://schemas.microsoft.com/office/drawing/2014/main" id="{6AC3422E-F8A8-59AE-7A1D-9BD9BABE0A90}"/>
                </a:ext>
              </a:extLst>
            </p:cNvPr>
            <p:cNvSpPr/>
            <p:nvPr userDrawn="1"/>
          </p:nvSpPr>
          <p:spPr>
            <a:xfrm>
              <a:off x="12481560" y="508811"/>
              <a:ext cx="566262" cy="604664"/>
            </a:xfrm>
            <a:prstGeom prst="ellipse">
              <a:avLst/>
            </a:prstGeom>
            <a:solidFill>
              <a:srgbClr val="CA2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2">
              <a:extLst>
                <a:ext uri="{FF2B5EF4-FFF2-40B4-BE49-F238E27FC236}">
                  <a16:creationId xmlns:a16="http://schemas.microsoft.com/office/drawing/2014/main" id="{5C42480D-A782-D746-4064-E6F0C85843FE}"/>
                </a:ext>
              </a:extLst>
            </p:cNvPr>
            <p:cNvPicPr>
              <a:picLocks noChangeAspect="1" noChangeArrowheads="1"/>
            </p:cNvPicPr>
            <p:nvPr userDrawn="1"/>
          </p:nvPicPr>
          <p:blipFill>
            <a:blip r:embed="rId3">
              <a:biLevel thresh="25000"/>
              <a:extLst>
                <a:ext uri="{BEBA8EAE-BF5A-486C-A8C5-ECC9F3942E4B}">
                  <a14:imgProps xmlns:a14="http://schemas.microsoft.com/office/drawing/2010/main">
                    <a14:imgLayer r:embed="rId4">
                      <a14:imgEffect>
                        <a14:backgroundRemoval t="9950" b="95025" l="9948" r="89529">
                          <a14:foregroundMark x1="50117" y1="58538" x2="50827" y2="54488"/>
                          <a14:foregroundMark x1="51309" y1="56219" x2="48526" y2="58864"/>
                          <a14:foregroundMark x1="30366" y1="90547" x2="36126" y2="95025"/>
                          <a14:foregroundMark x1="36126" y1="95025" x2="36126" y2="95025"/>
                          <a14:foregroundMark x1="45288" y1="40299" x2="43979" y2="41791"/>
                          <a14:foregroundMark x1="46597" y1="38806" x2="45288" y2="40299"/>
                          <a14:foregroundMark x1="47034" y1="38308" x2="46597" y2="38806"/>
                          <a14:foregroundMark x1="47470" y1="37811" x2="47034" y2="38308"/>
                          <a14:foregroundMark x1="47906" y1="37313" x2="47470" y2="37811"/>
                          <a14:foregroundMark x1="49215" y1="35821" x2="47906" y2="37313"/>
                          <a14:foregroundMark x1="43455" y1="57214" x2="43455" y2="57214"/>
                          <a14:foregroundMark x1="43455" y1="57214" x2="48691" y2="62687"/>
                          <a14:foregroundMark x1="46597" y1="55224" x2="46597" y2="55224"/>
                          <a14:foregroundMark x1="45550" y1="53234" x2="45550" y2="53234"/>
                          <a14:foregroundMark x1="47120" y1="54229" x2="47120" y2="54229"/>
                          <a14:foregroundMark x1="46073" y1="54726" x2="46073" y2="54726"/>
                          <a14:foregroundMark x1="46073" y1="54726" x2="46073" y2="54726"/>
                          <a14:foregroundMark x1="46073" y1="52736" x2="46073" y2="53731"/>
                          <a14:foregroundMark x1="45026" y1="55224" x2="47644" y2="55224"/>
                          <a14:foregroundMark x1="46597" y1="59701" x2="45026" y2="54229"/>
                          <a14:foregroundMark x1="44503" y1="56219" x2="47644" y2="53731"/>
                          <a14:foregroundMark x1="49738" y1="40299" x2="51832" y2="42289"/>
                          <a14:foregroundMark x1="48167" y1="38806" x2="49738" y2="40299"/>
                          <a14:foregroundMark x1="47643" y1="38308" x2="48167" y2="38806"/>
                          <a14:foregroundMark x1="47120" y1="37811" x2="47643" y2="38308"/>
                          <a14:foregroundMark x1="46596" y1="37313" x2="47120" y2="37811"/>
                          <a14:foregroundMark x1="46073" y1="36816" x2="46596" y2="37313"/>
                          <a14:foregroundMark x1="51659" y1="37811" x2="52880" y2="38308"/>
                          <a14:foregroundMark x1="50436" y1="37313" x2="51659" y2="37811"/>
                          <a14:foregroundMark x1="49215" y1="36816" x2="50436" y2="37313"/>
                          <a14:foregroundMark x1="50262" y1="36816" x2="50262" y2="36816"/>
                          <a14:foregroundMark x1="47644" y1="34328" x2="47644" y2="34328"/>
                          <a14:foregroundMark x1="49215" y1="35323" x2="49215" y2="35323"/>
                          <a14:foregroundMark x1="49215" y1="35323" x2="46597" y2="35821"/>
                          <a14:foregroundMark x1="69795" y1="38308" x2="71204" y2="35821"/>
                          <a14:foregroundMark x1="68586" y1="38308" x2="68586" y2="36816"/>
                          <a14:foregroundMark x1="69634" y1="44776" x2="69634" y2="44776"/>
                          <a14:foregroundMark x1="51832" y1="38806" x2="51832" y2="38806"/>
                          <a14:foregroundMark x1="51832" y1="38806" x2="51832" y2="38806"/>
                          <a14:foregroundMark x1="51832" y1="40299" x2="51309" y2="37811"/>
                          <a14:foregroundMark x1="51832" y1="39801" x2="51832" y2="39801"/>
                          <a14:foregroundMark x1="51832" y1="38806" x2="51832" y2="38806"/>
                          <a14:foregroundMark x1="51832" y1="38806" x2="51832" y2="38806"/>
                          <a14:foregroundMark x1="51832" y1="38806" x2="51832" y2="38806"/>
                          <a14:foregroundMark x1="51832" y1="38806" x2="51832" y2="38806"/>
                          <a14:foregroundMark x1="51309" y1="38806" x2="51309" y2="38806"/>
                          <a14:foregroundMark x1="51832" y1="39303" x2="51832" y2="39303"/>
                          <a14:foregroundMark x1="51832" y1="39303" x2="51832" y2="39303"/>
                          <a14:foregroundMark x1="51832" y1="39801" x2="50785" y2="38308"/>
                          <a14:backgroundMark x1="62803" y1="39801" x2="65694" y2="40796"/>
                          <a14:backgroundMark x1="61356" y1="39303" x2="62803" y2="39801"/>
                          <a14:backgroundMark x1="59911" y1="38806" x2="61356" y2="39303"/>
                          <a14:backgroundMark x1="57575" y1="38002" x2="59911" y2="38806"/>
                          <a14:backgroundMark x1="38220" y1="31343" x2="38595" y2="31472"/>
                          <a14:backgroundMark x1="47452" y1="63547" x2="43455" y2="67662"/>
                          <a14:backgroundMark x1="56503" y1="54229" x2="56030" y2="54716"/>
                          <a14:backgroundMark x1="56987" y1="53731" x2="56503" y2="54229"/>
                          <a14:backgroundMark x1="65687" y1="44776" x2="57204" y2="53507"/>
                          <a14:backgroundMark x1="66088" y1="44363" x2="65687" y2="44776"/>
                          <a14:backgroundMark x1="56790" y1="43781" x2="57068" y2="43284"/>
                          <a14:backgroundMark x1="54882" y1="47200" x2="56790" y2="43781"/>
                          <a14:backgroundMark x1="53439" y1="49783" x2="54526" y2="47836"/>
                          <a14:backgroundMark x1="43455" y1="67662" x2="44653" y2="65518"/>
                          <a14:backgroundMark x1="37305" y1="32943" x2="37173" y2="32836"/>
                          <a14:backgroundMark x1="54268" y1="46760" x2="54144" y2="46659"/>
                          <a14:backgroundMark x1="59162" y1="50746" x2="54918" y2="47290"/>
                          <a14:backgroundMark x1="59895" y1="42289" x2="61810" y2="43247"/>
                          <a14:backgroundMark x1="56251" y1="40466" x2="56911" y2="40796"/>
                          <a14:backgroundMark x1="34031" y1="29353" x2="38495" y2="31586"/>
                          <a14:backgroundMark x1="63606" y1="44940" x2="58639" y2="57214"/>
                          <a14:backgroundMark x1="54669" y1="30773" x2="57068" y2="25871"/>
                          <a14:backgroundMark x1="46597" y1="47264" x2="47420" y2="45582"/>
                          <a14:backgroundMark x1="38220" y1="69652" x2="38941" y2="68137"/>
                          <a14:backgroundMark x1="49420" y1="66791" x2="67016" y2="63184"/>
                          <a14:backgroundMark x1="40314" y1="68657" x2="49207" y2="66834"/>
                          <a14:backgroundMark x1="53403" y1="38806" x2="53403" y2="38806"/>
                          <a14:backgroundMark x1="53927" y1="37313" x2="53927" y2="37313"/>
                          <a14:backgroundMark x1="53927" y1="40299" x2="53927" y2="40299"/>
                          <a14:backgroundMark x1="52880" y1="38308" x2="52880" y2="38308"/>
                          <a14:backgroundMark x1="52880" y1="37811" x2="52880" y2="37811"/>
                          <a14:backgroundMark x1="50785" y1="43284" x2="50785" y2="43284"/>
                          <a14:backgroundMark x1="52356" y1="42786" x2="52356" y2="42786"/>
                          <a14:backgroundMark x1="50785" y1="42786" x2="50785" y2="42786"/>
                          <a14:backgroundMark x1="48691" y1="63184" x2="48691" y2="63184"/>
                          <a14:backgroundMark x1="67539" y1="42786" x2="67539" y2="42786"/>
                          <a14:backgroundMark x1="67539" y1="38308" x2="67539" y2="44279"/>
                          <a14:backgroundMark x1="52356" y1="38806" x2="52356" y2="36318"/>
                          <a14:backgroundMark x1="48168" y1="33333" x2="48168"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12336780" y="365125"/>
              <a:ext cx="855822" cy="90063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 name="Chart 1">
            <a:extLst>
              <a:ext uri="{FF2B5EF4-FFF2-40B4-BE49-F238E27FC236}">
                <a16:creationId xmlns:a16="http://schemas.microsoft.com/office/drawing/2014/main" id="{84157DD3-39D2-9F46-49D7-576A5531A7A5}"/>
              </a:ext>
            </a:extLst>
          </p:cNvPr>
          <p:cNvGraphicFramePr/>
          <p:nvPr>
            <p:extLst>
              <p:ext uri="{D42A27DB-BD31-4B8C-83A1-F6EECF244321}">
                <p14:modId xmlns:p14="http://schemas.microsoft.com/office/powerpoint/2010/main" val="1247123234"/>
              </p:ext>
            </p:extLst>
          </p:nvPr>
        </p:nvGraphicFramePr>
        <p:xfrm>
          <a:off x="642553" y="2394407"/>
          <a:ext cx="5342612" cy="37824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a:extLst>
              <a:ext uri="{FF2B5EF4-FFF2-40B4-BE49-F238E27FC236}">
                <a16:creationId xmlns:a16="http://schemas.microsoft.com/office/drawing/2014/main" id="{2FCCABA4-C038-21CA-A669-15F66F768578}"/>
              </a:ext>
            </a:extLst>
          </p:cNvPr>
          <p:cNvGraphicFramePr/>
          <p:nvPr>
            <p:extLst>
              <p:ext uri="{D42A27DB-BD31-4B8C-83A1-F6EECF244321}">
                <p14:modId xmlns:p14="http://schemas.microsoft.com/office/powerpoint/2010/main" val="452454181"/>
              </p:ext>
            </p:extLst>
          </p:nvPr>
        </p:nvGraphicFramePr>
        <p:xfrm>
          <a:off x="6419273" y="2311279"/>
          <a:ext cx="4644487" cy="378243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83502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A252C"/>
        </a:solidFill>
        <a:effectLst/>
      </p:bgPr>
    </p:bg>
    <p:spTree>
      <p:nvGrpSpPr>
        <p:cNvPr id="1" name="">
          <a:extLst>
            <a:ext uri="{FF2B5EF4-FFF2-40B4-BE49-F238E27FC236}">
              <a16:creationId xmlns:a16="http://schemas.microsoft.com/office/drawing/2014/main" id="{3016004B-4163-BAF6-2BE4-CDFFDC65B0FC}"/>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E6E9E132-BBF2-9CC2-D890-8F736C27FA52}"/>
              </a:ext>
            </a:extLst>
          </p:cNvPr>
          <p:cNvSpPr txBox="1">
            <a:spLocks/>
          </p:cNvSpPr>
          <p:nvPr/>
        </p:nvSpPr>
        <p:spPr>
          <a:xfrm>
            <a:off x="541541" y="713381"/>
            <a:ext cx="10528222" cy="66244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Candidates Able to Communicate in Welsh</a:t>
            </a:r>
          </a:p>
        </p:txBody>
      </p:sp>
      <p:graphicFrame>
        <p:nvGraphicFramePr>
          <p:cNvPr id="11" name="Chart 10">
            <a:extLst>
              <a:ext uri="{FF2B5EF4-FFF2-40B4-BE49-F238E27FC236}">
                <a16:creationId xmlns:a16="http://schemas.microsoft.com/office/drawing/2014/main" id="{C0445731-45D5-D087-3E75-7275887A04A5}"/>
              </a:ext>
            </a:extLst>
          </p:cNvPr>
          <p:cNvGraphicFramePr/>
          <p:nvPr>
            <p:extLst>
              <p:ext uri="{D42A27DB-BD31-4B8C-83A1-F6EECF244321}">
                <p14:modId xmlns:p14="http://schemas.microsoft.com/office/powerpoint/2010/main" val="326131615"/>
              </p:ext>
            </p:extLst>
          </p:nvPr>
        </p:nvGraphicFramePr>
        <p:xfrm>
          <a:off x="396760" y="1320756"/>
          <a:ext cx="6607355" cy="5183739"/>
        </p:xfrm>
        <a:graphic>
          <a:graphicData uri="http://schemas.openxmlformats.org/drawingml/2006/chart">
            <c:chart xmlns:c="http://schemas.openxmlformats.org/drawingml/2006/chart" xmlns:r="http://schemas.openxmlformats.org/officeDocument/2006/relationships" r:id="rId2"/>
          </a:graphicData>
        </a:graphic>
      </p:graphicFrame>
      <p:grpSp>
        <p:nvGrpSpPr>
          <p:cNvPr id="12" name="Group 11">
            <a:extLst>
              <a:ext uri="{FF2B5EF4-FFF2-40B4-BE49-F238E27FC236}">
                <a16:creationId xmlns:a16="http://schemas.microsoft.com/office/drawing/2014/main" id="{E69B17E4-59F0-5A0A-4542-968DE7428642}"/>
              </a:ext>
            </a:extLst>
          </p:cNvPr>
          <p:cNvGrpSpPr/>
          <p:nvPr/>
        </p:nvGrpSpPr>
        <p:grpSpPr>
          <a:xfrm>
            <a:off x="11214543" y="143974"/>
            <a:ext cx="855822" cy="900630"/>
            <a:chOff x="12336780" y="365125"/>
            <a:chExt cx="855822" cy="900630"/>
          </a:xfrm>
        </p:grpSpPr>
        <p:sp>
          <p:nvSpPr>
            <p:cNvPr id="14" name="Oval 13">
              <a:extLst>
                <a:ext uri="{FF2B5EF4-FFF2-40B4-BE49-F238E27FC236}">
                  <a16:creationId xmlns:a16="http://schemas.microsoft.com/office/drawing/2014/main" id="{F3EB8A0B-AEC4-F1F6-20BF-EF060D6F54E0}"/>
                </a:ext>
              </a:extLst>
            </p:cNvPr>
            <p:cNvSpPr/>
            <p:nvPr userDrawn="1"/>
          </p:nvSpPr>
          <p:spPr>
            <a:xfrm>
              <a:off x="12481560" y="508811"/>
              <a:ext cx="566262" cy="604664"/>
            </a:xfrm>
            <a:prstGeom prst="ellipse">
              <a:avLst/>
            </a:prstGeom>
            <a:solidFill>
              <a:srgbClr val="CA2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2">
              <a:extLst>
                <a:ext uri="{FF2B5EF4-FFF2-40B4-BE49-F238E27FC236}">
                  <a16:creationId xmlns:a16="http://schemas.microsoft.com/office/drawing/2014/main" id="{190BBE87-B30E-E9DE-8A7B-EF6D7B653406}"/>
                </a:ext>
              </a:extLst>
            </p:cNvPr>
            <p:cNvPicPr>
              <a:picLocks noChangeAspect="1" noChangeArrowheads="1"/>
            </p:cNvPicPr>
            <p:nvPr userDrawn="1"/>
          </p:nvPicPr>
          <p:blipFill>
            <a:blip r:embed="rId3">
              <a:biLevel thresh="25000"/>
              <a:extLst>
                <a:ext uri="{BEBA8EAE-BF5A-486C-A8C5-ECC9F3942E4B}">
                  <a14:imgProps xmlns:a14="http://schemas.microsoft.com/office/drawing/2010/main">
                    <a14:imgLayer r:embed="rId4">
                      <a14:imgEffect>
                        <a14:backgroundRemoval t="9950" b="95025" l="9948" r="89529">
                          <a14:foregroundMark x1="50117" y1="58538" x2="50827" y2="54488"/>
                          <a14:foregroundMark x1="51309" y1="56219" x2="48526" y2="58864"/>
                          <a14:foregroundMark x1="30366" y1="90547" x2="36126" y2="95025"/>
                          <a14:foregroundMark x1="36126" y1="95025" x2="36126" y2="95025"/>
                          <a14:foregroundMark x1="45288" y1="40299" x2="43979" y2="41791"/>
                          <a14:foregroundMark x1="46597" y1="38806" x2="45288" y2="40299"/>
                          <a14:foregroundMark x1="47034" y1="38308" x2="46597" y2="38806"/>
                          <a14:foregroundMark x1="47470" y1="37811" x2="47034" y2="38308"/>
                          <a14:foregroundMark x1="47906" y1="37313" x2="47470" y2="37811"/>
                          <a14:foregroundMark x1="49215" y1="35821" x2="47906" y2="37313"/>
                          <a14:foregroundMark x1="43455" y1="57214" x2="43455" y2="57214"/>
                          <a14:foregroundMark x1="43455" y1="57214" x2="48691" y2="62687"/>
                          <a14:foregroundMark x1="46597" y1="55224" x2="46597" y2="55224"/>
                          <a14:foregroundMark x1="45550" y1="53234" x2="45550" y2="53234"/>
                          <a14:foregroundMark x1="47120" y1="54229" x2="47120" y2="54229"/>
                          <a14:foregroundMark x1="46073" y1="54726" x2="46073" y2="54726"/>
                          <a14:foregroundMark x1="46073" y1="54726" x2="46073" y2="54726"/>
                          <a14:foregroundMark x1="46073" y1="52736" x2="46073" y2="53731"/>
                          <a14:foregroundMark x1="45026" y1="55224" x2="47644" y2="55224"/>
                          <a14:foregroundMark x1="46597" y1="59701" x2="45026" y2="54229"/>
                          <a14:foregroundMark x1="44503" y1="56219" x2="47644" y2="53731"/>
                          <a14:foregroundMark x1="49738" y1="40299" x2="51832" y2="42289"/>
                          <a14:foregroundMark x1="48167" y1="38806" x2="49738" y2="40299"/>
                          <a14:foregroundMark x1="47643" y1="38308" x2="48167" y2="38806"/>
                          <a14:foregroundMark x1="47120" y1="37811" x2="47643" y2="38308"/>
                          <a14:foregroundMark x1="46596" y1="37313" x2="47120" y2="37811"/>
                          <a14:foregroundMark x1="46073" y1="36816" x2="46596" y2="37313"/>
                          <a14:foregroundMark x1="51659" y1="37811" x2="52880" y2="38308"/>
                          <a14:foregroundMark x1="50436" y1="37313" x2="51659" y2="37811"/>
                          <a14:foregroundMark x1="49215" y1="36816" x2="50436" y2="37313"/>
                          <a14:foregroundMark x1="50262" y1="36816" x2="50262" y2="36816"/>
                          <a14:foregroundMark x1="47644" y1="34328" x2="47644" y2="34328"/>
                          <a14:foregroundMark x1="49215" y1="35323" x2="49215" y2="35323"/>
                          <a14:foregroundMark x1="49215" y1="35323" x2="46597" y2="35821"/>
                          <a14:foregroundMark x1="69795" y1="38308" x2="71204" y2="35821"/>
                          <a14:foregroundMark x1="68586" y1="38308" x2="68586" y2="36816"/>
                          <a14:foregroundMark x1="69634" y1="44776" x2="69634" y2="44776"/>
                          <a14:foregroundMark x1="51832" y1="38806" x2="51832" y2="38806"/>
                          <a14:foregroundMark x1="51832" y1="38806" x2="51832" y2="38806"/>
                          <a14:foregroundMark x1="51832" y1="40299" x2="51309" y2="37811"/>
                          <a14:foregroundMark x1="51832" y1="39801" x2="51832" y2="39801"/>
                          <a14:foregroundMark x1="51832" y1="38806" x2="51832" y2="38806"/>
                          <a14:foregroundMark x1="51832" y1="38806" x2="51832" y2="38806"/>
                          <a14:foregroundMark x1="51832" y1="38806" x2="51832" y2="38806"/>
                          <a14:foregroundMark x1="51832" y1="38806" x2="51832" y2="38806"/>
                          <a14:foregroundMark x1="51309" y1="38806" x2="51309" y2="38806"/>
                          <a14:foregroundMark x1="51832" y1="39303" x2="51832" y2="39303"/>
                          <a14:foregroundMark x1="51832" y1="39303" x2="51832" y2="39303"/>
                          <a14:foregroundMark x1="51832" y1="39801" x2="50785" y2="38308"/>
                          <a14:backgroundMark x1="62803" y1="39801" x2="65694" y2="40796"/>
                          <a14:backgroundMark x1="61356" y1="39303" x2="62803" y2="39801"/>
                          <a14:backgroundMark x1="59911" y1="38806" x2="61356" y2="39303"/>
                          <a14:backgroundMark x1="57575" y1="38002" x2="59911" y2="38806"/>
                          <a14:backgroundMark x1="38220" y1="31343" x2="38595" y2="31472"/>
                          <a14:backgroundMark x1="47452" y1="63547" x2="43455" y2="67662"/>
                          <a14:backgroundMark x1="56503" y1="54229" x2="56030" y2="54716"/>
                          <a14:backgroundMark x1="56987" y1="53731" x2="56503" y2="54229"/>
                          <a14:backgroundMark x1="65687" y1="44776" x2="57204" y2="53507"/>
                          <a14:backgroundMark x1="66088" y1="44363" x2="65687" y2="44776"/>
                          <a14:backgroundMark x1="56790" y1="43781" x2="57068" y2="43284"/>
                          <a14:backgroundMark x1="54882" y1="47200" x2="56790" y2="43781"/>
                          <a14:backgroundMark x1="53439" y1="49783" x2="54526" y2="47836"/>
                          <a14:backgroundMark x1="43455" y1="67662" x2="44653" y2="65518"/>
                          <a14:backgroundMark x1="37305" y1="32943" x2="37173" y2="32836"/>
                          <a14:backgroundMark x1="54268" y1="46760" x2="54144" y2="46659"/>
                          <a14:backgroundMark x1="59162" y1="50746" x2="54918" y2="47290"/>
                          <a14:backgroundMark x1="59895" y1="42289" x2="61810" y2="43247"/>
                          <a14:backgroundMark x1="56251" y1="40466" x2="56911" y2="40796"/>
                          <a14:backgroundMark x1="34031" y1="29353" x2="38495" y2="31586"/>
                          <a14:backgroundMark x1="63606" y1="44940" x2="58639" y2="57214"/>
                          <a14:backgroundMark x1="54669" y1="30773" x2="57068" y2="25871"/>
                          <a14:backgroundMark x1="46597" y1="47264" x2="47420" y2="45582"/>
                          <a14:backgroundMark x1="38220" y1="69652" x2="38941" y2="68137"/>
                          <a14:backgroundMark x1="49420" y1="66791" x2="67016" y2="63184"/>
                          <a14:backgroundMark x1="40314" y1="68657" x2="49207" y2="66834"/>
                          <a14:backgroundMark x1="53403" y1="38806" x2="53403" y2="38806"/>
                          <a14:backgroundMark x1="53927" y1="37313" x2="53927" y2="37313"/>
                          <a14:backgroundMark x1="53927" y1="40299" x2="53927" y2="40299"/>
                          <a14:backgroundMark x1="52880" y1="38308" x2="52880" y2="38308"/>
                          <a14:backgroundMark x1="52880" y1="37811" x2="52880" y2="37811"/>
                          <a14:backgroundMark x1="50785" y1="43284" x2="50785" y2="43284"/>
                          <a14:backgroundMark x1="52356" y1="42786" x2="52356" y2="42786"/>
                          <a14:backgroundMark x1="50785" y1="42786" x2="50785" y2="42786"/>
                          <a14:backgroundMark x1="48691" y1="63184" x2="48691" y2="63184"/>
                          <a14:backgroundMark x1="67539" y1="42786" x2="67539" y2="42786"/>
                          <a14:backgroundMark x1="67539" y1="38308" x2="67539" y2="44279"/>
                          <a14:backgroundMark x1="52356" y1="38806" x2="52356" y2="36318"/>
                          <a14:backgroundMark x1="48168" y1="33333" x2="48168"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12336780" y="365125"/>
              <a:ext cx="855822" cy="90063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 name="Chart 1">
            <a:extLst>
              <a:ext uri="{FF2B5EF4-FFF2-40B4-BE49-F238E27FC236}">
                <a16:creationId xmlns:a16="http://schemas.microsoft.com/office/drawing/2014/main" id="{6FFBFDD4-5292-A0D8-6642-D978A5A616E7}"/>
              </a:ext>
            </a:extLst>
          </p:cNvPr>
          <p:cNvGraphicFramePr/>
          <p:nvPr>
            <p:extLst>
              <p:ext uri="{D42A27DB-BD31-4B8C-83A1-F6EECF244321}">
                <p14:modId xmlns:p14="http://schemas.microsoft.com/office/powerpoint/2010/main" val="1289909252"/>
              </p:ext>
            </p:extLst>
          </p:nvPr>
        </p:nvGraphicFramePr>
        <p:xfrm>
          <a:off x="6200945" y="1375827"/>
          <a:ext cx="5158378" cy="512866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7849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A252C"/>
        </a:solidFill>
        <a:effectLst/>
      </p:bgPr>
    </p:bg>
    <p:spTree>
      <p:nvGrpSpPr>
        <p:cNvPr id="1" name="">
          <a:extLst>
            <a:ext uri="{FF2B5EF4-FFF2-40B4-BE49-F238E27FC236}">
              <a16:creationId xmlns:a16="http://schemas.microsoft.com/office/drawing/2014/main" id="{570967F6-BE10-1345-618F-D5937085A590}"/>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031C52B3-B745-7FF4-48AD-FE8682B832D5}"/>
              </a:ext>
            </a:extLst>
          </p:cNvPr>
          <p:cNvGrpSpPr/>
          <p:nvPr/>
        </p:nvGrpSpPr>
        <p:grpSpPr>
          <a:xfrm>
            <a:off x="11214543" y="143974"/>
            <a:ext cx="855822" cy="900630"/>
            <a:chOff x="12336780" y="365125"/>
            <a:chExt cx="855822" cy="900630"/>
          </a:xfrm>
        </p:grpSpPr>
        <p:sp>
          <p:nvSpPr>
            <p:cNvPr id="14" name="Oval 13">
              <a:extLst>
                <a:ext uri="{FF2B5EF4-FFF2-40B4-BE49-F238E27FC236}">
                  <a16:creationId xmlns:a16="http://schemas.microsoft.com/office/drawing/2014/main" id="{AC208052-7969-D04D-C018-F6A4333E67FD}"/>
                </a:ext>
              </a:extLst>
            </p:cNvPr>
            <p:cNvSpPr/>
            <p:nvPr userDrawn="1"/>
          </p:nvSpPr>
          <p:spPr>
            <a:xfrm>
              <a:off x="12481560" y="508811"/>
              <a:ext cx="566262" cy="604664"/>
            </a:xfrm>
            <a:prstGeom prst="ellipse">
              <a:avLst/>
            </a:prstGeom>
            <a:solidFill>
              <a:srgbClr val="CA2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2">
              <a:extLst>
                <a:ext uri="{FF2B5EF4-FFF2-40B4-BE49-F238E27FC236}">
                  <a16:creationId xmlns:a16="http://schemas.microsoft.com/office/drawing/2014/main" id="{53771BBD-7D18-DAEC-7B6C-57B232C94EB7}"/>
                </a:ext>
              </a:extLst>
            </p:cNvPr>
            <p:cNvPicPr>
              <a:picLocks noChangeAspect="1" noChangeArrowheads="1"/>
            </p:cNvPicPr>
            <p:nvPr userDrawn="1"/>
          </p:nvPicPr>
          <p:blipFill>
            <a:blip r:embed="rId2">
              <a:biLevel thresh="25000"/>
              <a:extLst>
                <a:ext uri="{BEBA8EAE-BF5A-486C-A8C5-ECC9F3942E4B}">
                  <a14:imgProps xmlns:a14="http://schemas.microsoft.com/office/drawing/2010/main">
                    <a14:imgLayer r:embed="rId3">
                      <a14:imgEffect>
                        <a14:backgroundRemoval t="9950" b="95025" l="9948" r="89529">
                          <a14:foregroundMark x1="50117" y1="58538" x2="50827" y2="54488"/>
                          <a14:foregroundMark x1="51309" y1="56219" x2="48526" y2="58864"/>
                          <a14:foregroundMark x1="30366" y1="90547" x2="36126" y2="95025"/>
                          <a14:foregroundMark x1="36126" y1="95025" x2="36126" y2="95025"/>
                          <a14:foregroundMark x1="45288" y1="40299" x2="43979" y2="41791"/>
                          <a14:foregroundMark x1="46597" y1="38806" x2="45288" y2="40299"/>
                          <a14:foregroundMark x1="47034" y1="38308" x2="46597" y2="38806"/>
                          <a14:foregroundMark x1="47470" y1="37811" x2="47034" y2="38308"/>
                          <a14:foregroundMark x1="47906" y1="37313" x2="47470" y2="37811"/>
                          <a14:foregroundMark x1="49215" y1="35821" x2="47906" y2="37313"/>
                          <a14:foregroundMark x1="43455" y1="57214" x2="43455" y2="57214"/>
                          <a14:foregroundMark x1="43455" y1="57214" x2="48691" y2="62687"/>
                          <a14:foregroundMark x1="46597" y1="55224" x2="46597" y2="55224"/>
                          <a14:foregroundMark x1="45550" y1="53234" x2="45550" y2="53234"/>
                          <a14:foregroundMark x1="47120" y1="54229" x2="47120" y2="54229"/>
                          <a14:foregroundMark x1="46073" y1="54726" x2="46073" y2="54726"/>
                          <a14:foregroundMark x1="46073" y1="54726" x2="46073" y2="54726"/>
                          <a14:foregroundMark x1="46073" y1="52736" x2="46073" y2="53731"/>
                          <a14:foregroundMark x1="45026" y1="55224" x2="47644" y2="55224"/>
                          <a14:foregroundMark x1="46597" y1="59701" x2="45026" y2="54229"/>
                          <a14:foregroundMark x1="44503" y1="56219" x2="47644" y2="53731"/>
                          <a14:foregroundMark x1="49738" y1="40299" x2="51832" y2="42289"/>
                          <a14:foregroundMark x1="48167" y1="38806" x2="49738" y2="40299"/>
                          <a14:foregroundMark x1="47643" y1="38308" x2="48167" y2="38806"/>
                          <a14:foregroundMark x1="47120" y1="37811" x2="47643" y2="38308"/>
                          <a14:foregroundMark x1="46596" y1="37313" x2="47120" y2="37811"/>
                          <a14:foregroundMark x1="46073" y1="36816" x2="46596" y2="37313"/>
                          <a14:foregroundMark x1="51659" y1="37811" x2="52880" y2="38308"/>
                          <a14:foregroundMark x1="50436" y1="37313" x2="51659" y2="37811"/>
                          <a14:foregroundMark x1="49215" y1="36816" x2="50436" y2="37313"/>
                          <a14:foregroundMark x1="50262" y1="36816" x2="50262" y2="36816"/>
                          <a14:foregroundMark x1="47644" y1="34328" x2="47644" y2="34328"/>
                          <a14:foregroundMark x1="49215" y1="35323" x2="49215" y2="35323"/>
                          <a14:foregroundMark x1="49215" y1="35323" x2="46597" y2="35821"/>
                          <a14:foregroundMark x1="69795" y1="38308" x2="71204" y2="35821"/>
                          <a14:foregroundMark x1="68586" y1="38308" x2="68586" y2="36816"/>
                          <a14:foregroundMark x1="69634" y1="44776" x2="69634" y2="44776"/>
                          <a14:foregroundMark x1="51832" y1="38806" x2="51832" y2="38806"/>
                          <a14:foregroundMark x1="51832" y1="38806" x2="51832" y2="38806"/>
                          <a14:foregroundMark x1="51832" y1="40299" x2="51309" y2="37811"/>
                          <a14:foregroundMark x1="51832" y1="39801" x2="51832" y2="39801"/>
                          <a14:foregroundMark x1="51832" y1="38806" x2="51832" y2="38806"/>
                          <a14:foregroundMark x1="51832" y1="38806" x2="51832" y2="38806"/>
                          <a14:foregroundMark x1="51832" y1="38806" x2="51832" y2="38806"/>
                          <a14:foregroundMark x1="51832" y1="38806" x2="51832" y2="38806"/>
                          <a14:foregroundMark x1="51309" y1="38806" x2="51309" y2="38806"/>
                          <a14:foregroundMark x1="51832" y1="39303" x2="51832" y2="39303"/>
                          <a14:foregroundMark x1="51832" y1="39303" x2="51832" y2="39303"/>
                          <a14:foregroundMark x1="51832" y1="39801" x2="50785" y2="38308"/>
                          <a14:backgroundMark x1="62803" y1="39801" x2="65694" y2="40796"/>
                          <a14:backgroundMark x1="61356" y1="39303" x2="62803" y2="39801"/>
                          <a14:backgroundMark x1="59911" y1="38806" x2="61356" y2="39303"/>
                          <a14:backgroundMark x1="57575" y1="38002" x2="59911" y2="38806"/>
                          <a14:backgroundMark x1="38220" y1="31343" x2="38595" y2="31472"/>
                          <a14:backgroundMark x1="47452" y1="63547" x2="43455" y2="67662"/>
                          <a14:backgroundMark x1="56503" y1="54229" x2="56030" y2="54716"/>
                          <a14:backgroundMark x1="56987" y1="53731" x2="56503" y2="54229"/>
                          <a14:backgroundMark x1="65687" y1="44776" x2="57204" y2="53507"/>
                          <a14:backgroundMark x1="66088" y1="44363" x2="65687" y2="44776"/>
                          <a14:backgroundMark x1="56790" y1="43781" x2="57068" y2="43284"/>
                          <a14:backgroundMark x1="54882" y1="47200" x2="56790" y2="43781"/>
                          <a14:backgroundMark x1="53439" y1="49783" x2="54526" y2="47836"/>
                          <a14:backgroundMark x1="43455" y1="67662" x2="44653" y2="65518"/>
                          <a14:backgroundMark x1="37305" y1="32943" x2="37173" y2="32836"/>
                          <a14:backgroundMark x1="54268" y1="46760" x2="54144" y2="46659"/>
                          <a14:backgroundMark x1="59162" y1="50746" x2="54918" y2="47290"/>
                          <a14:backgroundMark x1="59895" y1="42289" x2="61810" y2="43247"/>
                          <a14:backgroundMark x1="56251" y1="40466" x2="56911" y2="40796"/>
                          <a14:backgroundMark x1="34031" y1="29353" x2="38495" y2="31586"/>
                          <a14:backgroundMark x1="63606" y1="44940" x2="58639" y2="57214"/>
                          <a14:backgroundMark x1="54669" y1="30773" x2="57068" y2="25871"/>
                          <a14:backgroundMark x1="46597" y1="47264" x2="47420" y2="45582"/>
                          <a14:backgroundMark x1="38220" y1="69652" x2="38941" y2="68137"/>
                          <a14:backgroundMark x1="49420" y1="66791" x2="67016" y2="63184"/>
                          <a14:backgroundMark x1="40314" y1="68657" x2="49207" y2="66834"/>
                          <a14:backgroundMark x1="53403" y1="38806" x2="53403" y2="38806"/>
                          <a14:backgroundMark x1="53927" y1="37313" x2="53927" y2="37313"/>
                          <a14:backgroundMark x1="53927" y1="40299" x2="53927" y2="40299"/>
                          <a14:backgroundMark x1="52880" y1="38308" x2="52880" y2="38308"/>
                          <a14:backgroundMark x1="52880" y1="37811" x2="52880" y2="37811"/>
                          <a14:backgroundMark x1="50785" y1="43284" x2="50785" y2="43284"/>
                          <a14:backgroundMark x1="52356" y1="42786" x2="52356" y2="42786"/>
                          <a14:backgroundMark x1="50785" y1="42786" x2="50785" y2="42786"/>
                          <a14:backgroundMark x1="48691" y1="63184" x2="48691" y2="63184"/>
                          <a14:backgroundMark x1="67539" y1="42786" x2="67539" y2="42786"/>
                          <a14:backgroundMark x1="67539" y1="38308" x2="67539" y2="44279"/>
                          <a14:backgroundMark x1="52356" y1="38806" x2="52356" y2="36318"/>
                          <a14:backgroundMark x1="48168" y1="33333" x2="48168"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12336780" y="365125"/>
              <a:ext cx="855822" cy="90063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4" name="Chart 3">
            <a:extLst>
              <a:ext uri="{FF2B5EF4-FFF2-40B4-BE49-F238E27FC236}">
                <a16:creationId xmlns:a16="http://schemas.microsoft.com/office/drawing/2014/main" id="{8D046075-7ABA-EC3A-8207-077248C831BC}"/>
              </a:ext>
            </a:extLst>
          </p:cNvPr>
          <p:cNvGraphicFramePr/>
          <p:nvPr>
            <p:extLst>
              <p:ext uri="{D42A27DB-BD31-4B8C-83A1-F6EECF244321}">
                <p14:modId xmlns:p14="http://schemas.microsoft.com/office/powerpoint/2010/main" val="2369254170"/>
              </p:ext>
            </p:extLst>
          </p:nvPr>
        </p:nvGraphicFramePr>
        <p:xfrm>
          <a:off x="762324" y="1698544"/>
          <a:ext cx="5038112" cy="4689537"/>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1">
            <a:extLst>
              <a:ext uri="{FF2B5EF4-FFF2-40B4-BE49-F238E27FC236}">
                <a16:creationId xmlns:a16="http://schemas.microsoft.com/office/drawing/2014/main" id="{BDF83AD6-4EF8-DADB-BDB4-0846573D2EC0}"/>
              </a:ext>
            </a:extLst>
          </p:cNvPr>
          <p:cNvSpPr txBox="1">
            <a:spLocks/>
          </p:cNvSpPr>
          <p:nvPr/>
        </p:nvSpPr>
        <p:spPr>
          <a:xfrm>
            <a:off x="762324" y="736737"/>
            <a:ext cx="10445675" cy="61573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Given Ethnic Group of Candidates</a:t>
            </a:r>
          </a:p>
        </p:txBody>
      </p:sp>
      <p:graphicFrame>
        <p:nvGraphicFramePr>
          <p:cNvPr id="2" name="Chart 1">
            <a:extLst>
              <a:ext uri="{FF2B5EF4-FFF2-40B4-BE49-F238E27FC236}">
                <a16:creationId xmlns:a16="http://schemas.microsoft.com/office/drawing/2014/main" id="{AA67A43B-87EF-3337-1640-8A9159FCFF1B}"/>
              </a:ext>
            </a:extLst>
          </p:cNvPr>
          <p:cNvGraphicFramePr/>
          <p:nvPr>
            <p:extLst>
              <p:ext uri="{D42A27DB-BD31-4B8C-83A1-F6EECF244321}">
                <p14:modId xmlns:p14="http://schemas.microsoft.com/office/powerpoint/2010/main" val="2760405593"/>
              </p:ext>
            </p:extLst>
          </p:nvPr>
        </p:nvGraphicFramePr>
        <p:xfrm>
          <a:off x="6391566" y="1880804"/>
          <a:ext cx="5038112" cy="42404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168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A252C"/>
        </a:solidFill>
        <a:effectLst/>
      </p:bgPr>
    </p:bg>
    <p:spTree>
      <p:nvGrpSpPr>
        <p:cNvPr id="1" name="">
          <a:extLst>
            <a:ext uri="{FF2B5EF4-FFF2-40B4-BE49-F238E27FC236}">
              <a16:creationId xmlns:a16="http://schemas.microsoft.com/office/drawing/2014/main" id="{2789D430-2DBB-B112-17D1-32C701425E4B}"/>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13F2C233-40A6-DC47-35F9-B92F4492A268}"/>
              </a:ext>
            </a:extLst>
          </p:cNvPr>
          <p:cNvGrpSpPr/>
          <p:nvPr/>
        </p:nvGrpSpPr>
        <p:grpSpPr>
          <a:xfrm>
            <a:off x="11214543" y="143974"/>
            <a:ext cx="855822" cy="900630"/>
            <a:chOff x="12336780" y="365125"/>
            <a:chExt cx="855822" cy="900630"/>
          </a:xfrm>
        </p:grpSpPr>
        <p:sp>
          <p:nvSpPr>
            <p:cNvPr id="14" name="Oval 13">
              <a:extLst>
                <a:ext uri="{FF2B5EF4-FFF2-40B4-BE49-F238E27FC236}">
                  <a16:creationId xmlns:a16="http://schemas.microsoft.com/office/drawing/2014/main" id="{218F0AC5-55C3-C85A-6AD9-DD7E887684E1}"/>
                </a:ext>
              </a:extLst>
            </p:cNvPr>
            <p:cNvSpPr/>
            <p:nvPr userDrawn="1"/>
          </p:nvSpPr>
          <p:spPr>
            <a:xfrm>
              <a:off x="12481560" y="508811"/>
              <a:ext cx="566262" cy="604664"/>
            </a:xfrm>
            <a:prstGeom prst="ellipse">
              <a:avLst/>
            </a:prstGeom>
            <a:solidFill>
              <a:srgbClr val="CA2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2">
              <a:extLst>
                <a:ext uri="{FF2B5EF4-FFF2-40B4-BE49-F238E27FC236}">
                  <a16:creationId xmlns:a16="http://schemas.microsoft.com/office/drawing/2014/main" id="{F1428A5E-819E-B112-60C1-EE39C2DAF1EF}"/>
                </a:ext>
              </a:extLst>
            </p:cNvPr>
            <p:cNvPicPr>
              <a:picLocks noChangeAspect="1" noChangeArrowheads="1"/>
            </p:cNvPicPr>
            <p:nvPr userDrawn="1"/>
          </p:nvPicPr>
          <p:blipFill>
            <a:blip r:embed="rId2">
              <a:biLevel thresh="25000"/>
              <a:extLst>
                <a:ext uri="{BEBA8EAE-BF5A-486C-A8C5-ECC9F3942E4B}">
                  <a14:imgProps xmlns:a14="http://schemas.microsoft.com/office/drawing/2010/main">
                    <a14:imgLayer r:embed="rId3">
                      <a14:imgEffect>
                        <a14:backgroundRemoval t="9950" b="95025" l="9948" r="89529">
                          <a14:foregroundMark x1="50117" y1="58538" x2="50827" y2="54488"/>
                          <a14:foregroundMark x1="51309" y1="56219" x2="48526" y2="58864"/>
                          <a14:foregroundMark x1="30366" y1="90547" x2="36126" y2="95025"/>
                          <a14:foregroundMark x1="36126" y1="95025" x2="36126" y2="95025"/>
                          <a14:foregroundMark x1="45288" y1="40299" x2="43979" y2="41791"/>
                          <a14:foregroundMark x1="46597" y1="38806" x2="45288" y2="40299"/>
                          <a14:foregroundMark x1="47034" y1="38308" x2="46597" y2="38806"/>
                          <a14:foregroundMark x1="47470" y1="37811" x2="47034" y2="38308"/>
                          <a14:foregroundMark x1="47906" y1="37313" x2="47470" y2="37811"/>
                          <a14:foregroundMark x1="49215" y1="35821" x2="47906" y2="37313"/>
                          <a14:foregroundMark x1="43455" y1="57214" x2="43455" y2="57214"/>
                          <a14:foregroundMark x1="43455" y1="57214" x2="48691" y2="62687"/>
                          <a14:foregroundMark x1="46597" y1="55224" x2="46597" y2="55224"/>
                          <a14:foregroundMark x1="45550" y1="53234" x2="45550" y2="53234"/>
                          <a14:foregroundMark x1="47120" y1="54229" x2="47120" y2="54229"/>
                          <a14:foregroundMark x1="46073" y1="54726" x2="46073" y2="54726"/>
                          <a14:foregroundMark x1="46073" y1="54726" x2="46073" y2="54726"/>
                          <a14:foregroundMark x1="46073" y1="52736" x2="46073" y2="53731"/>
                          <a14:foregroundMark x1="45026" y1="55224" x2="47644" y2="55224"/>
                          <a14:foregroundMark x1="46597" y1="59701" x2="45026" y2="54229"/>
                          <a14:foregroundMark x1="44503" y1="56219" x2="47644" y2="53731"/>
                          <a14:foregroundMark x1="49738" y1="40299" x2="51832" y2="42289"/>
                          <a14:foregroundMark x1="48167" y1="38806" x2="49738" y2="40299"/>
                          <a14:foregroundMark x1="47643" y1="38308" x2="48167" y2="38806"/>
                          <a14:foregroundMark x1="47120" y1="37811" x2="47643" y2="38308"/>
                          <a14:foregroundMark x1="46596" y1="37313" x2="47120" y2="37811"/>
                          <a14:foregroundMark x1="46073" y1="36816" x2="46596" y2="37313"/>
                          <a14:foregroundMark x1="51659" y1="37811" x2="52880" y2="38308"/>
                          <a14:foregroundMark x1="50436" y1="37313" x2="51659" y2="37811"/>
                          <a14:foregroundMark x1="49215" y1="36816" x2="50436" y2="37313"/>
                          <a14:foregroundMark x1="50262" y1="36816" x2="50262" y2="36816"/>
                          <a14:foregroundMark x1="47644" y1="34328" x2="47644" y2="34328"/>
                          <a14:foregroundMark x1="49215" y1="35323" x2="49215" y2="35323"/>
                          <a14:foregroundMark x1="49215" y1="35323" x2="46597" y2="35821"/>
                          <a14:foregroundMark x1="69795" y1="38308" x2="71204" y2="35821"/>
                          <a14:foregroundMark x1="68586" y1="38308" x2="68586" y2="36816"/>
                          <a14:foregroundMark x1="69634" y1="44776" x2="69634" y2="44776"/>
                          <a14:foregroundMark x1="51832" y1="38806" x2="51832" y2="38806"/>
                          <a14:foregroundMark x1="51832" y1="38806" x2="51832" y2="38806"/>
                          <a14:foregroundMark x1="51832" y1="40299" x2="51309" y2="37811"/>
                          <a14:foregroundMark x1="51832" y1="39801" x2="51832" y2="39801"/>
                          <a14:foregroundMark x1="51832" y1="38806" x2="51832" y2="38806"/>
                          <a14:foregroundMark x1="51832" y1="38806" x2="51832" y2="38806"/>
                          <a14:foregroundMark x1="51832" y1="38806" x2="51832" y2="38806"/>
                          <a14:foregroundMark x1="51832" y1="38806" x2="51832" y2="38806"/>
                          <a14:foregroundMark x1="51309" y1="38806" x2="51309" y2="38806"/>
                          <a14:foregroundMark x1="51832" y1="39303" x2="51832" y2="39303"/>
                          <a14:foregroundMark x1="51832" y1="39303" x2="51832" y2="39303"/>
                          <a14:foregroundMark x1="51832" y1="39801" x2="50785" y2="38308"/>
                          <a14:backgroundMark x1="62803" y1="39801" x2="65694" y2="40796"/>
                          <a14:backgroundMark x1="61356" y1="39303" x2="62803" y2="39801"/>
                          <a14:backgroundMark x1="59911" y1="38806" x2="61356" y2="39303"/>
                          <a14:backgroundMark x1="57575" y1="38002" x2="59911" y2="38806"/>
                          <a14:backgroundMark x1="38220" y1="31343" x2="38595" y2="31472"/>
                          <a14:backgroundMark x1="47452" y1="63547" x2="43455" y2="67662"/>
                          <a14:backgroundMark x1="56503" y1="54229" x2="56030" y2="54716"/>
                          <a14:backgroundMark x1="56987" y1="53731" x2="56503" y2="54229"/>
                          <a14:backgroundMark x1="65687" y1="44776" x2="57204" y2="53507"/>
                          <a14:backgroundMark x1="66088" y1="44363" x2="65687" y2="44776"/>
                          <a14:backgroundMark x1="56790" y1="43781" x2="57068" y2="43284"/>
                          <a14:backgroundMark x1="54882" y1="47200" x2="56790" y2="43781"/>
                          <a14:backgroundMark x1="53439" y1="49783" x2="54526" y2="47836"/>
                          <a14:backgroundMark x1="43455" y1="67662" x2="44653" y2="65518"/>
                          <a14:backgroundMark x1="37305" y1="32943" x2="37173" y2="32836"/>
                          <a14:backgroundMark x1="54268" y1="46760" x2="54144" y2="46659"/>
                          <a14:backgroundMark x1="59162" y1="50746" x2="54918" y2="47290"/>
                          <a14:backgroundMark x1="59895" y1="42289" x2="61810" y2="43247"/>
                          <a14:backgroundMark x1="56251" y1="40466" x2="56911" y2="40796"/>
                          <a14:backgroundMark x1="34031" y1="29353" x2="38495" y2="31586"/>
                          <a14:backgroundMark x1="63606" y1="44940" x2="58639" y2="57214"/>
                          <a14:backgroundMark x1="54669" y1="30773" x2="57068" y2="25871"/>
                          <a14:backgroundMark x1="46597" y1="47264" x2="47420" y2="45582"/>
                          <a14:backgroundMark x1="38220" y1="69652" x2="38941" y2="68137"/>
                          <a14:backgroundMark x1="49420" y1="66791" x2="67016" y2="63184"/>
                          <a14:backgroundMark x1="40314" y1="68657" x2="49207" y2="66834"/>
                          <a14:backgroundMark x1="53403" y1="38806" x2="53403" y2="38806"/>
                          <a14:backgroundMark x1="53927" y1="37313" x2="53927" y2="37313"/>
                          <a14:backgroundMark x1="53927" y1="40299" x2="53927" y2="40299"/>
                          <a14:backgroundMark x1="52880" y1="38308" x2="52880" y2="38308"/>
                          <a14:backgroundMark x1="52880" y1="37811" x2="52880" y2="37811"/>
                          <a14:backgroundMark x1="50785" y1="43284" x2="50785" y2="43284"/>
                          <a14:backgroundMark x1="52356" y1="42786" x2="52356" y2="42786"/>
                          <a14:backgroundMark x1="50785" y1="42786" x2="50785" y2="42786"/>
                          <a14:backgroundMark x1="48691" y1="63184" x2="48691" y2="63184"/>
                          <a14:backgroundMark x1="67539" y1="42786" x2="67539" y2="42786"/>
                          <a14:backgroundMark x1="67539" y1="38308" x2="67539" y2="44279"/>
                          <a14:backgroundMark x1="52356" y1="38806" x2="52356" y2="36318"/>
                          <a14:backgroundMark x1="48168" y1="33333" x2="48168"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12336780" y="365125"/>
              <a:ext cx="855822" cy="90063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itle 1">
            <a:extLst>
              <a:ext uri="{FF2B5EF4-FFF2-40B4-BE49-F238E27FC236}">
                <a16:creationId xmlns:a16="http://schemas.microsoft.com/office/drawing/2014/main" id="{4BAB64C1-B401-9F9D-EAA7-96F5A307D2AC}"/>
              </a:ext>
            </a:extLst>
          </p:cNvPr>
          <p:cNvSpPr txBox="1">
            <a:spLocks/>
          </p:cNvSpPr>
          <p:nvPr/>
        </p:nvSpPr>
        <p:spPr>
          <a:xfrm>
            <a:off x="624088" y="811504"/>
            <a:ext cx="10445675" cy="61573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4800" b="1" dirty="0">
                <a:solidFill>
                  <a:prstClr val="white"/>
                </a:solidFill>
                <a:latin typeface="Tahoma"/>
                <a:ea typeface="Tahoma"/>
                <a:cs typeface="Tahoma"/>
              </a:rPr>
              <a:t>First Language of Candidates</a:t>
            </a:r>
            <a:endParaRPr lang="en-GB"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Chart 4">
            <a:extLst>
              <a:ext uri="{FF2B5EF4-FFF2-40B4-BE49-F238E27FC236}">
                <a16:creationId xmlns:a16="http://schemas.microsoft.com/office/drawing/2014/main" id="{4ADD1FF3-796F-412F-EFB8-DBA895DBE050}"/>
              </a:ext>
            </a:extLst>
          </p:cNvPr>
          <p:cNvGraphicFramePr/>
          <p:nvPr>
            <p:extLst>
              <p:ext uri="{D42A27DB-BD31-4B8C-83A1-F6EECF244321}">
                <p14:modId xmlns:p14="http://schemas.microsoft.com/office/powerpoint/2010/main" val="2392782955"/>
              </p:ext>
            </p:extLst>
          </p:nvPr>
        </p:nvGraphicFramePr>
        <p:xfrm>
          <a:off x="762325" y="1260633"/>
          <a:ext cx="5490693" cy="47858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1">
            <a:extLst>
              <a:ext uri="{FF2B5EF4-FFF2-40B4-BE49-F238E27FC236}">
                <a16:creationId xmlns:a16="http://schemas.microsoft.com/office/drawing/2014/main" id="{74E9D3B1-DAE5-0D60-BF83-BEF641E64832}"/>
              </a:ext>
            </a:extLst>
          </p:cNvPr>
          <p:cNvGraphicFramePr/>
          <p:nvPr>
            <p:extLst>
              <p:ext uri="{D42A27DB-BD31-4B8C-83A1-F6EECF244321}">
                <p14:modId xmlns:p14="http://schemas.microsoft.com/office/powerpoint/2010/main" val="3776805154"/>
              </p:ext>
            </p:extLst>
          </p:nvPr>
        </p:nvGraphicFramePr>
        <p:xfrm>
          <a:off x="6253018" y="1493733"/>
          <a:ext cx="5705825" cy="46335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5417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SGUID" val="e3fd1a1e-e48d-40d2-ba45-29eef53c87c3"/>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49FA25ABCF224F9F430617ABEBED57" ma:contentTypeVersion="6" ma:contentTypeDescription="Create a new document." ma:contentTypeScope="" ma:versionID="0dec85feb97b0be931eec67bf53a643e">
  <xsd:schema xmlns:xsd="http://www.w3.org/2001/XMLSchema" xmlns:xs="http://www.w3.org/2001/XMLSchema" xmlns:p="http://schemas.microsoft.com/office/2006/metadata/properties" xmlns:ns3="51bb9c05-e9cf-4328-856c-3894ec34ba70" targetNamespace="http://schemas.microsoft.com/office/2006/metadata/properties" ma:root="true" ma:fieldsID="ce6599ec6a05872dfb72f6b92752dab3" ns3:_="">
    <xsd:import namespace="51bb9c05-e9cf-4328-856c-3894ec34ba70"/>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bb9c05-e9cf-4328-856c-3894ec34ba70"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51bb9c05-e9cf-4328-856c-3894ec34ba70" xsi:nil="true"/>
  </documentManagement>
</p:properties>
</file>

<file path=customXml/itemProps1.xml><?xml version="1.0" encoding="utf-8"?>
<ds:datastoreItem xmlns:ds="http://schemas.openxmlformats.org/officeDocument/2006/customXml" ds:itemID="{44B2CE8D-7FA3-41B9-98EE-D271331A464E}">
  <ds:schemaRefs>
    <ds:schemaRef ds:uri="51bb9c05-e9cf-4328-856c-3894ec34ba7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C24BD77-5AFE-4FC1-8C88-AC1A3A07B651}">
  <ds:schemaRefs>
    <ds:schemaRef ds:uri="http://schemas.microsoft.com/sharepoint/v3/contenttype/forms"/>
  </ds:schemaRefs>
</ds:datastoreItem>
</file>

<file path=customXml/itemProps3.xml><?xml version="1.0" encoding="utf-8"?>
<ds:datastoreItem xmlns:ds="http://schemas.openxmlformats.org/officeDocument/2006/customXml" ds:itemID="{7D0ADF11-5AD0-489E-9019-F285F6AD94AE}">
  <ds:schemaRefs>
    <ds:schemaRef ds:uri="51bb9c05-e9cf-4328-856c-3894ec34ba7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13794</TotalTime>
  <Words>343</Words>
  <Application>Microsoft Office PowerPoint</Application>
  <PresentationFormat>Widescreen</PresentationFormat>
  <Paragraphs>44</Paragraphs>
  <Slides>17</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Calibri Light</vt:lpstr>
      <vt:lpstr>Montserrat</vt:lpstr>
      <vt:lpstr>Montserrat Bold</vt:lpstr>
      <vt:lpstr>Montserrat Ultra-Bold</vt:lpstr>
      <vt:lpstr>Montserrat Ultra-Bold Italics</vt:lpstr>
      <vt:lpstr>Tahoma</vt:lpstr>
      <vt:lpstr>1_Office Theme</vt:lpstr>
      <vt:lpstr>PowerPoint Presentation</vt:lpstr>
      <vt:lpstr>Candidate Diversity Information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Trish McGrath</dc:creator>
  <cp:lastModifiedBy>Jacob Webb [jaw151] (UM/SU)</cp:lastModifiedBy>
  <cp:revision>19</cp:revision>
  <cp:lastPrinted>2020-02-25T22:57:57Z</cp:lastPrinted>
  <dcterms:created xsi:type="dcterms:W3CDTF">2016-08-31T18:13:22Z</dcterms:created>
  <dcterms:modified xsi:type="dcterms:W3CDTF">2026-06-24T14:07:35Z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2dfecbd-fc97-4e8a-a9cd-19ed496c406e_Enabled">
    <vt:lpwstr>true</vt:lpwstr>
  </property>
  <property fmtid="{D5CDD505-2E9C-101B-9397-08002B2CF9AE}" pid="3" name="MSIP_Label_f2dfecbd-fc97-4e8a-a9cd-19ed496c406e_SetDate">
    <vt:lpwstr>2023-05-04T15:42:48Z</vt:lpwstr>
  </property>
  <property fmtid="{D5CDD505-2E9C-101B-9397-08002B2CF9AE}" pid="4" name="MSIP_Label_f2dfecbd-fc97-4e8a-a9cd-19ed496c406e_Method">
    <vt:lpwstr>Standard</vt:lpwstr>
  </property>
  <property fmtid="{D5CDD505-2E9C-101B-9397-08002B2CF9AE}" pid="5" name="MSIP_Label_f2dfecbd-fc97-4e8a-a9cd-19ed496c406e_Name">
    <vt:lpwstr>defa4170-0d19-0005-0004-bc88714345d2</vt:lpwstr>
  </property>
  <property fmtid="{D5CDD505-2E9C-101B-9397-08002B2CF9AE}" pid="6" name="MSIP_Label_f2dfecbd-fc97-4e8a-a9cd-19ed496c406e_SiteId">
    <vt:lpwstr>d47b090e-3f5a-4ca0-84d0-9f89d269f175</vt:lpwstr>
  </property>
  <property fmtid="{D5CDD505-2E9C-101B-9397-08002B2CF9AE}" pid="7" name="MSIP_Label_f2dfecbd-fc97-4e8a-a9cd-19ed496c406e_ActionId">
    <vt:lpwstr>f9c86826-fd23-493e-b2c9-d2d4167a2918</vt:lpwstr>
  </property>
  <property fmtid="{D5CDD505-2E9C-101B-9397-08002B2CF9AE}" pid="8" name="MSIP_Label_f2dfecbd-fc97-4e8a-a9cd-19ed496c406e_ContentBits">
    <vt:lpwstr>0</vt:lpwstr>
  </property>
  <property fmtid="{D5CDD505-2E9C-101B-9397-08002B2CF9AE}" pid="9" name="ContentTypeId">
    <vt:lpwstr>0x010100EC49FA25ABCF224F9F430617ABEBED57</vt:lpwstr>
  </property>
</Properties>
</file>