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6" r:id="rId2"/>
  </p:sldMasterIdLst>
  <p:notesMasterIdLst>
    <p:notesMasterId r:id="rId14"/>
  </p:notesMasterIdLst>
  <p:sldIdLst>
    <p:sldId id="464" r:id="rId3"/>
    <p:sldId id="479" r:id="rId4"/>
    <p:sldId id="467" r:id="rId5"/>
    <p:sldId id="473" r:id="rId6"/>
    <p:sldId id="468" r:id="rId7"/>
    <p:sldId id="474" r:id="rId8"/>
    <p:sldId id="470" r:id="rId9"/>
    <p:sldId id="475" r:id="rId10"/>
    <p:sldId id="471" r:id="rId11"/>
    <p:sldId id="478" r:id="rId12"/>
    <p:sldId id="4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52C"/>
    <a:srgbClr val="95277D"/>
    <a:srgbClr val="F7941F"/>
    <a:srgbClr val="00AF50"/>
    <a:srgbClr val="0171A3"/>
    <a:srgbClr val="E6E6E6"/>
    <a:srgbClr val="000000"/>
    <a:srgbClr val="92A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Count of Gender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Sheet7!$A$13:$A$17</c:f>
              <c:strCache>
                <c:ptCount val="5"/>
                <c:pt idx="0">
                  <c:v>Man </c:v>
                </c:pt>
                <c:pt idx="1">
                  <c:v>Non-binary*</c:v>
                </c:pt>
                <c:pt idx="2">
                  <c:v>Prefer not to say</c:v>
                </c:pt>
                <c:pt idx="3">
                  <c:v>Questioning</c:v>
                </c:pt>
                <c:pt idx="4">
                  <c:v>Woman</c:v>
                </c:pt>
              </c:strCache>
            </c:str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8-4805-B9EB-CD11E6D38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519024"/>
        <c:axId val="167141680"/>
      </c:barChart>
      <c:catAx>
        <c:axId val="21851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7141680"/>
        <c:crosses val="autoZero"/>
        <c:auto val="1"/>
        <c:lblAlgn val="ctr"/>
        <c:lblOffset val="100"/>
        <c:noMultiLvlLbl val="0"/>
      </c:catAx>
      <c:valAx>
        <c:axId val="16714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85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Gender_at_Birth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Sheet4!$A$9:$A$11</c:f>
              <c:strCache>
                <c:ptCount val="3"/>
                <c:pt idx="0">
                  <c:v>No</c:v>
                </c:pt>
                <c:pt idx="1">
                  <c:v>Prefer not to say</c:v>
                </c:pt>
                <c:pt idx="2">
                  <c:v>Yes</c:v>
                </c:pt>
              </c:strCache>
            </c:strRef>
          </c:cat>
          <c:val>
            <c:numRef>
              <c:f>Sheet4!$B$9:$B$11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6-4393-A2B5-316A321F6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Count of Sexuality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Sheet2!$A$13:$A$18</c:f>
              <c:strCache>
                <c:ptCount val="6"/>
                <c:pt idx="0">
                  <c:v>Bisexual</c:v>
                </c:pt>
                <c:pt idx="1">
                  <c:v>Heterosexual</c:v>
                </c:pt>
                <c:pt idx="2">
                  <c:v>Lesbian/Gay</c:v>
                </c:pt>
                <c:pt idx="3">
                  <c:v>Pansexual</c:v>
                </c:pt>
                <c:pt idx="4">
                  <c:v>Prefer not to say</c:v>
                </c:pt>
                <c:pt idx="5">
                  <c:v>Queer</c:v>
                </c:pt>
              </c:strCache>
            </c:strRef>
          </c:cat>
          <c:val>
            <c:numRef>
              <c:f>Sheet2!$B$13:$B$18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3-45B8-9E4C-AD66CBA75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Sheet18!$B$9</c:f>
              <c:strCache>
                <c:ptCount val="1"/>
                <c:pt idx="0">
                  <c:v>Count of Disability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5-4D9E-9CF5-B8767B804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5-4D9E-9CF5-B8767B804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5-4D9E-9CF5-B8767B804C11}"/>
              </c:ext>
            </c:extLst>
          </c:dPt>
          <c:cat>
            <c:strRef>
              <c:f>Sheet18!$A$10:$A$12</c:f>
              <c:strCache>
                <c:ptCount val="3"/>
                <c:pt idx="0">
                  <c:v>No</c:v>
                </c:pt>
                <c:pt idx="1">
                  <c:v>Prefer not to say</c:v>
                </c:pt>
                <c:pt idx="2">
                  <c:v>Yes</c:v>
                </c:pt>
              </c:strCache>
            </c:strRef>
          </c:cat>
          <c:val>
            <c:numRef>
              <c:f>Sheet18!$B$10:$B$12</c:f>
              <c:numCache>
                <c:formatCode>General</c:formatCode>
                <c:ptCount val="3"/>
                <c:pt idx="0">
                  <c:v>21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95-4D9E-9CF5-B8767B80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Sheet11!$B$9</c:f>
              <c:strCache>
                <c:ptCount val="1"/>
                <c:pt idx="0">
                  <c:v>Count of Welsh_Speaker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C-477D-8B46-B4A5F27084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C-477D-8B46-B4A5F27084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C-477D-8B46-B4A5F27084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C-477D-8B46-B4A5F270849E}"/>
              </c:ext>
            </c:extLst>
          </c:dPt>
          <c:cat>
            <c:strRef>
              <c:f>Sheet11!$A$10:$A$13</c:f>
              <c:strCache>
                <c:ptCount val="4"/>
                <c:pt idx="0">
                  <c:v>No</c:v>
                </c:pt>
                <c:pt idx="1">
                  <c:v>Prefer not to say</c:v>
                </c:pt>
                <c:pt idx="2">
                  <c:v>Yes (Fluent)</c:v>
                </c:pt>
                <c:pt idx="3">
                  <c:v>Yes (Learner)</c:v>
                </c:pt>
              </c:strCache>
            </c:strRef>
          </c:cat>
          <c:val>
            <c:numRef>
              <c:f>Sheet11!$B$10:$B$13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C-477D-8B46-B4A5F270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Ethnic Groups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Sheet4!$A$9:$A$13</c:f>
              <c:strCache>
                <c:ptCount val="5"/>
                <c:pt idx="0">
                  <c:v>White British</c:v>
                </c:pt>
                <c:pt idx="1">
                  <c:v>Prefer not to say</c:v>
                </c:pt>
                <c:pt idx="2">
                  <c:v>White Other</c:v>
                </c:pt>
                <c:pt idx="3">
                  <c:v>Mixed - White and Asian</c:v>
                </c:pt>
                <c:pt idx="4">
                  <c:v>Black or Black British - African</c:v>
                </c:pt>
              </c:strCache>
            </c:strRef>
          </c:cat>
          <c:val>
            <c:numRef>
              <c:f>Sheet4!$B$9:$B$13</c:f>
              <c:numCache>
                <c:formatCode>General</c:formatCode>
                <c:ptCount val="5"/>
                <c:pt idx="0">
                  <c:v>21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A-43B8-AFA1-5A8A2676D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Count of First_Language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Sheet9!$A$14:$A$21</c:f>
              <c:strCache>
                <c:ptCount val="8"/>
                <c:pt idx="0">
                  <c:v>British sign langauge</c:v>
                </c:pt>
                <c:pt idx="1">
                  <c:v>Cymraeg</c:v>
                </c:pt>
                <c:pt idx="2">
                  <c:v>English</c:v>
                </c:pt>
                <c:pt idx="3">
                  <c:v>Italian</c:v>
                </c:pt>
                <c:pt idx="4">
                  <c:v>Prefer not to say</c:v>
                </c:pt>
                <c:pt idx="5">
                  <c:v>Setswana</c:v>
                </c:pt>
                <c:pt idx="6">
                  <c:v>Russian</c:v>
                </c:pt>
                <c:pt idx="7">
                  <c:v>Afrikaans</c:v>
                </c:pt>
              </c:strCache>
            </c:strRef>
          </c:cat>
          <c:val>
            <c:numRef>
              <c:f>Sheet9!$B$14:$B$21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21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Parent or Carer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A-4C3C-AA40-C8191EBF1A86}"/>
              </c:ext>
            </c:extLst>
          </c:dPt>
          <c:cat>
            <c:strRef>
              <c:f>Sheet23!$G$9:$G$11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Prefer not to say</c:v>
                </c:pt>
              </c:strCache>
            </c:strRef>
          </c:cat>
          <c:val>
            <c:numRef>
              <c:f>Sheet23!$H$9:$H$11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BA3D-3744-7E4B-BF9C-19CE4A67BE3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7253-A811-A243-9FFD-2889D72F5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7253-A811-A243-9FFD-2889D72F5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8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F646033-2694-F237-66FC-8E5EFC6D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E4320B-C5A4-B4FD-F920-B837B7ED1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BD6B0-70C1-7A54-5B0D-336502995E24}"/>
              </a:ext>
            </a:extLst>
          </p:cNvPr>
          <p:cNvGrpSpPr/>
          <p:nvPr userDrawn="1"/>
        </p:nvGrpSpPr>
        <p:grpSpPr>
          <a:xfrm>
            <a:off x="126561" y="6188197"/>
            <a:ext cx="3064471" cy="503583"/>
            <a:chOff x="126561" y="6188197"/>
            <a:chExt cx="3064471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3297141" y="6188197"/>
            <a:ext cx="528007" cy="503583"/>
          </a:xfrm>
          <a:prstGeom prst="ellipse">
            <a:avLst/>
          </a:prstGeom>
          <a:solidFill>
            <a:srgbClr val="CA252C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3931257" y="6188197"/>
            <a:ext cx="528007" cy="503583"/>
          </a:xfrm>
          <a:prstGeom prst="ellipse">
            <a:avLst/>
          </a:prstGeom>
          <a:solidFill>
            <a:srgbClr val="F7941F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4565373" y="6188197"/>
            <a:ext cx="528007" cy="503583"/>
          </a:xfrm>
          <a:prstGeom prst="ellipse">
            <a:avLst/>
          </a:prstGeom>
          <a:solidFill>
            <a:srgbClr val="00AF50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5199488" y="6188197"/>
            <a:ext cx="528007" cy="503583"/>
          </a:xfrm>
          <a:prstGeom prst="ellipse">
            <a:avLst/>
          </a:prstGeom>
          <a:solidFill>
            <a:srgbClr val="0171A3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833604" y="6188197"/>
            <a:ext cx="528007" cy="503583"/>
          </a:xfrm>
          <a:prstGeom prst="ellipse">
            <a:avLst/>
          </a:prstGeom>
          <a:solidFill>
            <a:srgbClr val="95277D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E7D1F-F62E-C29B-7E04-8CE3DAEA18CB}"/>
              </a:ext>
            </a:extLst>
          </p:cNvPr>
          <p:cNvGrpSpPr/>
          <p:nvPr userDrawn="1"/>
        </p:nvGrpSpPr>
        <p:grpSpPr>
          <a:xfrm>
            <a:off x="760677" y="6188197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F4C41-4CF0-4E33-0ACB-680A4B159876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67F3B6-26AA-8000-CF3B-C5E261616507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C777DB-1F8E-9213-9CEA-B35305E0156C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110ED-5FBE-E120-4DFD-F3DE1AA741ED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4E6750-1449-4889-F2D2-68310CA70BE5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4D81655-9836-4663-7056-D3B662900A5D}"/>
              </a:ext>
            </a:extLst>
          </p:cNvPr>
          <p:cNvSpPr/>
          <p:nvPr userDrawn="1"/>
        </p:nvSpPr>
        <p:spPr>
          <a:xfrm>
            <a:off x="3944264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1C0B6-E904-4583-4085-E798C888804D}"/>
              </a:ext>
            </a:extLst>
          </p:cNvPr>
          <p:cNvSpPr/>
          <p:nvPr userDrawn="1"/>
        </p:nvSpPr>
        <p:spPr>
          <a:xfrm>
            <a:off x="4578380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75EE5B-1985-BAC7-8672-A8C480187F9E}"/>
              </a:ext>
            </a:extLst>
          </p:cNvPr>
          <p:cNvSpPr/>
          <p:nvPr userDrawn="1"/>
        </p:nvSpPr>
        <p:spPr>
          <a:xfrm>
            <a:off x="5212496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9EEDE-0D35-75DD-114F-FA7A3E8BA23A}"/>
              </a:ext>
            </a:extLst>
          </p:cNvPr>
          <p:cNvSpPr/>
          <p:nvPr userDrawn="1"/>
        </p:nvSpPr>
        <p:spPr>
          <a:xfrm>
            <a:off x="5846611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AD9D6-C89C-34A4-418C-313EF9E32A0D}"/>
              </a:ext>
            </a:extLst>
          </p:cNvPr>
          <p:cNvSpPr/>
          <p:nvPr userDrawn="1"/>
        </p:nvSpPr>
        <p:spPr>
          <a:xfrm>
            <a:off x="6480727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188FF-61F1-7CFE-451D-6206DBB6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527" l="9948" r="89529">
                        <a14:foregroundMark x1="49215" y1="53234" x2="49215" y2="53234"/>
                        <a14:foregroundMark x1="38220" y1="43781" x2="38220" y2="43781"/>
                        <a14:foregroundMark x1="35602" y1="94527" x2="35602" y2="94527"/>
                        <a14:foregroundMark x1="60209" y1="31841" x2="60209" y2="31841"/>
                        <a14:foregroundMark x1="34555" y1="49751" x2="34555" y2="49751"/>
                        <a14:foregroundMark x1="55497" y1="29353" x2="55497" y2="29353"/>
                        <a14:foregroundMark x1="59162" y1="34328" x2="39267" y2="48259"/>
                        <a14:foregroundMark x1="49215" y1="42289" x2="60209" y2="35323"/>
                        <a14:foregroundMark x1="29843" y1="68657" x2="29843" y2="63184"/>
                        <a14:foregroundMark x1="55497" y1="39801" x2="50785" y2="31343"/>
                        <a14:foregroundMark x1="59162" y1="45274" x2="43455" y2="52736"/>
                        <a14:foregroundMark x1="47120" y1="52736" x2="58115" y2="70149"/>
                        <a14:foregroundMark x1="58115" y1="70149" x2="51832" y2="37313"/>
                        <a14:foregroundMark x1="32461" y1="29353" x2="32461" y2="29353"/>
                        <a14:foregroundMark x1="20942" y1="47761" x2="20942" y2="47761"/>
                        <a14:foregroundMark x1="37173" y1="86567" x2="37173" y2="86567"/>
                        <a14:backgroundMark x1="83770" y1="88557" x2="83770" y2="88557"/>
                        <a14:backgroundMark x1="83770" y1="88557" x2="83770" y2="88557"/>
                        <a14:backgroundMark x1="83770" y1="88557" x2="83770" y2="83582"/>
                        <a14:backgroundMark x1="83770" y1="82587" x2="83770" y2="82587"/>
                        <a14:backgroundMark x1="85340" y1="8458" x2="95812" y2="66169"/>
                        <a14:backgroundMark x1="95812" y1="66169" x2="66492" y2="99005"/>
                        <a14:backgroundMark x1="4188" y1="5970" x2="4188" y2="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49EEFE-785A-C1AE-C286-383737278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32413" y="6270870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5DA4F5-018E-8F26-C259-D34C74F98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0D1E75-6A6E-0905-47BD-F48B6837F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</p:spTree>
    <p:extLst>
      <p:ext uri="{BB962C8B-B14F-4D97-AF65-F5344CB8AC3E}">
        <p14:creationId xmlns:p14="http://schemas.microsoft.com/office/powerpoint/2010/main" val="961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9026D-D418-1837-0907-1F994F4367A5}"/>
              </a:ext>
            </a:extLst>
          </p:cNvPr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A1EDBF-8C45-4E49-9EE9-A15B4ED48F61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090B1C-73F9-1EC2-1ED4-435581ADA64C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F57BF6-D69E-961D-D1A6-A5822A537CAA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7331F-EEF0-6787-61EF-C5791C654B4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539223-B37C-398D-70A5-152E2273D886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FA4D62-3C54-75AE-7F2F-1CD67428FEA0}"/>
                </a:ext>
              </a:extLst>
            </p:cNvPr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E6AB9-7E17-0D8B-08EE-C522275C9F0E}"/>
                </a:ext>
              </a:extLst>
            </p:cNvPr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1C042-E669-2F97-D610-A97B18BE7D27}"/>
                </a:ext>
              </a:extLst>
            </p:cNvPr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CD9087-5D09-CCB4-4608-14FD68AF1267}"/>
                </a:ext>
              </a:extLst>
            </p:cNvPr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BC54D6-E5EE-B111-65F3-8EB71B548315}"/>
                </a:ext>
              </a:extLst>
            </p:cNvPr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FC5307-7CBA-A427-5E96-24270C06E971}"/>
              </a:ext>
            </a:extLst>
          </p:cNvPr>
          <p:cNvGrpSpPr/>
          <p:nvPr userDrawn="1"/>
        </p:nvGrpSpPr>
        <p:grpSpPr>
          <a:xfrm>
            <a:off x="228299" y="6112922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A05EA1-04D5-E198-162D-B6243158772B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BD7EF-2E20-702D-9265-84789B54BA4F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9FF824-A00E-C6C5-44C7-1A288B2D2CC3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D7C803-816A-99F6-06FA-387BE5FE888B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9A06DC-A989-6AED-D03A-67495B774977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AC7D184-17D4-D387-76C1-D4A2EA4DFF1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9F192E-5391-1FBE-93D7-641EFE7F8673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A1A32C-D8CC-DEDD-09CD-50BEC7AD01E0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8952C-FCCB-9783-7FC5-EA73EDE02E8C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9C6FA-5248-0410-B3ED-0DA47370A3F7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595F6-7865-1230-5FF3-880EF1C3D066}"/>
              </a:ext>
            </a:extLst>
          </p:cNvPr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F8A2AD-7ECE-D2E9-86D4-0BF3D1E40486}"/>
              </a:ext>
            </a:extLst>
          </p:cNvPr>
          <p:cNvGrpSpPr/>
          <p:nvPr userDrawn="1"/>
        </p:nvGrpSpPr>
        <p:grpSpPr>
          <a:xfrm>
            <a:off x="11336178" y="0"/>
            <a:ext cx="855822" cy="900630"/>
            <a:chOff x="12336780" y="365125"/>
            <a:chExt cx="855822" cy="900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0439C8C-4F9D-0828-4C13-7DEB2C1B256C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C968A4F8-D9B2-9329-7F41-C89959551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DF38210-79EA-200A-E169-FA1C2077377D}"/>
              </a:ext>
            </a:extLst>
          </p:cNvPr>
          <p:cNvSpPr txBox="1"/>
          <p:nvPr userDrawn="1"/>
        </p:nvSpPr>
        <p:spPr>
          <a:xfrm>
            <a:off x="9507775" y="6251066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D035C-FBC2-63AA-00A9-B33F60917961}"/>
              </a:ext>
            </a:extLst>
          </p:cNvPr>
          <p:cNvGrpSpPr/>
          <p:nvPr userDrawn="1"/>
        </p:nvGrpSpPr>
        <p:grpSpPr>
          <a:xfrm>
            <a:off x="11343853" y="912"/>
            <a:ext cx="855822" cy="900630"/>
            <a:chOff x="12336780" y="365125"/>
            <a:chExt cx="855822" cy="900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C727-0FC5-F4A8-8E80-0DBD5FCA9207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CC2A1D17-1846-D827-0AF8-41D8B42D15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2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w151@aber.ac.uk" TargetMode="External"/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5737">
            <a:off x="2952740" y="3143580"/>
            <a:ext cx="6412102" cy="1653752"/>
            <a:chOff x="135342" y="646050"/>
            <a:chExt cx="12824204" cy="3307504"/>
          </a:xfrm>
        </p:grpSpPr>
        <p:grpSp>
          <p:nvGrpSpPr>
            <p:cNvPr id="3" name="Group 3"/>
            <p:cNvGrpSpPr/>
            <p:nvPr/>
          </p:nvGrpSpPr>
          <p:grpSpPr>
            <a:xfrm rot="-351616">
              <a:off x="135342" y="646050"/>
              <a:ext cx="12824204" cy="3307504"/>
              <a:chOff x="0" y="0"/>
              <a:chExt cx="33757530" cy="87064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33612751" cy="8561659"/>
              </a:xfrm>
              <a:custGeom>
                <a:avLst/>
                <a:gdLst/>
                <a:ahLst/>
                <a:cxnLst/>
                <a:rect l="l" t="t" r="r" b="b"/>
                <a:pathLst>
                  <a:path w="33612751" h="8561659">
                    <a:moveTo>
                      <a:pt x="0" y="0"/>
                    </a:moveTo>
                    <a:lnTo>
                      <a:pt x="33612751" y="0"/>
                    </a:lnTo>
                    <a:lnTo>
                      <a:pt x="33612751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33757530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33757530" h="8706439">
                    <a:moveTo>
                      <a:pt x="33612751" y="8561659"/>
                    </a:moveTo>
                    <a:lnTo>
                      <a:pt x="33757530" y="8561659"/>
                    </a:lnTo>
                    <a:lnTo>
                      <a:pt x="33757530" y="8706439"/>
                    </a:lnTo>
                    <a:lnTo>
                      <a:pt x="33612751" y="8706439"/>
                    </a:lnTo>
                    <a:lnTo>
                      <a:pt x="33612751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33612751" y="144780"/>
                    </a:moveTo>
                    <a:lnTo>
                      <a:pt x="33757530" y="144780"/>
                    </a:lnTo>
                    <a:lnTo>
                      <a:pt x="33757530" y="8561660"/>
                    </a:lnTo>
                    <a:lnTo>
                      <a:pt x="33612751" y="8561660"/>
                    </a:lnTo>
                    <a:lnTo>
                      <a:pt x="33612751" y="144780"/>
                    </a:lnTo>
                    <a:close/>
                    <a:moveTo>
                      <a:pt x="144780" y="8561659"/>
                    </a:moveTo>
                    <a:lnTo>
                      <a:pt x="33612751" y="8561659"/>
                    </a:lnTo>
                    <a:lnTo>
                      <a:pt x="33612751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33612751" y="0"/>
                    </a:moveTo>
                    <a:lnTo>
                      <a:pt x="33757530" y="0"/>
                    </a:lnTo>
                    <a:lnTo>
                      <a:pt x="33757530" y="144780"/>
                    </a:lnTo>
                    <a:lnTo>
                      <a:pt x="33612751" y="144780"/>
                    </a:lnTo>
                    <a:lnTo>
                      <a:pt x="336127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612751" y="0"/>
                    </a:lnTo>
                    <a:lnTo>
                      <a:pt x="336127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 rot="21248384">
              <a:off x="525608" y="1323038"/>
              <a:ext cx="12084406" cy="220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347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ELECTIONS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185399">
            <a:off x="2362494" y="1481731"/>
            <a:ext cx="4497744" cy="1653752"/>
            <a:chOff x="145347" y="450413"/>
            <a:chExt cx="8995487" cy="3307504"/>
          </a:xfrm>
        </p:grpSpPr>
        <p:grpSp>
          <p:nvGrpSpPr>
            <p:cNvPr id="8" name="Group 8"/>
            <p:cNvGrpSpPr/>
            <p:nvPr/>
          </p:nvGrpSpPr>
          <p:grpSpPr>
            <a:xfrm rot="-351616">
              <a:off x="145347" y="450413"/>
              <a:ext cx="8995487" cy="3307504"/>
              <a:chOff x="0" y="0"/>
              <a:chExt cx="23679087" cy="87064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9301" y="51148"/>
                <a:ext cx="23529786" cy="8561661"/>
              </a:xfrm>
              <a:custGeom>
                <a:avLst/>
                <a:gdLst/>
                <a:ahLst/>
                <a:cxnLst/>
                <a:rect l="l" t="t" r="r" b="b"/>
                <a:pathLst>
                  <a:path w="23529785" h="8561659">
                    <a:moveTo>
                      <a:pt x="0" y="0"/>
                    </a:moveTo>
                    <a:lnTo>
                      <a:pt x="23529785" y="0"/>
                    </a:lnTo>
                    <a:lnTo>
                      <a:pt x="23529785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3674564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23674564" h="8706439">
                    <a:moveTo>
                      <a:pt x="23529784" y="8561659"/>
                    </a:moveTo>
                    <a:lnTo>
                      <a:pt x="23674564" y="8561659"/>
                    </a:lnTo>
                    <a:lnTo>
                      <a:pt x="23674564" y="8706439"/>
                    </a:lnTo>
                    <a:lnTo>
                      <a:pt x="23529784" y="8706439"/>
                    </a:lnTo>
                    <a:lnTo>
                      <a:pt x="23529784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23529784" y="144780"/>
                    </a:moveTo>
                    <a:lnTo>
                      <a:pt x="23674564" y="144780"/>
                    </a:lnTo>
                    <a:lnTo>
                      <a:pt x="23674564" y="8561660"/>
                    </a:lnTo>
                    <a:lnTo>
                      <a:pt x="23529784" y="8561660"/>
                    </a:lnTo>
                    <a:lnTo>
                      <a:pt x="23529784" y="144780"/>
                    </a:lnTo>
                    <a:close/>
                    <a:moveTo>
                      <a:pt x="144780" y="8561659"/>
                    </a:moveTo>
                    <a:lnTo>
                      <a:pt x="23529784" y="8561659"/>
                    </a:lnTo>
                    <a:lnTo>
                      <a:pt x="23529784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23529784" y="0"/>
                    </a:moveTo>
                    <a:lnTo>
                      <a:pt x="23674564" y="0"/>
                    </a:lnTo>
                    <a:lnTo>
                      <a:pt x="23674564" y="144780"/>
                    </a:lnTo>
                    <a:lnTo>
                      <a:pt x="23529784" y="144780"/>
                    </a:lnTo>
                    <a:lnTo>
                      <a:pt x="235297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529784" y="0"/>
                    </a:lnTo>
                    <a:lnTo>
                      <a:pt x="235297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21248384">
              <a:off x="404112" y="1057811"/>
              <a:ext cx="8519535" cy="1826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347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2024 SPRING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175">
            <a:off x="7399758" y="1062913"/>
            <a:ext cx="1916481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C055E3-DE3C-0F7F-A0C4-A9956BEBDD97}"/>
              </a:ext>
            </a:extLst>
          </p:cNvPr>
          <p:cNvSpPr txBox="1"/>
          <p:nvPr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 | abersu.co.uk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1A92C6-FFD5-2DBB-D598-C5156F11ED5C}"/>
              </a:ext>
            </a:extLst>
          </p:cNvPr>
          <p:cNvSpPr/>
          <p:nvPr/>
        </p:nvSpPr>
        <p:spPr>
          <a:xfrm>
            <a:off x="2325158" y="5321393"/>
            <a:ext cx="7542018" cy="739131"/>
          </a:xfrm>
          <a:custGeom>
            <a:avLst/>
            <a:gdLst/>
            <a:ahLst/>
            <a:cxnLst/>
            <a:rect l="l" t="t" r="r" b="b"/>
            <a:pathLst>
              <a:path w="33757530" h="8706439">
                <a:moveTo>
                  <a:pt x="33612751" y="8561659"/>
                </a:moveTo>
                <a:lnTo>
                  <a:pt x="33757530" y="8561659"/>
                </a:lnTo>
                <a:lnTo>
                  <a:pt x="33757530" y="8706439"/>
                </a:lnTo>
                <a:lnTo>
                  <a:pt x="33612751" y="8706439"/>
                </a:lnTo>
                <a:lnTo>
                  <a:pt x="33612751" y="8561659"/>
                </a:lnTo>
                <a:close/>
                <a:moveTo>
                  <a:pt x="0" y="144780"/>
                </a:moveTo>
                <a:lnTo>
                  <a:pt x="144780" y="144780"/>
                </a:lnTo>
                <a:lnTo>
                  <a:pt x="144780" y="8561660"/>
                </a:lnTo>
                <a:lnTo>
                  <a:pt x="0" y="8561660"/>
                </a:lnTo>
                <a:lnTo>
                  <a:pt x="0" y="144780"/>
                </a:lnTo>
                <a:close/>
                <a:moveTo>
                  <a:pt x="0" y="8561660"/>
                </a:moveTo>
                <a:lnTo>
                  <a:pt x="144780" y="8561660"/>
                </a:lnTo>
                <a:lnTo>
                  <a:pt x="144780" y="8706439"/>
                </a:lnTo>
                <a:lnTo>
                  <a:pt x="0" y="8706439"/>
                </a:lnTo>
                <a:lnTo>
                  <a:pt x="0" y="8561659"/>
                </a:lnTo>
                <a:close/>
                <a:moveTo>
                  <a:pt x="33612751" y="144780"/>
                </a:moveTo>
                <a:lnTo>
                  <a:pt x="33757530" y="144780"/>
                </a:lnTo>
                <a:lnTo>
                  <a:pt x="33757530" y="8561660"/>
                </a:lnTo>
                <a:lnTo>
                  <a:pt x="33612751" y="8561660"/>
                </a:lnTo>
                <a:lnTo>
                  <a:pt x="33612751" y="144780"/>
                </a:lnTo>
                <a:close/>
                <a:moveTo>
                  <a:pt x="144780" y="8561659"/>
                </a:moveTo>
                <a:lnTo>
                  <a:pt x="33612751" y="8561659"/>
                </a:lnTo>
                <a:lnTo>
                  <a:pt x="33612751" y="8706439"/>
                </a:lnTo>
                <a:lnTo>
                  <a:pt x="144780" y="8706439"/>
                </a:lnTo>
                <a:lnTo>
                  <a:pt x="144780" y="8561659"/>
                </a:lnTo>
                <a:close/>
                <a:moveTo>
                  <a:pt x="33612751" y="0"/>
                </a:moveTo>
                <a:lnTo>
                  <a:pt x="33757530" y="0"/>
                </a:lnTo>
                <a:lnTo>
                  <a:pt x="33757530" y="144780"/>
                </a:lnTo>
                <a:lnTo>
                  <a:pt x="33612751" y="144780"/>
                </a:lnTo>
                <a:lnTo>
                  <a:pt x="33612751" y="0"/>
                </a:lnTo>
                <a:close/>
                <a:moveTo>
                  <a:pt x="0" y="0"/>
                </a:moveTo>
                <a:lnTo>
                  <a:pt x="144780" y="0"/>
                </a:lnTo>
                <a:lnTo>
                  <a:pt x="144780" y="144780"/>
                </a:lnTo>
                <a:lnTo>
                  <a:pt x="0" y="144780"/>
                </a:lnTo>
                <a:lnTo>
                  <a:pt x="0" y="0"/>
                </a:lnTo>
                <a:close/>
                <a:moveTo>
                  <a:pt x="144780" y="0"/>
                </a:moveTo>
                <a:lnTo>
                  <a:pt x="33612751" y="0"/>
                </a:lnTo>
                <a:lnTo>
                  <a:pt x="33612751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4503825-A371-0B4D-F18E-D4EF00B4A982}"/>
              </a:ext>
            </a:extLst>
          </p:cNvPr>
          <p:cNvSpPr txBox="1"/>
          <p:nvPr/>
        </p:nvSpPr>
        <p:spPr>
          <a:xfrm>
            <a:off x="1522679" y="5043127"/>
            <a:ext cx="9135291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4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 DIVERSITY STATISTICS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9D88-181A-B16A-DE18-9C86240D7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-1"/>
          <a:stretch/>
        </p:blipFill>
        <p:spPr>
          <a:xfrm>
            <a:off x="0" y="2447"/>
            <a:ext cx="2821403" cy="2370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who are a Parent or Carer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502614"/>
              </p:ext>
            </p:extLst>
          </p:nvPr>
        </p:nvGraphicFramePr>
        <p:xfrm>
          <a:off x="892885" y="1570617"/>
          <a:ext cx="10693101" cy="41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3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11470" y="3752652"/>
            <a:ext cx="10682337" cy="1591936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097529" y="1481057"/>
            <a:ext cx="5910221" cy="1386180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470" y="3913674"/>
            <a:ext cx="10682337" cy="1269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jaw151@aber.ac.uk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794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59" y="640412"/>
            <a:ext cx="9961581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7994" y="1769376"/>
            <a:ext cx="5497832" cy="1040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2" y="1564384"/>
            <a:ext cx="1026479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DDE5-B3A4-C058-05F7-5C250A04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 Diversity Information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8E125-14D8-C97E-C5C5-688521BF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anonymised data shows how our candidates identified during our 2024 Spring Election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candidates had stood for two positions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i.e. a full time position &amp; Volunteer Position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they would have been counted twice.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candidates have stood as pairs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cases in this election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the demographics of both candidates are counted.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need this data in an alternative format please email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4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of Candidates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239890-0912-23EE-D5C3-85A2CC1AE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47940"/>
              </p:ext>
            </p:extLst>
          </p:nvPr>
        </p:nvGraphicFramePr>
        <p:xfrm>
          <a:off x="505609" y="1688951"/>
          <a:ext cx="10994315" cy="35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8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Gender of Candidates the same as assigned at birth?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3E6882-6F8E-D688-6520-786F2E294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63759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Sexuality of Candidates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5530E4-01FE-0BF2-1097-520133004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471628"/>
              </p:ext>
            </p:extLst>
          </p:nvPr>
        </p:nvGraphicFramePr>
        <p:xfrm>
          <a:off x="570155" y="15491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7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declaring a disability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CD3290-981F-9004-DF75-FDCE3877F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69645"/>
              </p:ext>
            </p:extLst>
          </p:nvPr>
        </p:nvGraphicFramePr>
        <p:xfrm>
          <a:off x="1086522" y="1656678"/>
          <a:ext cx="10198250" cy="40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3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Able to Communicate in Welsh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B5F01D-DC48-CFA2-51FB-C44E01B1E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833782"/>
              </p:ext>
            </p:extLst>
          </p:nvPr>
        </p:nvGraphicFramePr>
        <p:xfrm>
          <a:off x="365759" y="144879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Ethnic Group of Candidates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3EC0C6-4671-3262-B74A-85DE1CE9A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48070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4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language of Candidates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116179"/>
              </p:ext>
            </p:extLst>
          </p:nvPr>
        </p:nvGraphicFramePr>
        <p:xfrm>
          <a:off x="892885" y="1656679"/>
          <a:ext cx="10585524" cy="39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0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b66d20e-dccb-4836-b3f2-cf8e12e1d3d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10470</TotalTime>
  <Words>168</Words>
  <Application>Microsoft Office PowerPoint</Application>
  <PresentationFormat>Widescreen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1_Office Theme</vt:lpstr>
      <vt:lpstr>2_Office Theme</vt:lpstr>
      <vt:lpstr>PowerPoint Presentation</vt:lpstr>
      <vt:lpstr>Candidate Diversity Information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McGrath</dc:creator>
  <cp:lastModifiedBy>Jacob Webb [jaw151]</cp:lastModifiedBy>
  <cp:revision>264</cp:revision>
  <cp:lastPrinted>2020-02-25T22:57:57Z</cp:lastPrinted>
  <dcterms:created xsi:type="dcterms:W3CDTF">2016-08-31T18:13:22Z</dcterms:created>
  <dcterms:modified xsi:type="dcterms:W3CDTF">2024-03-19T14:33:41Z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2023-05-04T15:42:48Z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f9c86826-fd23-493e-b2c9-d2d4167a2918</vt:lpwstr>
  </property>
  <property fmtid="{D5CDD505-2E9C-101B-9397-08002B2CF9AE}" pid="8" name="MSIP_Label_f2dfecbd-fc97-4e8a-a9cd-19ed496c406e_ContentBits">
    <vt:lpwstr>0</vt:lpwstr>
  </property>
</Properties>
</file>