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6" r:id="rId2"/>
  </p:sldMasterIdLst>
  <p:notesMasterIdLst>
    <p:notesMasterId r:id="rId16"/>
  </p:notesMasterIdLst>
  <p:sldIdLst>
    <p:sldId id="464" r:id="rId3"/>
    <p:sldId id="479" r:id="rId4"/>
    <p:sldId id="467" r:id="rId5"/>
    <p:sldId id="468" r:id="rId6"/>
    <p:sldId id="470" r:id="rId7"/>
    <p:sldId id="473" r:id="rId8"/>
    <p:sldId id="474" r:id="rId9"/>
    <p:sldId id="475" r:id="rId10"/>
    <p:sldId id="471" r:id="rId11"/>
    <p:sldId id="476" r:id="rId12"/>
    <p:sldId id="477" r:id="rId13"/>
    <p:sldId id="478" r:id="rId14"/>
    <p:sldId id="4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2C"/>
    <a:srgbClr val="95277D"/>
    <a:srgbClr val="F7941F"/>
    <a:srgbClr val="00AF50"/>
    <a:srgbClr val="0171A3"/>
    <a:srgbClr val="E6E6E6"/>
    <a:srgbClr val="000000"/>
    <a:srgbClr val="92A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Count of Gender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Sheet7!$A$13:$A$17</c:f>
              <c:strCache>
                <c:ptCount val="5"/>
                <c:pt idx="0">
                  <c:v>Man </c:v>
                </c:pt>
                <c:pt idx="1">
                  <c:v>Non-binary*</c:v>
                </c:pt>
                <c:pt idx="2">
                  <c:v>Prefer not to say</c:v>
                </c:pt>
                <c:pt idx="3">
                  <c:v>Questioning</c:v>
                </c:pt>
                <c:pt idx="4">
                  <c:v>Woman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8-4805-B9EB-CD11E6D38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519024"/>
        <c:axId val="167141680"/>
      </c:barChart>
      <c:catAx>
        <c:axId val="2185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7141680"/>
        <c:crosses val="autoZero"/>
        <c:auto val="1"/>
        <c:lblAlgn val="ctr"/>
        <c:lblOffset val="100"/>
        <c:noMultiLvlLbl val="0"/>
      </c:catAx>
      <c:valAx>
        <c:axId val="16714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85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Parent or Carer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cat>
            <c:strRef>
              <c:f>Sheet23!$G$9:$G$10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Count of Sexuality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Sheet2!$A$13:$A$18</c:f>
              <c:strCache>
                <c:ptCount val="6"/>
                <c:pt idx="0">
                  <c:v>Bisexual</c:v>
                </c:pt>
                <c:pt idx="1">
                  <c:v>Heterosexual</c:v>
                </c:pt>
                <c:pt idx="2">
                  <c:v>Lesbian/Gay</c:v>
                </c:pt>
                <c:pt idx="3">
                  <c:v>Pansexual</c:v>
                </c:pt>
                <c:pt idx="4">
                  <c:v>Prefer not to say</c:v>
                </c:pt>
                <c:pt idx="5">
                  <c:v>Queer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45B8-9E4C-AD66CBA75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Sheet11!$B$9</c:f>
              <c:strCache>
                <c:ptCount val="1"/>
                <c:pt idx="0">
                  <c:v>Count of Welsh_Speaker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C-477D-8B46-B4A5F27084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C-477D-8B46-B4A5F27084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C-477D-8B46-B4A5F27084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C-477D-8B46-B4A5F270849E}"/>
              </c:ext>
            </c:extLst>
          </c:dPt>
          <c:cat>
            <c:strRef>
              <c:f>Sheet11!$A$10:$A$13</c:f>
              <c:strCache>
                <c:ptCount val="4"/>
                <c:pt idx="0">
                  <c:v>No</c:v>
                </c:pt>
                <c:pt idx="1">
                  <c:v>Prefer not to say</c:v>
                </c:pt>
                <c:pt idx="2">
                  <c:v>Yes (Fluent)</c:v>
                </c:pt>
                <c:pt idx="3">
                  <c:v>Yes (Learner)</c:v>
                </c:pt>
              </c:strCache>
            </c:strRef>
          </c:cat>
          <c:val>
            <c:numRef>
              <c:f>Sheet11!$B$10:$B$13</c:f>
              <c:numCache>
                <c:formatCode>General</c:formatCode>
                <c:ptCount val="4"/>
                <c:pt idx="0">
                  <c:v>22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C-477D-8B46-B4A5F270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Gender_at_Birth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Sheet4!$A$9:$A$11</c:f>
              <c:strCache>
                <c:ptCount val="3"/>
                <c:pt idx="0">
                  <c:v>No</c:v>
                </c:pt>
                <c:pt idx="1">
                  <c:v>Prefer not to say</c:v>
                </c:pt>
                <c:pt idx="2">
                  <c:v>Yes</c:v>
                </c:pt>
              </c:strCache>
            </c:strRef>
          </c:cat>
          <c:val>
            <c:numRef>
              <c:f>Sheet4!$B$9:$B$11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6-4393-A2B5-316A321F6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Sheet18!$B$9</c:f>
              <c:strCache>
                <c:ptCount val="1"/>
                <c:pt idx="0">
                  <c:v>Count of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5-4D9E-9CF5-B8767B804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5-4D9E-9CF5-B8767B804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5-4D9E-9CF5-B8767B804C11}"/>
              </c:ext>
            </c:extLst>
          </c:dPt>
          <c:cat>
            <c:strRef>
              <c:f>Sheet18!$A$10:$A$12</c:f>
              <c:strCache>
                <c:ptCount val="3"/>
                <c:pt idx="0">
                  <c:v>No</c:v>
                </c:pt>
                <c:pt idx="1">
                  <c:v>Prefer not to say</c:v>
                </c:pt>
                <c:pt idx="2">
                  <c:v>Yes</c:v>
                </c:pt>
              </c:strCache>
            </c:strRef>
          </c:cat>
          <c:val>
            <c:numRef>
              <c:f>Sheet18!$B$10:$B$12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5-4D9E-9CF5-B8767B8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[Candidate Statistics.xlsx]Sheet20!PivotTable66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Sheet20!$B$3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Sheet20!$A$4:$A$8</c:f>
              <c:strCache>
                <c:ptCount val="5"/>
                <c:pt idx="0">
                  <c:v>Asian or Asian British – Pakistani</c:v>
                </c:pt>
                <c:pt idx="1">
                  <c:v>Black or Black British – African</c:v>
                </c:pt>
                <c:pt idx="2">
                  <c:v>Mixed – White and Black Caribbean</c:v>
                </c:pt>
                <c:pt idx="3">
                  <c:v>Prefer not to say</c:v>
                </c:pt>
                <c:pt idx="4">
                  <c:v>White </c:v>
                </c:pt>
              </c:strCache>
            </c:strRef>
          </c:cat>
          <c:val>
            <c:numRef>
              <c:f>Sheet20!$B$4:$B$8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8-47DE-825F-7C58D204F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717968"/>
        <c:axId val="215397360"/>
      </c:barChart>
      <c:catAx>
        <c:axId val="21571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7360"/>
        <c:crosses val="autoZero"/>
        <c:auto val="1"/>
        <c:lblAlgn val="ctr"/>
        <c:lblOffset val="100"/>
        <c:noMultiLvlLbl val="0"/>
      </c:catAx>
      <c:valAx>
        <c:axId val="21539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7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Count of First_Language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Sheet9!$A$14:$A$20</c:f>
              <c:strCache>
                <c:ptCount val="7"/>
                <c:pt idx="0">
                  <c:v>British sign langauge</c:v>
                </c:pt>
                <c:pt idx="1">
                  <c:v>Cymraeg</c:v>
                </c:pt>
                <c:pt idx="2">
                  <c:v>English</c:v>
                </c:pt>
                <c:pt idx="3">
                  <c:v>Norwegian</c:v>
                </c:pt>
                <c:pt idx="4">
                  <c:v>Prefer not to say</c:v>
                </c:pt>
                <c:pt idx="5">
                  <c:v>Setswana</c:v>
                </c:pt>
                <c:pt idx="6">
                  <c:v>Urdu</c:v>
                </c:pt>
              </c:strCache>
            </c:strRef>
          </c:cat>
          <c:val>
            <c:numRef>
              <c:f>Sheet9!$B$14:$B$20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Sheet21!$H$3</c:f>
              <c:strCache>
                <c:ptCount val="1"/>
                <c:pt idx="0">
                  <c:v>International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E-4E11-92DE-DF2086FBA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E-4E11-92DE-DF2086FBAD09}"/>
              </c:ext>
            </c:extLst>
          </c:dPt>
          <c:cat>
            <c:strRef>
              <c:f>Sheet21!$G$4:$G$5</c:f>
              <c:strCache>
                <c:ptCount val="2"/>
                <c:pt idx="0">
                  <c:v>International</c:v>
                </c:pt>
                <c:pt idx="1">
                  <c:v>Home </c:v>
                </c:pt>
              </c:strCache>
            </c:strRef>
          </c:cat>
          <c:val>
            <c:numRef>
              <c:f>Sheet21!$H$4:$H$5</c:f>
              <c:numCache>
                <c:formatCode>General</c:formatCode>
                <c:ptCount val="2"/>
                <c:pt idx="0">
                  <c:v>11.764705882352942</c:v>
                </c:pt>
                <c:pt idx="1">
                  <c:v>88.235294117647072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E-4E11-92DE-DF2086FB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Sheet22!$J$6</c:f>
              <c:strCache>
                <c:ptCount val="1"/>
                <c:pt idx="0">
                  <c:v>Undergraduate or Postgraduate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8-4D7F-A415-0F1A5F5B73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8-4D7F-A415-0F1A5F5B734C}"/>
              </c:ext>
            </c:extLst>
          </c:dPt>
          <c:cat>
            <c:strRef>
              <c:f>Sheet22!$I$7:$I$8</c:f>
              <c:strCache>
                <c:ptCount val="2"/>
                <c:pt idx="0">
                  <c:v>Postgraduate</c:v>
                </c:pt>
                <c:pt idx="1">
                  <c:v>Undergraduate</c:v>
                </c:pt>
              </c:strCache>
            </c:strRef>
          </c:cat>
          <c:val>
            <c:numRef>
              <c:f>Sheet22!$J$7:$J$8</c:f>
              <c:numCache>
                <c:formatCode>General</c:formatCode>
                <c:ptCount val="2"/>
                <c:pt idx="0">
                  <c:v>8.8235294117647065</c:v>
                </c:pt>
                <c:pt idx="1">
                  <c:v>91.176470588235304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28-4D7F-A415-0F1A5F5B7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8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</p:spTree>
    <p:extLst>
      <p:ext uri="{BB962C8B-B14F-4D97-AF65-F5344CB8AC3E}">
        <p14:creationId xmlns:p14="http://schemas.microsoft.com/office/powerpoint/2010/main" val="961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026D-D418-1837-0907-1F994F4367A5}"/>
              </a:ext>
            </a:extLst>
          </p:cNvPr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A1EDBF-8C45-4E49-9EE9-A15B4ED48F61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90B1C-73F9-1EC2-1ED4-435581ADA64C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F57BF6-D69E-961D-D1A6-A5822A537CAA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7331F-EEF0-6787-61EF-C5791C654B4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39223-B37C-398D-70A5-152E2273D886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FA4D62-3C54-75AE-7F2F-1CD67428FEA0}"/>
                </a:ext>
              </a:extLst>
            </p:cNvPr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E6AB9-7E17-0D8B-08EE-C522275C9F0E}"/>
                </a:ext>
              </a:extLst>
            </p:cNvPr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1C042-E669-2F97-D610-A97B18BE7D27}"/>
                </a:ext>
              </a:extLst>
            </p:cNvPr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CD9087-5D09-CCB4-4608-14FD68AF1267}"/>
                </a:ext>
              </a:extLst>
            </p:cNvPr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C54D6-E5EE-B111-65F3-8EB71B548315}"/>
                </a:ext>
              </a:extLst>
            </p:cNvPr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C5307-7CBA-A427-5E96-24270C06E971}"/>
              </a:ext>
            </a:extLst>
          </p:cNvPr>
          <p:cNvGrpSpPr/>
          <p:nvPr userDrawn="1"/>
        </p:nvGrpSpPr>
        <p:grpSpPr>
          <a:xfrm>
            <a:off x="228299" y="6112922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A05EA1-04D5-E198-162D-B6243158772B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BD7EF-2E20-702D-9265-84789B54BA4F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9FF824-A00E-C6C5-44C7-1A288B2D2CC3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D7C803-816A-99F6-06FA-387BE5FE888B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9A06DC-A989-6AED-D03A-67495B774977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C7D184-17D4-D387-76C1-D4A2EA4DFF1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9F192E-5391-1FBE-93D7-641EFE7F8673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A32C-D8CC-DEDD-09CD-50BEC7AD01E0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8952C-FCCB-9783-7FC5-EA73EDE02E8C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9C6FA-5248-0410-B3ED-0DA47370A3F7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595F6-7865-1230-5FF3-880EF1C3D066}"/>
              </a:ext>
            </a:extLst>
          </p:cNvPr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F8A2AD-7ECE-D2E9-86D4-0BF3D1E40486}"/>
              </a:ext>
            </a:extLst>
          </p:cNvPr>
          <p:cNvGrpSpPr/>
          <p:nvPr userDrawn="1"/>
        </p:nvGrpSpPr>
        <p:grpSpPr>
          <a:xfrm>
            <a:off x="11336178" y="0"/>
            <a:ext cx="855822" cy="900630"/>
            <a:chOff x="12336780" y="365125"/>
            <a:chExt cx="855822" cy="900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439C8C-4F9D-0828-4C13-7DEB2C1B256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968A4F8-D9B2-9329-7F41-C89959551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F38210-79EA-200A-E169-FA1C2077377D}"/>
              </a:ext>
            </a:extLst>
          </p:cNvPr>
          <p:cNvSpPr txBox="1"/>
          <p:nvPr userDrawn="1"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D035C-FBC2-63AA-00A9-B33F60917961}"/>
              </a:ext>
            </a:extLst>
          </p:cNvPr>
          <p:cNvGrpSpPr/>
          <p:nvPr userDrawn="1"/>
        </p:nvGrpSpPr>
        <p:grpSpPr>
          <a:xfrm>
            <a:off x="11343853" y="912"/>
            <a:ext cx="855822" cy="900630"/>
            <a:chOff x="12336780" y="365125"/>
            <a:chExt cx="855822" cy="900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C727-0FC5-F4A8-8E80-0DBD5FCA9207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C2A1D17-1846-D827-0AF8-41D8B42D15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37">
            <a:off x="2952740" y="3143580"/>
            <a:ext cx="6412102" cy="1653752"/>
            <a:chOff x="135342" y="646050"/>
            <a:chExt cx="12824204" cy="3307504"/>
          </a:xfrm>
        </p:grpSpPr>
        <p:grpSp>
          <p:nvGrpSpPr>
            <p:cNvPr id="3" name="Group 3"/>
            <p:cNvGrpSpPr/>
            <p:nvPr/>
          </p:nvGrpSpPr>
          <p:grpSpPr>
            <a:xfrm rot="-351616">
              <a:off x="135342" y="646050"/>
              <a:ext cx="12824204" cy="3307504"/>
              <a:chOff x="0" y="0"/>
              <a:chExt cx="33757530" cy="87064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3612751" cy="8561659"/>
              </a:xfrm>
              <a:custGeom>
                <a:avLst/>
                <a:gdLst/>
                <a:ahLst/>
                <a:cxnLst/>
                <a:rect l="l" t="t" r="r" b="b"/>
                <a:pathLst>
                  <a:path w="33612751" h="8561659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3757530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33757530" h="8706439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60"/>
                    </a:lnTo>
                    <a:lnTo>
                      <a:pt x="33612751" y="8561660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 rot="21248384">
              <a:off x="525608" y="1323038"/>
              <a:ext cx="12084406" cy="220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34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ELECTIONS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185399">
            <a:off x="2362494" y="1481731"/>
            <a:ext cx="4497744" cy="1653752"/>
            <a:chOff x="145347" y="450413"/>
            <a:chExt cx="8995487" cy="3307504"/>
          </a:xfrm>
        </p:grpSpPr>
        <p:grpSp>
          <p:nvGrpSpPr>
            <p:cNvPr id="8" name="Group 8"/>
            <p:cNvGrpSpPr/>
            <p:nvPr/>
          </p:nvGrpSpPr>
          <p:grpSpPr>
            <a:xfrm rot="-351616">
              <a:off x="145347" y="450413"/>
              <a:ext cx="8995487" cy="3307504"/>
              <a:chOff x="0" y="0"/>
              <a:chExt cx="23679087" cy="87064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9301" y="51148"/>
                <a:ext cx="23529786" cy="8561661"/>
              </a:xfrm>
              <a:custGeom>
                <a:avLst/>
                <a:gdLst/>
                <a:ahLst/>
                <a:cxnLst/>
                <a:rect l="l" t="t" r="r" b="b"/>
                <a:pathLst>
                  <a:path w="23529785" h="8561659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74564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23674564" h="8706439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60"/>
                    </a:lnTo>
                    <a:lnTo>
                      <a:pt x="23529784" y="8561660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 rot="21248384">
              <a:off x="404112" y="1057811"/>
              <a:ext cx="8519535" cy="1826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347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 SPRING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75">
            <a:off x="7399758" y="1062913"/>
            <a:ext cx="1916481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C055E3-DE3C-0F7F-A0C4-A9956BEBDD97}"/>
              </a:ext>
            </a:extLst>
          </p:cNvPr>
          <p:cNvSpPr txBox="1"/>
          <p:nvPr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1A92C6-FFD5-2DBB-D598-C5156F11ED5C}"/>
              </a:ext>
            </a:extLst>
          </p:cNvPr>
          <p:cNvSpPr/>
          <p:nvPr/>
        </p:nvSpPr>
        <p:spPr>
          <a:xfrm>
            <a:off x="2325158" y="5321393"/>
            <a:ext cx="7542018" cy="739131"/>
          </a:xfrm>
          <a:custGeom>
            <a:avLst/>
            <a:gdLst/>
            <a:ahLst/>
            <a:cxnLst/>
            <a:rect l="l" t="t" r="r" b="b"/>
            <a:pathLst>
              <a:path w="33757530" h="8706439">
                <a:moveTo>
                  <a:pt x="33612751" y="8561659"/>
                </a:moveTo>
                <a:lnTo>
                  <a:pt x="33757530" y="8561659"/>
                </a:lnTo>
                <a:lnTo>
                  <a:pt x="33757530" y="8706439"/>
                </a:lnTo>
                <a:lnTo>
                  <a:pt x="33612751" y="8706439"/>
                </a:lnTo>
                <a:lnTo>
                  <a:pt x="33612751" y="8561659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8561660"/>
                </a:lnTo>
                <a:lnTo>
                  <a:pt x="0" y="8561660"/>
                </a:lnTo>
                <a:lnTo>
                  <a:pt x="0" y="144780"/>
                </a:lnTo>
                <a:close/>
                <a:moveTo>
                  <a:pt x="0" y="8561660"/>
                </a:moveTo>
                <a:lnTo>
                  <a:pt x="144780" y="8561660"/>
                </a:lnTo>
                <a:lnTo>
                  <a:pt x="144780" y="8706439"/>
                </a:lnTo>
                <a:lnTo>
                  <a:pt x="0" y="8706439"/>
                </a:lnTo>
                <a:lnTo>
                  <a:pt x="0" y="8561659"/>
                </a:lnTo>
                <a:close/>
                <a:moveTo>
                  <a:pt x="33612751" y="144780"/>
                </a:moveTo>
                <a:lnTo>
                  <a:pt x="33757530" y="144780"/>
                </a:lnTo>
                <a:lnTo>
                  <a:pt x="33757530" y="8561660"/>
                </a:lnTo>
                <a:lnTo>
                  <a:pt x="33612751" y="8561660"/>
                </a:lnTo>
                <a:lnTo>
                  <a:pt x="33612751" y="144780"/>
                </a:lnTo>
                <a:close/>
                <a:moveTo>
                  <a:pt x="144780" y="8561659"/>
                </a:moveTo>
                <a:lnTo>
                  <a:pt x="33612751" y="8561659"/>
                </a:lnTo>
                <a:lnTo>
                  <a:pt x="33612751" y="8706439"/>
                </a:lnTo>
                <a:lnTo>
                  <a:pt x="144780" y="8706439"/>
                </a:lnTo>
                <a:lnTo>
                  <a:pt x="144780" y="8561659"/>
                </a:lnTo>
                <a:close/>
                <a:moveTo>
                  <a:pt x="33612751" y="0"/>
                </a:moveTo>
                <a:lnTo>
                  <a:pt x="33757530" y="0"/>
                </a:lnTo>
                <a:lnTo>
                  <a:pt x="33757530" y="144780"/>
                </a:lnTo>
                <a:lnTo>
                  <a:pt x="33612751" y="144780"/>
                </a:lnTo>
                <a:lnTo>
                  <a:pt x="33612751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33612751" y="0"/>
                </a:lnTo>
                <a:lnTo>
                  <a:pt x="33612751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bg1"/>
            </a:solidFill>
          </a:ln>
        </p:spPr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4503825-A371-0B4D-F18E-D4EF00B4A982}"/>
              </a:ext>
            </a:extLst>
          </p:cNvPr>
          <p:cNvSpPr txBox="1"/>
          <p:nvPr/>
        </p:nvSpPr>
        <p:spPr>
          <a:xfrm>
            <a:off x="1522679" y="5043127"/>
            <a:ext cx="9135291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4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DIVERSITY STATISTICS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9D88-181A-B16A-DE18-9C86240D7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-1"/>
          <a:stretch/>
        </p:blipFill>
        <p:spPr>
          <a:xfrm>
            <a:off x="0" y="2447"/>
            <a:ext cx="2821403" cy="2370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or International Students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2BE8B7-7642-0F7A-28CB-BBC17F92B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458135"/>
              </p:ext>
            </p:extLst>
          </p:nvPr>
        </p:nvGraphicFramePr>
        <p:xfrm>
          <a:off x="1497106" y="1592132"/>
          <a:ext cx="9197787" cy="41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91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Undergraduates &amp; Postgraduates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E72B3B-F43E-406F-9B54-8F5B4D6AF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57696"/>
              </p:ext>
            </p:extLst>
          </p:nvPr>
        </p:nvGraphicFramePr>
        <p:xfrm>
          <a:off x="2508324" y="1581374"/>
          <a:ext cx="7539319" cy="42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96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who are a Parent or Carer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004483"/>
              </p:ext>
            </p:extLst>
          </p:nvPr>
        </p:nvGraphicFramePr>
        <p:xfrm>
          <a:off x="892885" y="1570617"/>
          <a:ext cx="10693101" cy="41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35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Diversity Information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anonymised data shows how our candidates identified during our 2023 Spring Election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candidates have stood for two positions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i.e. a full time position &amp; Volunteer Position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they have been counted twice. 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candidates have stood as pairs, the demographics of both candidates are counted.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this data in an alternative format please email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4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of Candidates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44953-D701-8659-1DF0-C239576ACED1}"/>
              </a:ext>
            </a:extLst>
          </p:cNvPr>
          <p:cNvSpPr txBox="1"/>
          <p:nvPr/>
        </p:nvSpPr>
        <p:spPr>
          <a:xfrm>
            <a:off x="7277555" y="5441133"/>
            <a:ext cx="459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*e.g. Demiboy, Genderqueer, Genderfluid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239890-0912-23EE-D5C3-85A2CC1AE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642363"/>
              </p:ext>
            </p:extLst>
          </p:nvPr>
        </p:nvGraphicFramePr>
        <p:xfrm>
          <a:off x="505609" y="1688951"/>
          <a:ext cx="10994315" cy="35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8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Sexuality of Candidates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5530E4-01FE-0BF2-1097-520133004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197986"/>
              </p:ext>
            </p:extLst>
          </p:nvPr>
        </p:nvGraphicFramePr>
        <p:xfrm>
          <a:off x="570155" y="15491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73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Able to Communicate in Welsh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B5F01D-DC48-CFA2-51FB-C44E01B1E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402884"/>
              </p:ext>
            </p:extLst>
          </p:nvPr>
        </p:nvGraphicFramePr>
        <p:xfrm>
          <a:off x="365759" y="144879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5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Gender of Candidates the same as assigned at birth?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3E6882-6F8E-D688-6520-786F2E294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42322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5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 declaring a disability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CD3290-981F-9004-DF75-FDCE3877F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396267"/>
              </p:ext>
            </p:extLst>
          </p:nvPr>
        </p:nvGraphicFramePr>
        <p:xfrm>
          <a:off x="1086522" y="1656678"/>
          <a:ext cx="10198250" cy="4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31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Ethnic Group of Candidates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DEF642-82C6-30A0-FE37-87C321FD1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722279"/>
              </p:ext>
            </p:extLst>
          </p:nvPr>
        </p:nvGraphicFramePr>
        <p:xfrm>
          <a:off x="656216" y="1538345"/>
          <a:ext cx="10628555" cy="417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48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language of Candidates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66868"/>
              </p:ext>
            </p:extLst>
          </p:nvPr>
        </p:nvGraphicFramePr>
        <p:xfrm>
          <a:off x="892885" y="1656679"/>
          <a:ext cx="10585524" cy="39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08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10004</TotalTime>
  <Words>178</Words>
  <Application>Microsoft Office PowerPoint</Application>
  <PresentationFormat>Widescreen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1_Office Theme</vt:lpstr>
      <vt:lpstr>2_Office Theme</vt:lpstr>
      <vt:lpstr>PowerPoint Presentation</vt:lpstr>
      <vt:lpstr>Candidate Diversity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Jacob Webb [jaw151]</cp:lastModifiedBy>
  <cp:revision>261</cp:revision>
  <cp:lastPrinted>2020-02-25T22:57:57Z</cp:lastPrinted>
  <dcterms:created xsi:type="dcterms:W3CDTF">2016-08-31T18:13:22Z</dcterms:created>
  <dcterms:modified xsi:type="dcterms:W3CDTF">2023-05-05T11:54:19Z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</Properties>
</file>