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8"/>
  </p:notesMasterIdLst>
  <p:handoutMasterIdLst>
    <p:handoutMasterId r:id="rId29"/>
  </p:handoutMasterIdLst>
  <p:sldIdLst>
    <p:sldId id="1864" r:id="rId5"/>
    <p:sldId id="1846" r:id="rId6"/>
    <p:sldId id="1845" r:id="rId7"/>
    <p:sldId id="1874" r:id="rId8"/>
    <p:sldId id="1875" r:id="rId9"/>
    <p:sldId id="1873" r:id="rId10"/>
    <p:sldId id="1848" r:id="rId11"/>
    <p:sldId id="1876" r:id="rId12"/>
    <p:sldId id="1849" r:id="rId13"/>
    <p:sldId id="1869" r:id="rId14"/>
    <p:sldId id="1870" r:id="rId15"/>
    <p:sldId id="1871" r:id="rId16"/>
    <p:sldId id="1881" r:id="rId17"/>
    <p:sldId id="1866" r:id="rId18"/>
    <p:sldId id="1877" r:id="rId19"/>
    <p:sldId id="1878" r:id="rId20"/>
    <p:sldId id="1879" r:id="rId21"/>
    <p:sldId id="1880" r:id="rId22"/>
    <p:sldId id="1882" r:id="rId23"/>
    <p:sldId id="1883" r:id="rId24"/>
    <p:sldId id="1884" r:id="rId25"/>
    <p:sldId id="1885" r:id="rId26"/>
    <p:sldId id="1859" r:id="rId27"/>
  </p:sldIdLst>
  <p:sldSz cx="12192000" cy="6858000"/>
  <p:notesSz cx="6858000" cy="9144000"/>
  <p:custDataLst>
    <p:tags r:id="rId30"/>
  </p:custDataLst>
  <p:defaultTextStyle>
    <a:defPPr rtl="0">
      <a:defRPr lang="en-GB"/>
    </a:defPPr>
    <a:lvl1pPr algn="l" rtl="0" fontAlgn="base">
      <a:spcBef>
        <a:spcPct val="0"/>
      </a:spcBef>
      <a:spcAft>
        <a:spcPct val="0"/>
      </a:spcAft>
      <a:defRPr lang="en-GB"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en-GB"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en-GB"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en-GB"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en-GB" kern="1200">
        <a:solidFill>
          <a:schemeClr val="tx1"/>
        </a:solidFill>
        <a:latin typeface="Arial" panose="020B0604020202020204" pitchFamily="34" charset="0"/>
        <a:ea typeface="+mn-ea"/>
        <a:cs typeface="+mn-cs"/>
      </a:defRPr>
    </a:lvl5pPr>
    <a:lvl6pPr marL="2286000" algn="l" defTabSz="914400" rtl="0" eaLnBrk="1" latinLnBrk="0" hangingPunct="1">
      <a:defRPr lang="en-GB" kern="1200">
        <a:solidFill>
          <a:schemeClr val="tx1"/>
        </a:solidFill>
        <a:latin typeface="Arial" panose="020B0604020202020204" pitchFamily="34" charset="0"/>
        <a:ea typeface="+mn-ea"/>
        <a:cs typeface="+mn-cs"/>
      </a:defRPr>
    </a:lvl6pPr>
    <a:lvl7pPr marL="2743200" algn="l" defTabSz="914400" rtl="0" eaLnBrk="1" latinLnBrk="0" hangingPunct="1">
      <a:defRPr lang="en-GB" kern="1200">
        <a:solidFill>
          <a:schemeClr val="tx1"/>
        </a:solidFill>
        <a:latin typeface="Arial" panose="020B0604020202020204" pitchFamily="34" charset="0"/>
        <a:ea typeface="+mn-ea"/>
        <a:cs typeface="+mn-cs"/>
      </a:defRPr>
    </a:lvl7pPr>
    <a:lvl8pPr marL="3200400" algn="l" defTabSz="914400" rtl="0" eaLnBrk="1" latinLnBrk="0" hangingPunct="1">
      <a:defRPr lang="en-GB" kern="1200">
        <a:solidFill>
          <a:schemeClr val="tx1"/>
        </a:solidFill>
        <a:latin typeface="Arial" panose="020B0604020202020204" pitchFamily="34" charset="0"/>
        <a:ea typeface="+mn-ea"/>
        <a:cs typeface="+mn-cs"/>
      </a:defRPr>
    </a:lvl8pPr>
    <a:lvl9pPr marL="3657600" algn="l" defTabSz="914400" rtl="0" eaLnBrk="1" latinLnBrk="0" hangingPunct="1">
      <a:defRPr lang="en-GB"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734"/>
    <a:srgbClr val="F69000"/>
    <a:srgbClr val="297C2A"/>
    <a:srgbClr val="FE4387"/>
    <a:srgbClr val="00CC99"/>
    <a:srgbClr val="FF2625"/>
    <a:srgbClr val="007788"/>
    <a:srgbClr val="01C2D1"/>
    <a:srgbClr val="005C68"/>
    <a:srgbClr val="3B2E5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49BBE-43FE-40B1-9BA3-9808334F70C0}" v="28" dt="2023-11-16T08:17:09.575"/>
    <p1510:client id="{A2DDEC94-65D8-46F0-83AD-2B9C232FFB40}" v="241" dt="2023-11-15T18:05:3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55" autoAdjust="0"/>
  </p:normalViewPr>
  <p:slideViewPr>
    <p:cSldViewPr snapToGrid="0">
      <p:cViewPr varScale="1">
        <p:scale>
          <a:sx n="78" d="100"/>
          <a:sy n="78" d="100"/>
        </p:scale>
        <p:origin x="1872" y="90"/>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notesViewPr>
    <p:cSldViewPr snapToGrid="0">
      <p:cViewPr varScale="1">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Townsend [mat109] (Staff)" userId="6b045c65-005b-4874-beb8-ce392c7f4799" providerId="ADAL" clId="{56649BBE-43FE-40B1-9BA3-9808334F70C0}"/>
    <pc:docChg chg="custSel modSld replTag delTag">
      <pc:chgData name="Matthew Townsend [mat109] (Staff)" userId="6b045c65-005b-4874-beb8-ce392c7f4799" providerId="ADAL" clId="{56649BBE-43FE-40B1-9BA3-9808334F70C0}" dt="2023-11-16T08:17:09.827" v="3422"/>
      <pc:docMkLst>
        <pc:docMk/>
      </pc:docMkLst>
      <pc:sldChg chg="modSp mod">
        <pc:chgData name="Matthew Townsend [mat109] (Staff)" userId="6b045c65-005b-4874-beb8-ce392c7f4799" providerId="ADAL" clId="{56649BBE-43FE-40B1-9BA3-9808334F70C0}" dt="2023-11-16T07:06:21.777" v="44" actId="115"/>
        <pc:sldMkLst>
          <pc:docMk/>
          <pc:sldMk cId="803542810" sldId="1845"/>
        </pc:sldMkLst>
        <pc:spChg chg="mod">
          <ac:chgData name="Matthew Townsend [mat109] (Staff)" userId="6b045c65-005b-4874-beb8-ce392c7f4799" providerId="ADAL" clId="{56649BBE-43FE-40B1-9BA3-9808334F70C0}" dt="2023-11-16T07:06:21.777" v="44" actId="115"/>
          <ac:spMkLst>
            <pc:docMk/>
            <pc:sldMk cId="803542810" sldId="1845"/>
            <ac:spMk id="10" creationId="{93D0192F-5AEC-3E3C-6844-AC0E7779BC97}"/>
          </ac:spMkLst>
        </pc:spChg>
      </pc:sldChg>
      <pc:sldChg chg="modSp mod">
        <pc:chgData name="Matthew Townsend [mat109] (Staff)" userId="6b045c65-005b-4874-beb8-ce392c7f4799" providerId="ADAL" clId="{56649BBE-43FE-40B1-9BA3-9808334F70C0}" dt="2023-11-16T07:05:50.415" v="33" actId="20577"/>
        <pc:sldMkLst>
          <pc:docMk/>
          <pc:sldMk cId="461669259" sldId="1846"/>
        </pc:sldMkLst>
        <pc:spChg chg="mod">
          <ac:chgData name="Matthew Townsend [mat109] (Staff)" userId="6b045c65-005b-4874-beb8-ce392c7f4799" providerId="ADAL" clId="{56649BBE-43FE-40B1-9BA3-9808334F70C0}" dt="2023-11-16T07:05:50.415" v="33" actId="20577"/>
          <ac:spMkLst>
            <pc:docMk/>
            <pc:sldMk cId="461669259" sldId="1846"/>
            <ac:spMk id="13" creationId="{F81E3433-532B-F31B-AF5E-C59C6D297C81}"/>
          </ac:spMkLst>
        </pc:spChg>
      </pc:sldChg>
      <pc:sldChg chg="modSp mod">
        <pc:chgData name="Matthew Townsend [mat109] (Staff)" userId="6b045c65-005b-4874-beb8-ce392c7f4799" providerId="ADAL" clId="{56649BBE-43FE-40B1-9BA3-9808334F70C0}" dt="2023-11-16T07:12:28.006" v="694" actId="20577"/>
        <pc:sldMkLst>
          <pc:docMk/>
          <pc:sldMk cId="1979115053" sldId="1870"/>
        </pc:sldMkLst>
        <pc:spChg chg="mod">
          <ac:chgData name="Matthew Townsend [mat109] (Staff)" userId="6b045c65-005b-4874-beb8-ce392c7f4799" providerId="ADAL" clId="{56649BBE-43FE-40B1-9BA3-9808334F70C0}" dt="2023-11-16T07:12:28.006" v="694" actId="20577"/>
          <ac:spMkLst>
            <pc:docMk/>
            <pc:sldMk cId="1979115053" sldId="1870"/>
            <ac:spMk id="17" creationId="{DB1AB15C-D898-9602-B993-8BE944AFB430}"/>
          </ac:spMkLst>
        </pc:spChg>
        <pc:picChg chg="mod">
          <ac:chgData name="Matthew Townsend [mat109] (Staff)" userId="6b045c65-005b-4874-beb8-ce392c7f4799" providerId="ADAL" clId="{56649BBE-43FE-40B1-9BA3-9808334F70C0}" dt="2023-11-16T07:08:44.821" v="48" actId="1076"/>
          <ac:picMkLst>
            <pc:docMk/>
            <pc:sldMk cId="1979115053" sldId="1870"/>
            <ac:picMk id="5" creationId="{CF971936-E6BF-A368-0E52-81D31A91E181}"/>
          </ac:picMkLst>
        </pc:picChg>
      </pc:sldChg>
      <pc:sldChg chg="modSp mod">
        <pc:chgData name="Matthew Townsend [mat109] (Staff)" userId="6b045c65-005b-4874-beb8-ce392c7f4799" providerId="ADAL" clId="{56649BBE-43FE-40B1-9BA3-9808334F70C0}" dt="2023-11-16T07:12:47.958" v="698" actId="207"/>
        <pc:sldMkLst>
          <pc:docMk/>
          <pc:sldMk cId="2573346562" sldId="1877"/>
        </pc:sldMkLst>
        <pc:spChg chg="mod">
          <ac:chgData name="Matthew Townsend [mat109] (Staff)" userId="6b045c65-005b-4874-beb8-ce392c7f4799" providerId="ADAL" clId="{56649BBE-43FE-40B1-9BA3-9808334F70C0}" dt="2023-11-16T07:12:47.958" v="698" actId="207"/>
          <ac:spMkLst>
            <pc:docMk/>
            <pc:sldMk cId="2573346562" sldId="1877"/>
            <ac:spMk id="24" creationId="{5FF0B391-C929-277A-FDCF-16883A86E9CC}"/>
          </ac:spMkLst>
        </pc:spChg>
      </pc:sldChg>
      <pc:sldChg chg="modSp mod modNotesTx">
        <pc:chgData name="Matthew Townsend [mat109] (Staff)" userId="6b045c65-005b-4874-beb8-ce392c7f4799" providerId="ADAL" clId="{56649BBE-43FE-40B1-9BA3-9808334F70C0}" dt="2023-11-16T07:22:35.175" v="1602" actId="20577"/>
        <pc:sldMkLst>
          <pc:docMk/>
          <pc:sldMk cId="1802751304" sldId="1879"/>
        </pc:sldMkLst>
        <pc:spChg chg="mod">
          <ac:chgData name="Matthew Townsend [mat109] (Staff)" userId="6b045c65-005b-4874-beb8-ce392c7f4799" providerId="ADAL" clId="{56649BBE-43FE-40B1-9BA3-9808334F70C0}" dt="2023-11-16T07:12:57.823" v="702" actId="207"/>
          <ac:spMkLst>
            <pc:docMk/>
            <pc:sldMk cId="1802751304" sldId="1879"/>
            <ac:spMk id="24" creationId="{5FF0B391-C929-277A-FDCF-16883A86E9CC}"/>
          </ac:spMkLst>
        </pc:spChg>
      </pc:sldChg>
      <pc:sldChg chg="modSp mod">
        <pc:chgData name="Matthew Townsend [mat109] (Staff)" userId="6b045c65-005b-4874-beb8-ce392c7f4799" providerId="ADAL" clId="{56649BBE-43FE-40B1-9BA3-9808334F70C0}" dt="2023-11-16T07:13:41.849" v="707" actId="207"/>
        <pc:sldMkLst>
          <pc:docMk/>
          <pc:sldMk cId="2646712335" sldId="1880"/>
        </pc:sldMkLst>
        <pc:spChg chg="mod">
          <ac:chgData name="Matthew Townsend [mat109] (Staff)" userId="6b045c65-005b-4874-beb8-ce392c7f4799" providerId="ADAL" clId="{56649BBE-43FE-40B1-9BA3-9808334F70C0}" dt="2023-11-16T07:13:41.849" v="707" actId="207"/>
          <ac:spMkLst>
            <pc:docMk/>
            <pc:sldMk cId="2646712335" sldId="1880"/>
            <ac:spMk id="24" creationId="{5FF0B391-C929-277A-FDCF-16883A86E9CC}"/>
          </ac:spMkLst>
        </pc:spChg>
      </pc:sldChg>
      <pc:sldChg chg="addSp delSp modSp mod">
        <pc:chgData name="Matthew Townsend [mat109] (Staff)" userId="6b045c65-005b-4874-beb8-ce392c7f4799" providerId="ADAL" clId="{56649BBE-43FE-40B1-9BA3-9808334F70C0}" dt="2023-11-16T07:23:32.096" v="1607" actId="1076"/>
        <pc:sldMkLst>
          <pc:docMk/>
          <pc:sldMk cId="1364747811" sldId="1882"/>
        </pc:sldMkLst>
        <pc:spChg chg="mod">
          <ac:chgData name="Matthew Townsend [mat109] (Staff)" userId="6b045c65-005b-4874-beb8-ce392c7f4799" providerId="ADAL" clId="{56649BBE-43FE-40B1-9BA3-9808334F70C0}" dt="2023-11-16T07:14:31.871" v="787" actId="6549"/>
          <ac:spMkLst>
            <pc:docMk/>
            <pc:sldMk cId="1364747811" sldId="1882"/>
            <ac:spMk id="3" creationId="{8F18C6B5-87AC-4DA5-94CA-6E092A6A07D3}"/>
          </ac:spMkLst>
        </pc:spChg>
        <pc:spChg chg="mod">
          <ac:chgData name="Matthew Townsend [mat109] (Staff)" userId="6b045c65-005b-4874-beb8-ce392c7f4799" providerId="ADAL" clId="{56649BBE-43FE-40B1-9BA3-9808334F70C0}" dt="2023-11-16T07:23:21.523" v="1606" actId="207"/>
          <ac:spMkLst>
            <pc:docMk/>
            <pc:sldMk cId="1364747811" sldId="1882"/>
            <ac:spMk id="24" creationId="{5FF0B391-C929-277A-FDCF-16883A86E9CC}"/>
          </ac:spMkLst>
        </pc:spChg>
        <pc:picChg chg="add mod">
          <ac:chgData name="Matthew Townsend [mat109] (Staff)" userId="6b045c65-005b-4874-beb8-ce392c7f4799" providerId="ADAL" clId="{56649BBE-43FE-40B1-9BA3-9808334F70C0}" dt="2023-11-16T07:23:32.096" v="1607" actId="1076"/>
          <ac:picMkLst>
            <pc:docMk/>
            <pc:sldMk cId="1364747811" sldId="1882"/>
            <ac:picMk id="4" creationId="{4D3093E6-7A97-239B-F2CC-77BEA2507509}"/>
          </ac:picMkLst>
        </pc:picChg>
        <pc:picChg chg="del">
          <ac:chgData name="Matthew Townsend [mat109] (Staff)" userId="6b045c65-005b-4874-beb8-ce392c7f4799" providerId="ADAL" clId="{56649BBE-43FE-40B1-9BA3-9808334F70C0}" dt="2023-11-16T07:14:41.232" v="792" actId="478"/>
          <ac:picMkLst>
            <pc:docMk/>
            <pc:sldMk cId="1364747811" sldId="1882"/>
            <ac:picMk id="4100" creationId="{1BE49C18-57A1-BA82-AD09-4D91CF49207E}"/>
          </ac:picMkLst>
        </pc:picChg>
        <pc:cxnChg chg="mod">
          <ac:chgData name="Matthew Townsend [mat109] (Staff)" userId="6b045c65-005b-4874-beb8-ce392c7f4799" providerId="ADAL" clId="{56649BBE-43FE-40B1-9BA3-9808334F70C0}" dt="2023-11-16T07:14:39.101" v="791" actId="14100"/>
          <ac:cxnSpMkLst>
            <pc:docMk/>
            <pc:sldMk cId="1364747811" sldId="1882"/>
            <ac:cxnSpMk id="9" creationId="{B1735111-61BB-EB0B-5474-F46938F86FAA}"/>
          </ac:cxnSpMkLst>
        </pc:cxnChg>
      </pc:sldChg>
      <pc:sldChg chg="addSp delSp modSp mod modNotesTx">
        <pc:chgData name="Matthew Townsend [mat109] (Staff)" userId="6b045c65-005b-4874-beb8-ce392c7f4799" providerId="ADAL" clId="{56649BBE-43FE-40B1-9BA3-9808334F70C0}" dt="2023-11-16T07:45:29.814" v="2483" actId="6549"/>
        <pc:sldMkLst>
          <pc:docMk/>
          <pc:sldMk cId="938959503" sldId="1883"/>
        </pc:sldMkLst>
        <pc:spChg chg="mod">
          <ac:chgData name="Matthew Townsend [mat109] (Staff)" userId="6b045c65-005b-4874-beb8-ce392c7f4799" providerId="ADAL" clId="{56649BBE-43FE-40B1-9BA3-9808334F70C0}" dt="2023-11-16T07:24:26.650" v="1640" actId="20577"/>
          <ac:spMkLst>
            <pc:docMk/>
            <pc:sldMk cId="938959503" sldId="1883"/>
            <ac:spMk id="3" creationId="{8F18C6B5-87AC-4DA5-94CA-6E092A6A07D3}"/>
          </ac:spMkLst>
        </pc:spChg>
        <pc:spChg chg="mod">
          <ac:chgData name="Matthew Townsend [mat109] (Staff)" userId="6b045c65-005b-4874-beb8-ce392c7f4799" providerId="ADAL" clId="{56649BBE-43FE-40B1-9BA3-9808334F70C0}" dt="2023-11-16T07:37:15.068" v="2479" actId="1076"/>
          <ac:spMkLst>
            <pc:docMk/>
            <pc:sldMk cId="938959503" sldId="1883"/>
            <ac:spMk id="24" creationId="{5FF0B391-C929-277A-FDCF-16883A86E9CC}"/>
          </ac:spMkLst>
        </pc:spChg>
        <pc:picChg chg="del mod">
          <ac:chgData name="Matthew Townsend [mat109] (Staff)" userId="6b045c65-005b-4874-beb8-ce392c7f4799" providerId="ADAL" clId="{56649BBE-43FE-40B1-9BA3-9808334F70C0}" dt="2023-11-16T07:25:25.922" v="1651" actId="478"/>
          <ac:picMkLst>
            <pc:docMk/>
            <pc:sldMk cId="938959503" sldId="1883"/>
            <ac:picMk id="4" creationId="{4D3093E6-7A97-239B-F2CC-77BEA2507509}"/>
          </ac:picMkLst>
        </pc:picChg>
        <pc:picChg chg="add mod">
          <ac:chgData name="Matthew Townsend [mat109] (Staff)" userId="6b045c65-005b-4874-beb8-ce392c7f4799" providerId="ADAL" clId="{56649BBE-43FE-40B1-9BA3-9808334F70C0}" dt="2023-11-16T07:31:49.446" v="1677" actId="1076"/>
          <ac:picMkLst>
            <pc:docMk/>
            <pc:sldMk cId="938959503" sldId="1883"/>
            <ac:picMk id="5" creationId="{60D1EFF8-6EFC-AC4B-E8C2-BD0CD0EA7A8A}"/>
          </ac:picMkLst>
        </pc:picChg>
        <pc:picChg chg="add mod">
          <ac:chgData name="Matthew Townsend [mat109] (Staff)" userId="6b045c65-005b-4874-beb8-ce392c7f4799" providerId="ADAL" clId="{56649BBE-43FE-40B1-9BA3-9808334F70C0}" dt="2023-11-16T07:31:40.420" v="1670" actId="14100"/>
          <ac:picMkLst>
            <pc:docMk/>
            <pc:sldMk cId="938959503" sldId="1883"/>
            <ac:picMk id="6" creationId="{248C2556-0700-E270-4220-EB027C2D26A8}"/>
          </ac:picMkLst>
        </pc:picChg>
        <pc:picChg chg="add del mod">
          <ac:chgData name="Matthew Townsend [mat109] (Staff)" userId="6b045c65-005b-4874-beb8-ce392c7f4799" providerId="ADAL" clId="{56649BBE-43FE-40B1-9BA3-9808334F70C0}" dt="2023-11-16T07:31:32.483" v="1664" actId="478"/>
          <ac:picMkLst>
            <pc:docMk/>
            <pc:sldMk cId="938959503" sldId="1883"/>
            <ac:picMk id="1026" creationId="{682A4090-632B-B105-3383-F844B57BFE00}"/>
          </ac:picMkLst>
        </pc:picChg>
        <pc:cxnChg chg="mod">
          <ac:chgData name="Matthew Townsend [mat109] (Staff)" userId="6b045c65-005b-4874-beb8-ce392c7f4799" providerId="ADAL" clId="{56649BBE-43FE-40B1-9BA3-9808334F70C0}" dt="2023-11-16T07:24:32.307" v="1641" actId="14100"/>
          <ac:cxnSpMkLst>
            <pc:docMk/>
            <pc:sldMk cId="938959503" sldId="1883"/>
            <ac:cxnSpMk id="9" creationId="{B1735111-61BB-EB0B-5474-F46938F86FAA}"/>
          </ac:cxnSpMkLst>
        </pc:cxnChg>
      </pc:sldChg>
      <pc:sldChg chg="modSp mod">
        <pc:chgData name="Matthew Townsend [mat109] (Staff)" userId="6b045c65-005b-4874-beb8-ce392c7f4799" providerId="ADAL" clId="{56649BBE-43FE-40B1-9BA3-9808334F70C0}" dt="2023-11-16T07:48:26.609" v="2506" actId="1076"/>
        <pc:sldMkLst>
          <pc:docMk/>
          <pc:sldMk cId="3749554168" sldId="1884"/>
        </pc:sldMkLst>
        <pc:spChg chg="mod">
          <ac:chgData name="Matthew Townsend [mat109] (Staff)" userId="6b045c65-005b-4874-beb8-ce392c7f4799" providerId="ADAL" clId="{56649BBE-43FE-40B1-9BA3-9808334F70C0}" dt="2023-11-16T07:48:26.609" v="2506" actId="1076"/>
          <ac:spMkLst>
            <pc:docMk/>
            <pc:sldMk cId="3749554168" sldId="1884"/>
            <ac:spMk id="25" creationId="{4813A819-28C2-367D-D4B5-D4277853EADB}"/>
          </ac:spMkLst>
        </pc:spChg>
      </pc:sldChg>
      <pc:sldChg chg="addSp delSp modSp mod">
        <pc:chgData name="Matthew Townsend [mat109] (Staff)" userId="6b045c65-005b-4874-beb8-ce392c7f4799" providerId="ADAL" clId="{56649BBE-43FE-40B1-9BA3-9808334F70C0}" dt="2023-11-16T08:17:09.575" v="3419" actId="1076"/>
        <pc:sldMkLst>
          <pc:docMk/>
          <pc:sldMk cId="3927266379" sldId="1885"/>
        </pc:sldMkLst>
        <pc:spChg chg="add mod">
          <ac:chgData name="Matthew Townsend [mat109] (Staff)" userId="6b045c65-005b-4874-beb8-ce392c7f4799" providerId="ADAL" clId="{56649BBE-43FE-40B1-9BA3-9808334F70C0}" dt="2023-11-16T08:13:31.356" v="3317" actId="6549"/>
          <ac:spMkLst>
            <pc:docMk/>
            <pc:sldMk cId="3927266379" sldId="1885"/>
            <ac:spMk id="3" creationId="{E3EC66FA-A3D6-18F1-F3C7-BBAEDD3575D8}"/>
          </ac:spMkLst>
        </pc:spChg>
        <pc:spChg chg="add del mod">
          <ac:chgData name="Matthew Townsend [mat109] (Staff)" userId="6b045c65-005b-4874-beb8-ce392c7f4799" providerId="ADAL" clId="{56649BBE-43FE-40B1-9BA3-9808334F70C0}" dt="2023-11-16T08:14:11.784" v="3328"/>
          <ac:spMkLst>
            <pc:docMk/>
            <pc:sldMk cId="3927266379" sldId="1885"/>
            <ac:spMk id="4" creationId="{9C47284B-77DC-3CDE-5BEA-0F47C36FE254}"/>
          </ac:spMkLst>
        </pc:spChg>
        <pc:spChg chg="add mod">
          <ac:chgData name="Matthew Townsend [mat109] (Staff)" userId="6b045c65-005b-4874-beb8-ce392c7f4799" providerId="ADAL" clId="{56649BBE-43FE-40B1-9BA3-9808334F70C0}" dt="2023-11-16T08:15:00.235" v="3392" actId="1076"/>
          <ac:spMkLst>
            <pc:docMk/>
            <pc:sldMk cId="3927266379" sldId="1885"/>
            <ac:spMk id="5" creationId="{1DF56D06-81B5-3BD4-B46D-1EEF508077D2}"/>
          </ac:spMkLst>
        </pc:spChg>
        <pc:spChg chg="del">
          <ac:chgData name="Matthew Townsend [mat109] (Staff)" userId="6b045c65-005b-4874-beb8-ce392c7f4799" providerId="ADAL" clId="{56649BBE-43FE-40B1-9BA3-9808334F70C0}" dt="2023-11-16T08:06:57.009" v="2511" actId="21"/>
          <ac:spMkLst>
            <pc:docMk/>
            <pc:sldMk cId="3927266379" sldId="1885"/>
            <ac:spMk id="25" creationId="{4813A819-28C2-367D-D4B5-D4277853EADB}"/>
          </ac:spMkLst>
        </pc:spChg>
        <pc:picChg chg="add mod">
          <ac:chgData name="Matthew Townsend [mat109] (Staff)" userId="6b045c65-005b-4874-beb8-ce392c7f4799" providerId="ADAL" clId="{56649BBE-43FE-40B1-9BA3-9808334F70C0}" dt="2023-11-16T08:13:54.354" v="3322" actId="1076"/>
          <ac:picMkLst>
            <pc:docMk/>
            <pc:sldMk cId="3927266379" sldId="1885"/>
            <ac:picMk id="2050" creationId="{ACD989AE-F4E6-8C5D-918D-4ADCFCF2ED75}"/>
          </ac:picMkLst>
        </pc:picChg>
        <pc:picChg chg="add mod">
          <ac:chgData name="Matthew Townsend [mat109] (Staff)" userId="6b045c65-005b-4874-beb8-ce392c7f4799" providerId="ADAL" clId="{56649BBE-43FE-40B1-9BA3-9808334F70C0}" dt="2023-11-16T08:16:59.906" v="3417" actId="1076"/>
          <ac:picMkLst>
            <pc:docMk/>
            <pc:sldMk cId="3927266379" sldId="1885"/>
            <ac:picMk id="2052" creationId="{70A31C57-5164-3B24-B662-0DE86D66E0E6}"/>
          </ac:picMkLst>
        </pc:picChg>
        <pc:picChg chg="add mod">
          <ac:chgData name="Matthew Townsend [mat109] (Staff)" userId="6b045c65-005b-4874-beb8-ce392c7f4799" providerId="ADAL" clId="{56649BBE-43FE-40B1-9BA3-9808334F70C0}" dt="2023-11-16T08:17:02.450" v="3418" actId="1076"/>
          <ac:picMkLst>
            <pc:docMk/>
            <pc:sldMk cId="3927266379" sldId="1885"/>
            <ac:picMk id="2054" creationId="{A5062C61-AE47-397A-192D-9F78E86873FF}"/>
          </ac:picMkLst>
        </pc:picChg>
        <pc:picChg chg="add mod">
          <ac:chgData name="Matthew Townsend [mat109] (Staff)" userId="6b045c65-005b-4874-beb8-ce392c7f4799" providerId="ADAL" clId="{56649BBE-43FE-40B1-9BA3-9808334F70C0}" dt="2023-11-16T08:17:09.575" v="3419" actId="1076"/>
          <ac:picMkLst>
            <pc:docMk/>
            <pc:sldMk cId="3927266379" sldId="1885"/>
            <ac:picMk id="2056" creationId="{3281094E-B780-1FA2-DCFF-0F53A79CC7A9}"/>
          </ac:picMkLst>
        </pc:picChg>
        <pc:picChg chg="del">
          <ac:chgData name="Matthew Townsend [mat109] (Staff)" userId="6b045c65-005b-4874-beb8-ce392c7f4799" providerId="ADAL" clId="{56649BBE-43FE-40B1-9BA3-9808334F70C0}" dt="2023-11-16T08:06:52.336" v="2510" actId="478"/>
          <ac:picMkLst>
            <pc:docMk/>
            <pc:sldMk cId="3927266379" sldId="1885"/>
            <ac:picMk id="3074" creationId="{F8967BD8-6D06-7ACD-0E40-B152977ECCF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F367F1-090A-4D4D-A18F-05C8E8525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D842DF17-065D-4A16-ADE5-39320C362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3A3D05EA-234E-4670-A2A0-E24E6F0CBD22}" type="datetime1">
              <a:rPr lang="en-GB" smtClean="0"/>
              <a:t>16/11/2023</a:t>
            </a:fld>
            <a:endParaRPr lang="en-GB" dirty="0"/>
          </a:p>
        </p:txBody>
      </p:sp>
      <p:sp>
        <p:nvSpPr>
          <p:cNvPr id="4" name="Footer Placeholder 3">
            <a:extLst>
              <a:ext uri="{FF2B5EF4-FFF2-40B4-BE49-F238E27FC236}">
                <a16:creationId xmlns:a16="http://schemas.microsoft.com/office/drawing/2014/main" id="{C1A7479B-A70F-42F7-BC3A-3EDEAE38A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0D7094FE-2938-4C83-8403-6BC4CA4B8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47BDD-B685-48A6-9D2A-328F911D2CB6}" type="slidenum">
              <a:rPr lang="en-GB" smtClean="0"/>
              <a:t>‹#›</a:t>
            </a:fld>
            <a:endParaRPr lang="en-GB"/>
          </a:p>
        </p:txBody>
      </p:sp>
    </p:spTree>
    <p:extLst>
      <p:ext uri="{BB962C8B-B14F-4D97-AF65-F5344CB8AC3E}">
        <p14:creationId xmlns:p14="http://schemas.microsoft.com/office/powerpoint/2010/main" val="2651144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lang="en-GB" sz="1200" smtClean="0">
                <a:latin typeface="Arial" charset="0"/>
              </a:defRPr>
            </a:lvl1pPr>
          </a:lstStyle>
          <a:p>
            <a:pPr rtl="0">
              <a:defRPr lang="en-GB"/>
            </a:pPr>
            <a:endParaRPr lang="en-GB" noProof="0"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lang="en-GB" sz="1200" smtClean="0">
                <a:latin typeface="Arial" charset="0"/>
              </a:defRPr>
            </a:lvl1pPr>
          </a:lstStyle>
          <a:p>
            <a:pPr rtl="0">
              <a:defRPr lang="en-GB"/>
            </a:pPr>
            <a:endParaRPr lang="en-GB" noProof="0"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GB"/>
            </a:defP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lang="en-GB" sz="1200" smtClean="0">
                <a:latin typeface="Arial" charset="0"/>
              </a:defRPr>
            </a:lvl1pPr>
          </a:lstStyle>
          <a:p>
            <a:pPr rtl="0">
              <a:defRPr lang="en-GB"/>
            </a:pPr>
            <a:endParaRPr lang="en-GB" noProof="0"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lang="en-GB" sz="1200"/>
            </a:lvl1pPr>
          </a:lstStyle>
          <a:p>
            <a:pPr rtl="0"/>
            <a:fld id="{6DEB7EE2-04A2-4FB2-9625-C9C73AC4D32F}" type="slidenum">
              <a:rPr lang="en-GB" altLang="en-US" noProof="0"/>
              <a:pPr/>
              <a:t>‹#›</a:t>
            </a:fld>
            <a:endParaRPr lang="en-GB" altLang="en-US" noProof="0"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en-GB" sz="1200" kern="1200">
        <a:solidFill>
          <a:schemeClr val="tx1"/>
        </a:solidFill>
        <a:latin typeface="Arial" charset="0"/>
        <a:ea typeface="+mn-ea"/>
        <a:cs typeface="+mn-cs"/>
      </a:defRPr>
    </a:lvl1pPr>
    <a:lvl2pPr marL="457200" algn="l" rtl="0" eaLnBrk="0" fontAlgn="base" hangingPunct="0">
      <a:spcBef>
        <a:spcPct val="30000"/>
      </a:spcBef>
      <a:spcAft>
        <a:spcPct val="0"/>
      </a:spcAft>
      <a:defRPr lang="en-GB" sz="1200" kern="1200">
        <a:solidFill>
          <a:schemeClr val="tx1"/>
        </a:solidFill>
        <a:latin typeface="Arial" charset="0"/>
        <a:ea typeface="+mn-ea"/>
        <a:cs typeface="+mn-cs"/>
      </a:defRPr>
    </a:lvl2pPr>
    <a:lvl3pPr marL="914400" algn="l" rtl="0" eaLnBrk="0" fontAlgn="base" hangingPunct="0">
      <a:spcBef>
        <a:spcPct val="30000"/>
      </a:spcBef>
      <a:spcAft>
        <a:spcPct val="0"/>
      </a:spcAft>
      <a:defRPr lang="en-GB" sz="1200" kern="1200">
        <a:solidFill>
          <a:schemeClr val="tx1"/>
        </a:solidFill>
        <a:latin typeface="Arial" charset="0"/>
        <a:ea typeface="+mn-ea"/>
        <a:cs typeface="+mn-cs"/>
      </a:defRPr>
    </a:lvl3pPr>
    <a:lvl4pPr marL="1371600" algn="l" rtl="0" eaLnBrk="0" fontAlgn="base" hangingPunct="0">
      <a:spcBef>
        <a:spcPct val="30000"/>
      </a:spcBef>
      <a:spcAft>
        <a:spcPct val="0"/>
      </a:spcAft>
      <a:defRPr lang="en-GB" sz="1200" kern="1200">
        <a:solidFill>
          <a:schemeClr val="tx1"/>
        </a:solidFill>
        <a:latin typeface="Arial" charset="0"/>
        <a:ea typeface="+mn-ea"/>
        <a:cs typeface="+mn-cs"/>
      </a:defRPr>
    </a:lvl4pPr>
    <a:lvl5pPr marL="1828800" algn="l" rtl="0" eaLnBrk="0" fontAlgn="base" hangingPunct="0">
      <a:spcBef>
        <a:spcPct val="30000"/>
      </a:spcBef>
      <a:spcAft>
        <a:spcPct val="0"/>
      </a:spcAft>
      <a:defRPr lang="en-GB" sz="1200" kern="1200">
        <a:solidFill>
          <a:schemeClr val="tx1"/>
        </a:solidFill>
        <a:latin typeface="Arial" charset="0"/>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lang="en-GB">
                <a:solidFill>
                  <a:schemeClr val="tx1"/>
                </a:solidFill>
                <a:latin typeface="Arial" panose="020B0604020202020204" pitchFamily="34" charset="0"/>
              </a:defRPr>
            </a:lvl1pPr>
            <a:lvl2pPr marL="742950" indent="-285750" eaLnBrk="0" hangingPunct="0">
              <a:defRPr lang="en-GB">
                <a:solidFill>
                  <a:schemeClr val="tx1"/>
                </a:solidFill>
                <a:latin typeface="Arial" panose="020B0604020202020204" pitchFamily="34" charset="0"/>
              </a:defRPr>
            </a:lvl2pPr>
            <a:lvl3pPr marL="1143000" indent="-228600" eaLnBrk="0" hangingPunct="0">
              <a:defRPr lang="en-GB">
                <a:solidFill>
                  <a:schemeClr val="tx1"/>
                </a:solidFill>
                <a:latin typeface="Arial" panose="020B0604020202020204" pitchFamily="34" charset="0"/>
              </a:defRPr>
            </a:lvl3pPr>
            <a:lvl4pPr marL="1600200" indent="-228600" eaLnBrk="0" hangingPunct="0">
              <a:defRPr lang="en-GB">
                <a:solidFill>
                  <a:schemeClr val="tx1"/>
                </a:solidFill>
                <a:latin typeface="Arial" panose="020B0604020202020204" pitchFamily="34" charset="0"/>
              </a:defRPr>
            </a:lvl4pPr>
            <a:lvl5pPr marL="2057400" indent="-228600" eaLnBrk="0" hangingPunct="0">
              <a:defRPr lang="en-GB">
                <a:solidFill>
                  <a:schemeClr val="tx1"/>
                </a:solidFill>
                <a:latin typeface="Arial" panose="020B0604020202020204" pitchFamily="34" charset="0"/>
              </a:defRPr>
            </a:lvl5pPr>
            <a:lvl6pPr marL="2514600" indent="-228600" eaLnBrk="0" fontAlgn="base" hangingPunct="0">
              <a:spcBef>
                <a:spcPct val="0"/>
              </a:spcBef>
              <a:spcAft>
                <a:spcPct val="0"/>
              </a:spcAft>
              <a:defRPr lang="en-GB">
                <a:solidFill>
                  <a:schemeClr val="tx1"/>
                </a:solidFill>
                <a:latin typeface="Arial" panose="020B0604020202020204" pitchFamily="34" charset="0"/>
              </a:defRPr>
            </a:lvl6pPr>
            <a:lvl7pPr marL="2971800" indent="-228600" eaLnBrk="0" fontAlgn="base" hangingPunct="0">
              <a:spcBef>
                <a:spcPct val="0"/>
              </a:spcBef>
              <a:spcAft>
                <a:spcPct val="0"/>
              </a:spcAft>
              <a:defRPr lang="en-GB">
                <a:solidFill>
                  <a:schemeClr val="tx1"/>
                </a:solidFill>
                <a:latin typeface="Arial" panose="020B0604020202020204" pitchFamily="34" charset="0"/>
              </a:defRPr>
            </a:lvl7pPr>
            <a:lvl8pPr marL="3429000" indent="-228600" eaLnBrk="0" fontAlgn="base" hangingPunct="0">
              <a:spcBef>
                <a:spcPct val="0"/>
              </a:spcBef>
              <a:spcAft>
                <a:spcPct val="0"/>
              </a:spcAft>
              <a:defRPr lang="en-GB">
                <a:solidFill>
                  <a:schemeClr val="tx1"/>
                </a:solidFill>
                <a:latin typeface="Arial" panose="020B0604020202020204" pitchFamily="34" charset="0"/>
              </a:defRPr>
            </a:lvl8pPr>
            <a:lvl9pPr marL="3886200" indent="-228600" eaLnBrk="0" fontAlgn="base" hangingPunct="0">
              <a:spcBef>
                <a:spcPct val="0"/>
              </a:spcBef>
              <a:spcAft>
                <a:spcPct val="0"/>
              </a:spcAft>
              <a:defRPr lang="en-GB">
                <a:solidFill>
                  <a:schemeClr val="tx1"/>
                </a:solidFill>
                <a:latin typeface="Arial" panose="020B0604020202020204" pitchFamily="34" charset="0"/>
              </a:defRPr>
            </a:lvl9pPr>
          </a:lstStyle>
          <a:p>
            <a:pPr rtl="0" eaLnBrk="1" hangingPunct="1"/>
            <a:fld id="{947842D7-C728-4EBD-982B-B8BE79E4DBBE}" type="slidenum">
              <a:rPr lang="en-GB" altLang="en-US"/>
              <a:pPr eaLnBrk="1" hangingPunct="1"/>
              <a:t>1</a:t>
            </a:fld>
            <a:endParaRPr lang="en-GB"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defPPr>
              <a:defRPr lang="en-GB"/>
            </a:defPPr>
          </a:lstStyle>
          <a:p>
            <a:pPr rtl="0"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696DC9D-2639-54EA-960E-575A1ECBADBE}"/>
              </a:ext>
            </a:extLst>
          </p:cNvPr>
          <p:cNvSpPr>
            <a:spLocks noGrp="1"/>
          </p:cNvSpPr>
          <p:nvPr>
            <p:ph type="body" idx="1"/>
          </p:nvPr>
        </p:nvSpPr>
        <p:spPr/>
        <p:txBody>
          <a:bodyPr/>
          <a:lstStyle/>
          <a:p>
            <a:r>
              <a:rPr lang="en-GB" dirty="0"/>
              <a:t>We aren’t just providing lead lectures or what I sometimes to refer to as ‘chalk and talk’ sessions – we use a range of surface and deep approaches to our pedagogy, and central to this is our experiential learning approach that ensures our student nurses’ “live” the queer experience. </a:t>
            </a:r>
          </a:p>
          <a:p>
            <a:endParaRPr lang="en-GB" dirty="0"/>
          </a:p>
          <a:p>
            <a:r>
              <a:rPr lang="en-GB" dirty="0"/>
              <a:t>Run through and speak through the slides</a:t>
            </a:r>
          </a:p>
        </p:txBody>
      </p:sp>
    </p:spTree>
    <p:extLst>
      <p:ext uri="{BB962C8B-B14F-4D97-AF65-F5344CB8AC3E}">
        <p14:creationId xmlns:p14="http://schemas.microsoft.com/office/powerpoint/2010/main" val="332907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BB9873-EEF1-341D-901A-B6726C0C1CF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678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21FB0-C8A1-6C06-2775-8892A99C53D1}"/>
              </a:ext>
            </a:extLst>
          </p:cNvPr>
          <p:cNvSpPr>
            <a:spLocks noGrp="1"/>
          </p:cNvSpPr>
          <p:nvPr>
            <p:ph type="body" idx="1"/>
          </p:nvPr>
        </p:nvSpPr>
        <p:spPr/>
        <p:txBody>
          <a:bodyPr/>
          <a:lstStyle/>
          <a:p>
            <a:r>
              <a:rPr lang="en-GB" dirty="0"/>
              <a:t>At Aberystwyth, I teach a lot of nursing ethics and morals and, as such, this – as you can imagine – is an ideal place to foster debate and explore students’ emotions, thoughts and feeling around what can be quite complex case scenarios to unpick. So far, for example, students have discussed their ole as eventual nurse in these case studies, while we constantly refer them back to law and ethics, statutes and bills, and – of course – our NMC Code of Professional Conduct.</a:t>
            </a:r>
            <a:endParaRPr lang="en-GB" dirty="0">
              <a:sym typeface="Wingdings" panose="05000000000000000000" pitchFamily="2" charset="2"/>
            </a:endParaRPr>
          </a:p>
        </p:txBody>
      </p:sp>
    </p:spTree>
    <p:extLst>
      <p:ext uri="{BB962C8B-B14F-4D97-AF65-F5344CB8AC3E}">
        <p14:creationId xmlns:p14="http://schemas.microsoft.com/office/powerpoint/2010/main" val="299361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21FB0-C8A1-6C06-2775-8892A99C53D1}"/>
              </a:ext>
            </a:extLst>
          </p:cNvPr>
          <p:cNvSpPr>
            <a:spLocks noGrp="1"/>
          </p:cNvSpPr>
          <p:nvPr>
            <p:ph type="body" idx="1"/>
          </p:nvPr>
        </p:nvSpPr>
        <p:spPr/>
        <p:txBody>
          <a:bodyPr/>
          <a:lstStyle/>
          <a:p>
            <a:r>
              <a:rPr lang="en-GB" dirty="0"/>
              <a:t>At Aberystwyth, I teach a lot of nursing ethics and morals and, as such, this – as you can imagine – is an ideal place to foster debate and explore students’ emotions, thoughts and feeling around what can be quite complex case scenarios to unpick. So far, for example, students have discussed their ole as eventual nurse in these case studies, while we constantly refer them back to law and ethics, statutes and bills, and – of course – our NMC Code of Professional Conduct.</a:t>
            </a:r>
            <a:endParaRPr lang="en-GB" dirty="0">
              <a:sym typeface="Wingdings" panose="05000000000000000000" pitchFamily="2" charset="2"/>
            </a:endParaRPr>
          </a:p>
        </p:txBody>
      </p:sp>
    </p:spTree>
    <p:extLst>
      <p:ext uri="{BB962C8B-B14F-4D97-AF65-F5344CB8AC3E}">
        <p14:creationId xmlns:p14="http://schemas.microsoft.com/office/powerpoint/2010/main" val="3701956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 always a welcome in the hill side then?</a:t>
            </a:r>
          </a:p>
          <a:p>
            <a:r>
              <a:rPr lang="en-GB" dirty="0"/>
              <a:t>Unfortunately not. There is international recognition that rural LGBTQ+ identity and (dis)engagement with healthcare services is an academically neglected area of research and I think this strengthens my argument for the need for indicative curricula content that responds to this grossly under represented education provision on nurse education programmes throughout the United Kingdom, but particularly here in Wales where we have higher levels of rural healthcare service provision.</a:t>
            </a:r>
          </a:p>
          <a:p>
            <a:endParaRPr lang="en-GB" dirty="0"/>
          </a:p>
          <a:p>
            <a:r>
              <a:rPr lang="en-GB" dirty="0"/>
              <a:t>Of note of the above slides – </a:t>
            </a:r>
          </a:p>
          <a:p>
            <a:r>
              <a:rPr lang="en-GB" dirty="0"/>
              <a:t>Rurality creates greater visibility for LGBTQ+ people – that’s not meant to sound as positive as it does. What this actually means is that due to close-knit community dynamics, those who don’t fulfil the conventional ‘norm’ of that community are easily identifiable and – as such – at greater risk of prejudice, discrimination and mistreatment</a:t>
            </a:r>
          </a:p>
          <a:p>
            <a:endParaRPr lang="en-GB" dirty="0"/>
          </a:p>
          <a:p>
            <a:r>
              <a:rPr lang="en-GB" dirty="0"/>
              <a:t>Go through the points on the slide.</a:t>
            </a:r>
          </a:p>
          <a:p>
            <a:r>
              <a:rPr lang="en-GB" dirty="0"/>
              <a:t>This then leads us to what we do at Aberystwyth with our indicative curriculum content.</a:t>
            </a:r>
          </a:p>
          <a:p>
            <a:endParaRPr lang="en-GB" dirty="0"/>
          </a:p>
          <a:p>
            <a:endParaRPr lang="en-GB" dirty="0"/>
          </a:p>
          <a:p>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Rural life serves to amplify the impacts of both acceptance and rejection.</a:t>
            </a:r>
          </a:p>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14</a:t>
            </a:fld>
            <a:endParaRPr lang="en-GB" altLang="en-US" dirty="0"/>
          </a:p>
        </p:txBody>
      </p:sp>
    </p:spTree>
    <p:extLst>
      <p:ext uri="{BB962C8B-B14F-4D97-AF65-F5344CB8AC3E}">
        <p14:creationId xmlns:p14="http://schemas.microsoft.com/office/powerpoint/2010/main" val="92015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above slides.</a:t>
            </a:r>
          </a:p>
          <a:p>
            <a:endParaRPr lang="en-GB" dirty="0"/>
          </a:p>
          <a:p>
            <a:r>
              <a:rPr lang="en-GB" dirty="0"/>
              <a:t>In some LGBTQ+ individuals, negative societal attitudes may be integrated into value systems and self-concepts </a:t>
            </a:r>
            <a:r>
              <a:rPr lang="en-GB" dirty="0">
                <a:sym typeface="Wingdings" panose="05000000000000000000" pitchFamily="2" charset="2"/>
              </a:rPr>
              <a:t> defined as internalised stigma.</a:t>
            </a:r>
          </a:p>
          <a:p>
            <a:endParaRPr lang="en-GB" dirty="0">
              <a:sym typeface="Wingdings" panose="05000000000000000000" pitchFamily="2" charset="2"/>
            </a:endParaRPr>
          </a:p>
          <a:p>
            <a:r>
              <a:rPr lang="en-GB" dirty="0">
                <a:sym typeface="Wingdings" panose="05000000000000000000" pitchFamily="2" charset="2"/>
              </a:rPr>
              <a:t>LGBTQ+ individuals may experience abuse or violence for public displays of affection, and report higher levels of childhood bullying and trauma and poorer patient experiences when accessing healthcare. As we’ve seen in the previous slides.</a:t>
            </a:r>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15</a:t>
            </a:fld>
            <a:endParaRPr lang="en-GB" altLang="en-US" dirty="0"/>
          </a:p>
        </p:txBody>
      </p:sp>
    </p:spTree>
    <p:extLst>
      <p:ext uri="{BB962C8B-B14F-4D97-AF65-F5344CB8AC3E}">
        <p14:creationId xmlns:p14="http://schemas.microsoft.com/office/powerpoint/2010/main" val="219069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quite late to the party in the UK. In was only in 2017 that the NHS introduced routine collection of information about sexual orientations in primary care. </a:t>
            </a:r>
          </a:p>
          <a:p>
            <a:r>
              <a:rPr lang="en-GB" dirty="0"/>
              <a:t>If we look at the inequalities affecting LGBTQ+ populations then, we note that it is in the areas of sexual health, mental health and substance use in which inequalities experienced by sexual minorities are more apparent. Together these areas form a </a:t>
            </a:r>
            <a:r>
              <a:rPr lang="en-GB" dirty="0" err="1"/>
              <a:t>syndemic</a:t>
            </a:r>
            <a:r>
              <a:rPr lang="en-GB" dirty="0"/>
              <a:t> interacting synergistically, each worsening vulnerability to the other others.</a:t>
            </a:r>
          </a:p>
          <a:p>
            <a:r>
              <a:rPr lang="en-GB" dirty="0"/>
              <a:t>LGBTQ+ individuals have 2-3 times the risk of suicide, depression, anxiety and substance use disorders. </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16</a:t>
            </a:fld>
            <a:endParaRPr lang="en-GB" altLang="en-US" dirty="0"/>
          </a:p>
        </p:txBody>
      </p:sp>
    </p:spTree>
    <p:extLst>
      <p:ext uri="{BB962C8B-B14F-4D97-AF65-F5344CB8AC3E}">
        <p14:creationId xmlns:p14="http://schemas.microsoft.com/office/powerpoint/2010/main" val="5385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above slides.</a:t>
            </a:r>
          </a:p>
          <a:p>
            <a:endParaRPr lang="en-GB" dirty="0"/>
          </a:p>
          <a:p>
            <a:r>
              <a:rPr lang="en-GB" dirty="0"/>
              <a:t>In some LGBTQ+ individuals, negative societal attitudes may be integrated into value systems and self-concepts </a:t>
            </a:r>
            <a:r>
              <a:rPr lang="en-GB" dirty="0">
                <a:sym typeface="Wingdings" panose="05000000000000000000" pitchFamily="2" charset="2"/>
              </a:rPr>
              <a:t> defined as internalised stigma.</a:t>
            </a:r>
          </a:p>
          <a:p>
            <a:endParaRPr lang="en-GB" dirty="0">
              <a:sym typeface="Wingdings" panose="05000000000000000000" pitchFamily="2" charset="2"/>
            </a:endParaRPr>
          </a:p>
          <a:p>
            <a:r>
              <a:rPr lang="en-GB" dirty="0">
                <a:sym typeface="Wingdings" panose="05000000000000000000" pitchFamily="2" charset="2"/>
              </a:rPr>
              <a:t>LGBTQ+ individuals may experience abuse or violence for public displays of affection, and report higher levels of childhood bullying and trauma and poorer patient experiences when accessing healthcare. As we’ve seen in the previous slides.</a:t>
            </a:r>
          </a:p>
          <a:p>
            <a:endParaRPr lang="en-GB" dirty="0">
              <a:sym typeface="Wingdings" panose="05000000000000000000" pitchFamily="2" charset="2"/>
            </a:endParaRPr>
          </a:p>
          <a:p>
            <a:r>
              <a:rPr lang="en-GB" b="0" i="0" dirty="0">
                <a:solidFill>
                  <a:srgbClr val="4D5156"/>
                </a:solidFill>
                <a:effectLst/>
                <a:latin typeface="arial" panose="020B0604020202020204" pitchFamily="34" charset="0"/>
              </a:rPr>
              <a:t>Giardia Intestinalis - parasitic protozoan microorganism of the genus Giardia that colonizes the small intestine,</a:t>
            </a:r>
          </a:p>
          <a:p>
            <a:r>
              <a:rPr lang="en-GB" b="0" i="0" dirty="0">
                <a:solidFill>
                  <a:srgbClr val="4D5156"/>
                </a:solidFill>
                <a:effectLst/>
                <a:latin typeface="arial" panose="020B0604020202020204" pitchFamily="34" charset="0"/>
              </a:rPr>
              <a:t>Shigella – Intestinal Infection</a:t>
            </a:r>
          </a:p>
          <a:p>
            <a:r>
              <a:rPr lang="en-GB" b="0" i="0" dirty="0">
                <a:solidFill>
                  <a:srgbClr val="4D5156"/>
                </a:solidFill>
                <a:effectLst/>
                <a:latin typeface="arial" panose="020B0604020202020204" pitchFamily="34" charset="0"/>
              </a:rPr>
              <a:t>Entamoeba - </a:t>
            </a:r>
            <a:r>
              <a:rPr lang="en-GB" b="0" i="0" dirty="0">
                <a:solidFill>
                  <a:srgbClr val="4D5156"/>
                </a:solidFill>
                <a:effectLst/>
                <a:latin typeface="Google Sans"/>
              </a:rPr>
              <a:t>Entamoeba histolytica, which is spread through human faeces. Often there are no symptoms, but, sometimes it causes </a:t>
            </a:r>
            <a:r>
              <a:rPr lang="en-GB" b="0" i="0" dirty="0">
                <a:solidFill>
                  <a:srgbClr val="040C28"/>
                </a:solidFill>
                <a:effectLst/>
                <a:latin typeface="Google Sans"/>
              </a:rPr>
              <a:t>diarrhoea, nausea, and weight loss</a:t>
            </a:r>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17</a:t>
            </a:fld>
            <a:endParaRPr lang="en-GB" altLang="en-US" dirty="0"/>
          </a:p>
        </p:txBody>
      </p:sp>
    </p:spTree>
    <p:extLst>
      <p:ext uri="{BB962C8B-B14F-4D97-AF65-F5344CB8AC3E}">
        <p14:creationId xmlns:p14="http://schemas.microsoft.com/office/powerpoint/2010/main" val="32493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nurses we have seen (and heard) it all!</a:t>
            </a:r>
          </a:p>
          <a:p>
            <a:r>
              <a:rPr lang="en-GB" dirty="0"/>
              <a:t>One of my greatest passions from a clinician perspective is to have open, honest and frank conversations with our patients (MECC strategies and helping us to help you)</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18</a:t>
            </a:fld>
            <a:endParaRPr lang="en-GB" altLang="en-US" dirty="0"/>
          </a:p>
        </p:txBody>
      </p:sp>
    </p:spTree>
    <p:extLst>
      <p:ext uri="{BB962C8B-B14F-4D97-AF65-F5344CB8AC3E}">
        <p14:creationId xmlns:p14="http://schemas.microsoft.com/office/powerpoint/2010/main" val="845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nurses we have seen (and heard) it all!</a:t>
            </a:r>
          </a:p>
          <a:p>
            <a:r>
              <a:rPr lang="en-GB" dirty="0"/>
              <a:t>One of my greatest passions from a clinician perspective is to have open, honest and frank conversations with our patients (MECC strategies and helping us to help you)</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19</a:t>
            </a:fld>
            <a:endParaRPr lang="en-GB" altLang="en-US" dirty="0"/>
          </a:p>
        </p:txBody>
      </p:sp>
    </p:spTree>
    <p:extLst>
      <p:ext uri="{BB962C8B-B14F-4D97-AF65-F5344CB8AC3E}">
        <p14:creationId xmlns:p14="http://schemas.microsoft.com/office/powerpoint/2010/main" val="272850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the slide</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2</a:t>
            </a:fld>
            <a:endParaRPr lang="en-GB" altLang="en-US" dirty="0"/>
          </a:p>
        </p:txBody>
      </p:sp>
    </p:spTree>
    <p:extLst>
      <p:ext uri="{BB962C8B-B14F-4D97-AF65-F5344CB8AC3E}">
        <p14:creationId xmlns:p14="http://schemas.microsoft.com/office/powerpoint/2010/main" val="39718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20</a:t>
            </a:fld>
            <a:endParaRPr lang="en-GB" altLang="en-US" dirty="0"/>
          </a:p>
        </p:txBody>
      </p:sp>
    </p:spTree>
    <p:extLst>
      <p:ext uri="{BB962C8B-B14F-4D97-AF65-F5344CB8AC3E}">
        <p14:creationId xmlns:p14="http://schemas.microsoft.com/office/powerpoint/2010/main" val="1187859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21FB0-C8A1-6C06-2775-8892A99C53D1}"/>
              </a:ext>
            </a:extLst>
          </p:cNvPr>
          <p:cNvSpPr>
            <a:spLocks noGrp="1"/>
          </p:cNvSpPr>
          <p:nvPr>
            <p:ph type="body" idx="1"/>
          </p:nvPr>
        </p:nvSpPr>
        <p:spPr/>
        <p:txBody>
          <a:bodyPr/>
          <a:lstStyle/>
          <a:p>
            <a:r>
              <a:rPr lang="en-GB" dirty="0"/>
              <a:t>At Aberystwyth, I teach a lot of nursing ethics and morals and, as such, this – as you can imagine – is an ideal place to foster debate and explore students’ emotions, thoughts and feeling around what can be quite complex case scenarios to unpick. So far, for example, students have discussed their ole as eventual nurse in these case studies, while we constantly refer them back to law and ethics, statutes and bills, and – of course – our NMC Code of Professional Conduct.</a:t>
            </a:r>
            <a:endParaRPr lang="en-GB" dirty="0">
              <a:sym typeface="Wingdings" panose="05000000000000000000" pitchFamily="2" charset="2"/>
            </a:endParaRPr>
          </a:p>
        </p:txBody>
      </p:sp>
    </p:spTree>
    <p:extLst>
      <p:ext uri="{BB962C8B-B14F-4D97-AF65-F5344CB8AC3E}">
        <p14:creationId xmlns:p14="http://schemas.microsoft.com/office/powerpoint/2010/main" val="50011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021FB0-C8A1-6C06-2775-8892A99C53D1}"/>
              </a:ext>
            </a:extLst>
          </p:cNvPr>
          <p:cNvSpPr>
            <a:spLocks noGrp="1"/>
          </p:cNvSpPr>
          <p:nvPr>
            <p:ph type="body" idx="1"/>
          </p:nvPr>
        </p:nvSpPr>
        <p:spPr/>
        <p:txBody>
          <a:bodyPr/>
          <a:lstStyle/>
          <a:p>
            <a:r>
              <a:rPr lang="en-GB" dirty="0"/>
              <a:t>At Aberystwyth, I teach a lot of nursing ethics and morals and, as such, this – as you can imagine – is an ideal place to foster debate and explore students’ emotions, thoughts and feeling around what can be quite complex case scenarios to unpick. So far, for example, students have discussed their ole as eventual nurse in these case studies, while we constantly refer them back to law and ethics, statutes and bills, and – of course – our NMC Code of Professional Conduct.</a:t>
            </a:r>
            <a:endParaRPr lang="en-GB" dirty="0">
              <a:sym typeface="Wingdings" panose="05000000000000000000" pitchFamily="2" charset="2"/>
            </a:endParaRPr>
          </a:p>
        </p:txBody>
      </p:sp>
    </p:spTree>
    <p:extLst>
      <p:ext uri="{BB962C8B-B14F-4D97-AF65-F5344CB8AC3E}">
        <p14:creationId xmlns:p14="http://schemas.microsoft.com/office/powerpoint/2010/main" val="3504319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Open </a:t>
            </a:r>
            <a:r>
              <a:rPr lang="en-GB"/>
              <a:t>the floor to questions.</a:t>
            </a:r>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rtl="0"/>
              <a:t>23</a:t>
            </a:fld>
            <a:endParaRPr lang="en-GB"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Run through the slide</a:t>
            </a:r>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a:t>3</a:t>
            </a:fld>
            <a:endParaRPr lang="en-GB"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r>
              <a:rPr lang="en-GB" dirty="0"/>
              <a:t>Where have we come from, where are we going?</a:t>
            </a:r>
          </a:p>
          <a:p>
            <a:endParaRPr lang="en-GB" dirty="0"/>
          </a:p>
          <a:p>
            <a:r>
              <a:rPr lang="en-GB" dirty="0"/>
              <a:t>Key dates here – </a:t>
            </a:r>
          </a:p>
          <a:p>
            <a:endParaRPr lang="en-GB" dirty="0"/>
          </a:p>
          <a:p>
            <a:pPr marL="171450" indent="-171450">
              <a:buFont typeface="Arial" panose="020B0604020202020204" pitchFamily="34" charset="0"/>
              <a:buChar char="•"/>
            </a:pPr>
            <a:r>
              <a:rPr lang="en-GB" dirty="0"/>
              <a:t>1533. Buggery Act. Acts of sodomy shifted from ecclesiastical court to the State – stayed with the State ever since. Punishment death.</a:t>
            </a:r>
          </a:p>
          <a:p>
            <a:pPr marL="171450" indent="-171450">
              <a:buFont typeface="Arial" panose="020B0604020202020204" pitchFamily="34" charset="0"/>
              <a:buChar char="•"/>
            </a:pPr>
            <a:r>
              <a:rPr lang="en-GB" dirty="0"/>
              <a:t>1861 – Death penalty removed. Replaced with 10 years hard labour and life imprisonment</a:t>
            </a:r>
          </a:p>
          <a:p>
            <a:pPr marL="171450" indent="-171450">
              <a:buFont typeface="Arial" panose="020B0604020202020204" pitchFamily="34" charset="0"/>
              <a:buChar char="•"/>
            </a:pPr>
            <a:r>
              <a:rPr lang="en-GB" dirty="0"/>
              <a:t>1951 – First British transgender woman undergoes reassignment surgery – Roberta Coles.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1968 – SIGNIFICANT FOR HEALTHCARE </a:t>
            </a:r>
            <a:r>
              <a:rPr lang="en-GB" b="1" dirty="0">
                <a:sym typeface="Wingdings" panose="05000000000000000000" pitchFamily="2" charset="2"/>
              </a:rPr>
              <a:t> WHO lists homosexuality as a mental disorder</a:t>
            </a:r>
          </a:p>
          <a:p>
            <a:pPr marL="171450" indent="-171450">
              <a:buFont typeface="Arial" panose="020B0604020202020204" pitchFamily="34" charset="0"/>
              <a:buChar char="•"/>
            </a:pPr>
            <a:r>
              <a:rPr lang="en-GB" b="1" dirty="0">
                <a:sym typeface="Wingdings" panose="05000000000000000000" pitchFamily="2" charset="2"/>
              </a:rPr>
              <a:t>1988 – Section 28. Conservative government</a:t>
            </a:r>
            <a:r>
              <a:rPr lang="en-GB" dirty="0">
                <a:sym typeface="Wingdings" panose="05000000000000000000" pitchFamily="2" charset="2"/>
              </a:rPr>
              <a:t>. Was a very small section of the Local Govt Act expressly prohibiting Local Authorities to support LGBT issues  Schools banned from teaching any LGBT content  Funding pulled from Arts projects (The Arts encouraged LGBT)  All educational resources censored and redacted. Remains enforceable until 2003!!!</a:t>
            </a:r>
          </a:p>
          <a:p>
            <a:pPr marL="171450" indent="-171450">
              <a:buFont typeface="Arial" panose="020B0604020202020204" pitchFamily="34" charset="0"/>
              <a:buChar char="•"/>
            </a:pPr>
            <a:r>
              <a:rPr lang="en-GB" dirty="0">
                <a:sym typeface="Wingdings" panose="05000000000000000000" pitchFamily="2" charset="2"/>
              </a:rPr>
              <a:t>This </a:t>
            </a:r>
            <a:r>
              <a:rPr lang="en-GB" b="1" dirty="0">
                <a:sym typeface="Wingdings" panose="05000000000000000000" pitchFamily="2" charset="2"/>
              </a:rPr>
              <a:t>occurring alongside the global AIDS epidemic </a:t>
            </a:r>
            <a:r>
              <a:rPr lang="en-GB" dirty="0">
                <a:sym typeface="Wingdings" panose="05000000000000000000" pitchFamily="2" charset="2"/>
              </a:rPr>
              <a:t> feelings of shame / living underground and concealed / State-backed censorship of anything diverging from heteronormative constructs</a:t>
            </a:r>
            <a:endParaRPr lang="en-GB" dirty="0"/>
          </a:p>
          <a:p>
            <a:endParaRPr lang="en-GB" dirty="0"/>
          </a:p>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rtl="0"/>
              <a:t>4</a:t>
            </a:fld>
            <a:endParaRPr lang="en-GB" altLang="en-US" dirty="0"/>
          </a:p>
        </p:txBody>
      </p:sp>
    </p:spTree>
    <p:extLst>
      <p:ext uri="{BB962C8B-B14F-4D97-AF65-F5344CB8AC3E}">
        <p14:creationId xmlns:p14="http://schemas.microsoft.com/office/powerpoint/2010/main" val="406598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marL="171450" indent="-171450">
              <a:buFont typeface="Arial" panose="020B0604020202020204" pitchFamily="34" charset="0"/>
              <a:buChar char="•"/>
            </a:pPr>
            <a:r>
              <a:rPr lang="en-GB" dirty="0"/>
              <a:t>1992 – WHO backtracks (but still had 30 years to treat) and removes homosexuality from its list of mental disorders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Key legislation </a:t>
            </a:r>
            <a:r>
              <a:rPr lang="en-GB" dirty="0">
                <a:sym typeface="Wingdings" panose="05000000000000000000" pitchFamily="2" charset="2"/>
              </a:rPr>
              <a:t></a:t>
            </a:r>
          </a:p>
          <a:p>
            <a:pPr marL="628650" lvl="1" indent="-171450">
              <a:buFont typeface="Arial" panose="020B0604020202020204" pitchFamily="34" charset="0"/>
              <a:buChar char="•"/>
            </a:pPr>
            <a:r>
              <a:rPr lang="en-GB" dirty="0">
                <a:sym typeface="Wingdings" panose="05000000000000000000" pitchFamily="2" charset="2"/>
              </a:rPr>
              <a:t>2003 – Employment Equality Regulations come into force – now employers couldn’t discriminate and sack you because of your sexual orientation</a:t>
            </a:r>
          </a:p>
          <a:p>
            <a:pPr marL="628650" lvl="1" indent="-171450">
              <a:buFont typeface="Arial" panose="020B0604020202020204" pitchFamily="34" charset="0"/>
              <a:buChar char="•"/>
            </a:pPr>
            <a:r>
              <a:rPr lang="en-GB" dirty="0">
                <a:sym typeface="Wingdings" panose="05000000000000000000" pitchFamily="2" charset="2"/>
              </a:rPr>
              <a:t>2004 – Gender Recognition Act  Transgender people now had full legal recognition in their appropriate gender. Trans people could now obtain a revised birth certificate (gender options still limited to Male or Female)</a:t>
            </a:r>
          </a:p>
          <a:p>
            <a:pPr marL="628650" lvl="1" indent="-171450">
              <a:buFont typeface="Arial" panose="020B0604020202020204" pitchFamily="34" charset="0"/>
              <a:buChar char="•"/>
            </a:pPr>
            <a:r>
              <a:rPr lang="en-GB" dirty="0">
                <a:sym typeface="Wingdings" panose="05000000000000000000" pitchFamily="2" charset="2"/>
              </a:rPr>
              <a:t>2010 – Equality Act  Legislates for equal treatment in access to employment as well as private and public services regardless of protected characteristics</a:t>
            </a:r>
          </a:p>
          <a:p>
            <a:pPr marL="628650" lvl="1" indent="-171450">
              <a:buFont typeface="Arial" panose="020B0604020202020204" pitchFamily="34" charset="0"/>
              <a:buChar char="•"/>
            </a:pPr>
            <a:r>
              <a:rPr lang="en-GB" dirty="0">
                <a:sym typeface="Wingdings" panose="05000000000000000000" pitchFamily="2" charset="2"/>
              </a:rPr>
              <a:t>2013 – Marriage (same-sex couples) Act – Equal marriage rights (reaches NI in 2020)</a:t>
            </a:r>
          </a:p>
          <a:p>
            <a:pPr marL="628650" lvl="1" indent="-171450">
              <a:buFont typeface="Arial" panose="020B0604020202020204" pitchFamily="34" charset="0"/>
              <a:buChar char="•"/>
            </a:pPr>
            <a:endParaRPr lang="en-GB" dirty="0">
              <a:sym typeface="Wingdings" panose="05000000000000000000" pitchFamily="2" charset="2"/>
            </a:endParaRPr>
          </a:p>
          <a:p>
            <a:pPr marL="628650" lvl="1" indent="-171450">
              <a:buFont typeface="Arial" panose="020B0604020202020204" pitchFamily="34" charset="0"/>
              <a:buChar char="•"/>
            </a:pPr>
            <a:r>
              <a:rPr lang="en-GB" dirty="0">
                <a:sym typeface="Wingdings" panose="05000000000000000000" pitchFamily="2" charset="2"/>
              </a:rPr>
              <a:t>2011 – Gay men can give blood after one year deferral period</a:t>
            </a:r>
          </a:p>
          <a:p>
            <a:pPr marL="628650" lvl="1" indent="-171450">
              <a:buFont typeface="Arial" panose="020B0604020202020204" pitchFamily="34" charset="0"/>
              <a:buChar char="•"/>
            </a:pPr>
            <a:r>
              <a:rPr lang="en-GB" dirty="0">
                <a:sym typeface="Wingdings" panose="05000000000000000000" pitchFamily="2" charset="2"/>
              </a:rPr>
              <a:t>2021  Conversion Therapy ban will be brought before parliament ‘soon’  It’s still legal to send your children to conversion therapy (!). The ban did not include transgender children – “No ban without the Trans” 2022</a:t>
            </a:r>
          </a:p>
          <a:p>
            <a:pPr marL="628650" lvl="1" indent="-171450">
              <a:buFont typeface="Arial" panose="020B0604020202020204" pitchFamily="34" charset="0"/>
              <a:buChar char="•"/>
            </a:pPr>
            <a:r>
              <a:rPr lang="en-GB" dirty="0">
                <a:sym typeface="Wingdings" panose="05000000000000000000" pitchFamily="2" charset="2"/>
              </a:rPr>
              <a:t>2021 – blood donation law changed for some men who have sex with men (3 month same partner or deferral) | In the same year then, trans people &lt;16 and competent to do so can consent to puberty blockers. </a:t>
            </a:r>
          </a:p>
          <a:p>
            <a:pPr marL="628650" lvl="1" indent="-171450">
              <a:buFont typeface="Arial" panose="020B0604020202020204" pitchFamily="34" charset="0"/>
              <a:buChar char="•"/>
            </a:pPr>
            <a:endParaRPr lang="en-GB" dirty="0">
              <a:sym typeface="Wingdings" panose="05000000000000000000" pitchFamily="2" charset="2"/>
            </a:endParaRPr>
          </a:p>
          <a:p>
            <a:pPr marL="628650" lvl="1" indent="-171450">
              <a:buFont typeface="Arial" panose="020B0604020202020204" pitchFamily="34" charset="0"/>
              <a:buChar char="•"/>
            </a:pPr>
            <a:r>
              <a:rPr lang="en-GB" dirty="0">
                <a:sym typeface="Wingdings" panose="05000000000000000000" pitchFamily="2" charset="2"/>
              </a:rPr>
              <a:t>JUST HELPS CONSOLIDATE FOR YOU WHERE WE ARE, HOW WE GOT HERE BUT ALSO WHY THERE IS STILL HUGE HEALTH INEQUALITIES AND BARRIERS TO LGBTQ+ PEOPLE ACCESING HEALTH CARE</a:t>
            </a:r>
          </a:p>
          <a:p>
            <a:pPr marL="628650" lvl="1" indent="-171450">
              <a:buFont typeface="Arial" panose="020B0604020202020204" pitchFamily="34" charset="0"/>
              <a:buChar char="•"/>
            </a:pPr>
            <a:endParaRPr lang="en-GB" dirty="0">
              <a:sym typeface="Wingdings" panose="05000000000000000000" pitchFamily="2" charset="2"/>
            </a:endParaRPr>
          </a:p>
          <a:p>
            <a:pPr marL="628650" lvl="1" indent="-171450">
              <a:buFont typeface="Arial" panose="020B0604020202020204" pitchFamily="34" charset="0"/>
              <a:buChar char="•"/>
            </a:pPr>
            <a:r>
              <a:rPr lang="en-GB" dirty="0">
                <a:sym typeface="Wingdings" panose="05000000000000000000" pitchFamily="2" charset="2"/>
              </a:rPr>
              <a:t>As we currently stands, same-sex acts remain criminalized in 67 countries (comprising 35% of UN member states)</a:t>
            </a:r>
          </a:p>
          <a:p>
            <a:pPr marL="628650" lvl="1" indent="-171450">
              <a:buFont typeface="Arial" panose="020B0604020202020204" pitchFamily="34" charset="0"/>
              <a:buChar char="•"/>
            </a:pPr>
            <a:endParaRPr lang="en-GB" dirty="0">
              <a:sym typeface="Wingdings" panose="05000000000000000000" pitchFamily="2" charset="2"/>
            </a:endParaRPr>
          </a:p>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rtl="0"/>
              <a:t>5</a:t>
            </a:fld>
            <a:endParaRPr lang="en-GB" altLang="en-US" dirty="0"/>
          </a:p>
        </p:txBody>
      </p:sp>
    </p:spTree>
    <p:extLst>
      <p:ext uri="{BB962C8B-B14F-4D97-AF65-F5344CB8AC3E}">
        <p14:creationId xmlns:p14="http://schemas.microsoft.com/office/powerpoint/2010/main" val="160520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Pathologising</a:t>
            </a:r>
            <a:r>
              <a:rPr lang="en-GB" dirty="0"/>
              <a:t> of homosexuality – AIDS epidemic.</a:t>
            </a:r>
          </a:p>
          <a:p>
            <a:r>
              <a:rPr lang="en-GB" dirty="0"/>
              <a:t>We hopefully (and tragically) know the story well. HIV and AIDS. It very quickly became known as a gay disease and a gay cancer. Misinformation in the press, medical professionals not having the evidence to work with and advise upon, witnessed a worrying national response to HIV, AIDS and the LGBTQ+ community.</a:t>
            </a:r>
          </a:p>
          <a:p>
            <a:r>
              <a:rPr lang="en-GB" dirty="0"/>
              <a:t>If we consider this alongside the timeline we’ve just looked at it, it’s clear to see that this has created a message that LGBTQ+ people are not only diseased, but that they pose a very real risk to the straight (can we read this at the time as superior) population.</a:t>
            </a:r>
          </a:p>
          <a:p>
            <a:r>
              <a:rPr lang="en-GB" dirty="0"/>
              <a:t>All of this has culminated in our current situation in the UK. So what does the current healthcare landscape look like for members of the LGBTQ+ community and significantly, those who are responsible for caring for them (</a:t>
            </a:r>
            <a:r>
              <a:rPr lang="en-GB" dirty="0" err="1"/>
              <a:t>ie</a:t>
            </a:r>
            <a:r>
              <a:rPr lang="en-GB" dirty="0"/>
              <a:t> us!)</a:t>
            </a:r>
          </a:p>
        </p:txBody>
      </p:sp>
      <p:sp>
        <p:nvSpPr>
          <p:cNvPr id="4" name="Slide Number Placeholder 3"/>
          <p:cNvSpPr>
            <a:spLocks noGrp="1"/>
          </p:cNvSpPr>
          <p:nvPr>
            <p:ph type="sldNum" sz="quarter" idx="5"/>
          </p:nvPr>
        </p:nvSpPr>
        <p:spPr/>
        <p:txBody>
          <a:bodyPr/>
          <a:lstStyle/>
          <a:p>
            <a:pPr rtl="0"/>
            <a:fld id="{6DEB7EE2-04A2-4FB2-9625-C9C73AC4D32F}" type="slidenum">
              <a:rPr lang="en-GB" altLang="en-US" noProof="0" smtClean="0"/>
              <a:pPr rtl="0"/>
              <a:t>6</a:t>
            </a:fld>
            <a:endParaRPr lang="en-GB" altLang="en-US" noProof="0" dirty="0"/>
          </a:p>
        </p:txBody>
      </p:sp>
    </p:spTree>
    <p:extLst>
      <p:ext uri="{BB962C8B-B14F-4D97-AF65-F5344CB8AC3E}">
        <p14:creationId xmlns:p14="http://schemas.microsoft.com/office/powerpoint/2010/main" val="220384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So unless you are part of the LGBTQ+ community in some form (be it an active member or an ally), then you may be unfamiliar with LGBTQ+ health inequalities and barriers to accessing health and social care services if you identify as LGBTQ+</a:t>
            </a:r>
          </a:p>
          <a:p>
            <a:pPr rtl="0"/>
            <a:endParaRPr lang="en-GB" dirty="0"/>
          </a:p>
          <a:p>
            <a:pPr rtl="0"/>
            <a:r>
              <a:rPr lang="en-GB" dirty="0"/>
              <a:t>This considered, the research really does speak for itself. </a:t>
            </a:r>
          </a:p>
          <a:p>
            <a:pPr rtl="0"/>
            <a:r>
              <a:rPr lang="en-GB" dirty="0"/>
              <a:t>Of particular note on this slide is that:</a:t>
            </a:r>
          </a:p>
          <a:p>
            <a:pPr rtl="0"/>
            <a:r>
              <a:rPr lang="en-GB" dirty="0"/>
              <a:t>- Only 13% of Registered Nurses feel able to meet the needs of their LGBTQ+ patients and services users</a:t>
            </a:r>
          </a:p>
          <a:p>
            <a:pPr rtl="0"/>
            <a:r>
              <a:rPr lang="en-GB" dirty="0"/>
              <a:t>And then perhaps linked to this that:</a:t>
            </a:r>
          </a:p>
          <a:p>
            <a:pPr rtl="0"/>
            <a:r>
              <a:rPr lang="en-GB" dirty="0"/>
              <a:t>Nealy 60% of HCPs do not believe that someone’s sexual orientation and/or gender identity is relevant to a person’s health needs.</a:t>
            </a:r>
          </a:p>
          <a:p>
            <a:pPr rtl="0"/>
            <a:endParaRPr lang="en-GB" dirty="0"/>
          </a:p>
          <a:p>
            <a:pPr rtl="0"/>
            <a:r>
              <a:rPr lang="en-GB" dirty="0"/>
              <a:t>Another worthy point of note that isn’t on this slide, is that those RNs who do feel able to meet the needs of their LGBTQ+ patients, their confidence plummets quite significantly when having to provide palliative care to LGBTQ+ patients and falls further still if their patients are LGBTQ+ and in receipt of end-of-life care.</a:t>
            </a:r>
          </a:p>
          <a:p>
            <a:pPr rtl="0"/>
            <a:endParaRPr lang="en-GB" dirty="0"/>
          </a:p>
          <a:p>
            <a:pPr rtl="0"/>
            <a:r>
              <a:rPr lang="en-GB" dirty="0"/>
              <a:t>This is what has prompted my interest in LGBTQ+ end-of-life service provision and my hashtag of </a:t>
            </a:r>
            <a:r>
              <a:rPr lang="en-GB" dirty="0" err="1"/>
              <a:t>QueerPeopleDieToo</a:t>
            </a:r>
            <a:endParaRPr lang="en-GB" dirty="0"/>
          </a:p>
          <a:p>
            <a:pPr rtl="0"/>
            <a:endParaRPr lang="en-GB" dirty="0"/>
          </a:p>
          <a:p>
            <a:pPr rtl="0"/>
            <a:r>
              <a:rPr lang="en-GB" dirty="0"/>
              <a:t>It’s not all doom and gloom though (I promise!) and I very much welcomed both the publication of the NHS Long Term Plan in 2019 and its commitment to tackle health inequalities and more recently the WG’s publication of its LGBTQ+ Action Plan for Wales where both education and healthcare service provision are integral to its strategic ambition and success.</a:t>
            </a:r>
          </a:p>
          <a:p>
            <a:pPr rtl="0"/>
            <a:endParaRPr lang="en-GB" dirty="0"/>
          </a:p>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rtl="0"/>
              <a:t>7</a:t>
            </a:fld>
            <a:endParaRPr lang="en-GB"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Run through slide.</a:t>
            </a:r>
          </a:p>
          <a:p>
            <a:pPr rtl="0"/>
            <a:endParaRPr lang="en-GB" dirty="0"/>
          </a:p>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6DEB7EE2-04A2-4FB2-9625-C9C73AC4D32F}" type="slidenum">
              <a:rPr lang="en-GB" altLang="en-US" smtClean="0"/>
              <a:pPr rtl="0"/>
              <a:t>8</a:t>
            </a:fld>
            <a:endParaRPr lang="en-GB" altLang="en-US" dirty="0"/>
          </a:p>
        </p:txBody>
      </p:sp>
    </p:spTree>
    <p:extLst>
      <p:ext uri="{BB962C8B-B14F-4D97-AF65-F5344CB8AC3E}">
        <p14:creationId xmlns:p14="http://schemas.microsoft.com/office/powerpoint/2010/main" val="268032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argue not. That’s not to say that awareness training doesn’t have its place – and I’ll agree with those who say ‘some form of training is better than none’ – absolutely and I couldn’t agree more. However, if we take time to digest the statistics on the previous slide, there is global recognition that RNs tend to not be able to practice cultural competence and congruence with their LGBTQ+ patients and there can be for a number of reasons (from not recognising the needs of queer patients and service users, to not feeling confident in providing supportive care, to fear of ‘getting it wrong’ and offending people. </a:t>
            </a:r>
          </a:p>
          <a:p>
            <a:r>
              <a:rPr lang="en-GB" dirty="0"/>
              <a:t>That said though, this inability (and maybe resistance can lead to worrying health disparities and – more relevant for us as nurses – a suboptimal level of nursing when compared to non-LGBTQ+ patients and service users. </a:t>
            </a:r>
          </a:p>
          <a:p>
            <a:endParaRPr lang="en-GB" dirty="0"/>
          </a:p>
          <a:p>
            <a:r>
              <a:rPr lang="en-GB" dirty="0"/>
              <a:t>This a key area of my focus and as LGBTQ+ lead as the Healthcare Education Department, it is my responsibility to ensure that all of our student nurses receive indicative curriculum content that is gender-inclusive in its approach. I have championed this as “Nurse education with a queer slant” and welcome reports from HEIW (our commissioning body) and WG that they are excited to see how this will change healthcare landscapes in the coming years.</a:t>
            </a:r>
          </a:p>
          <a:p>
            <a:endParaRPr lang="en-GB" dirty="0"/>
          </a:p>
          <a:p>
            <a:endParaRPr lang="en-GB" dirty="0"/>
          </a:p>
        </p:txBody>
      </p:sp>
      <p:sp>
        <p:nvSpPr>
          <p:cNvPr id="4" name="Slide Number Placeholder 3"/>
          <p:cNvSpPr>
            <a:spLocks noGrp="1"/>
          </p:cNvSpPr>
          <p:nvPr>
            <p:ph type="sldNum" sz="quarter" idx="5"/>
          </p:nvPr>
        </p:nvSpPr>
        <p:spPr/>
        <p:txBody>
          <a:bodyPr/>
          <a:lstStyle/>
          <a:p>
            <a:pPr rtl="0"/>
            <a:fld id="{6DEB7EE2-04A2-4FB2-9625-C9C73AC4D32F}" type="slidenum">
              <a:rPr lang="en-GB" altLang="en-US" smtClean="0"/>
              <a:pPr rtl="0"/>
              <a:t>9</a:t>
            </a:fld>
            <a:endParaRPr lang="en-GB" altLang="en-US" dirty="0"/>
          </a:p>
        </p:txBody>
      </p:sp>
    </p:spTree>
    <p:extLst>
      <p:ext uri="{BB962C8B-B14F-4D97-AF65-F5344CB8AC3E}">
        <p14:creationId xmlns:p14="http://schemas.microsoft.com/office/powerpoint/2010/main" val="1890731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rtlCol="0"/>
          <a:lstStyle>
            <a:lvl1pPr>
              <a:defRPr lang="en-GB" b="1"/>
            </a:lvl1pPr>
          </a:lstStyle>
          <a:p>
            <a:pPr rtl="0"/>
            <a:r>
              <a:rPr lang="en-GB" noProof="0"/>
              <a:t>Insert title here</a:t>
            </a:r>
          </a:p>
        </p:txBody>
      </p:sp>
      <p:pic>
        <p:nvPicPr>
          <p:cNvPr id="6" name="Picture Placeholder 9" descr="Bright, colou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en-GB" sz="4000" b="1" spc="-50" baseline="0">
                <a:solidFill>
                  <a:schemeClr val="bg2"/>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indent="-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5" name="Picture Placeholder 13" descr="Bright, colou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en-GB" sz="4000" b="1">
                <a:solidFill>
                  <a:schemeClr val="bg2"/>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6" name="Picture Placeholder 15" descr="Bright, colou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u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GB" sz="4000" b="1" i="0" kern="1200" cap="none" spc="-50" baseline="0" dirty="0">
                <a:ln w="3175">
                  <a:noFill/>
                </a:ln>
                <a:solidFill>
                  <a:schemeClr val="tx1"/>
                </a:solidFill>
                <a:effectLst/>
                <a:latin typeface="+mj-lt"/>
                <a:ea typeface="+mn-ea"/>
                <a:cs typeface="Segoe UI" pitchFamily="34" charset="0"/>
              </a:defRPr>
            </a:lvl1pPr>
          </a:lstStyle>
          <a:p>
            <a:pPr rtl="0"/>
            <a:r>
              <a:rPr lang="en-GB" noProof="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GB" sz="1800" kern="1200" dirty="0">
                <a:solidFill>
                  <a:schemeClr val="tx1"/>
                </a:solidFill>
                <a:latin typeface="+mn-lt"/>
                <a:ea typeface="+mn-ea"/>
                <a:cs typeface="+mn-cs"/>
              </a:defRPr>
            </a:lvl1pPr>
          </a:lstStyle>
          <a:p>
            <a:pPr lvl="0" rtl="0"/>
            <a:r>
              <a:rPr lang="en-GB" noProof="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en-GB" sz="4000" b="1">
                <a:solidFill>
                  <a:schemeClr val="accent5"/>
                </a:solidFill>
              </a:defRPr>
            </a:lvl1pPr>
          </a:lstStyle>
          <a:p>
            <a:pPr rtl="0"/>
            <a:r>
              <a:rPr lang="en-GB" noProof="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rtlCol="0"/>
          <a:lstStyle>
            <a:lvl1pPr marL="0" indent="0">
              <a:lnSpc>
                <a:spcPct val="100000"/>
              </a:lnSpc>
              <a:buNone/>
              <a:defRPr lang="en-GB" sz="1800" b="0">
                <a:solidFill>
                  <a:schemeClr val="bg1"/>
                </a:solidFill>
              </a:defRPr>
            </a:lvl1pPr>
            <a:lvl2pPr marL="228600">
              <a:lnSpc>
                <a:spcPct val="100000"/>
              </a:lnSpc>
              <a:spcBef>
                <a:spcPts val="1000"/>
              </a:spcBef>
              <a:defRPr lang="en-GB" sz="1800" b="0">
                <a:solidFill>
                  <a:schemeClr val="bg1"/>
                </a:solidFill>
              </a:defRPr>
            </a:lvl2pPr>
          </a:lstStyle>
          <a:p>
            <a:pPr lvl="0" rtl="0"/>
            <a:r>
              <a:rPr lang="en-GB" noProof="0"/>
              <a:t>Insert subtitle here</a:t>
            </a:r>
          </a:p>
          <a:p>
            <a:pPr lvl="1" rtl="0"/>
            <a:r>
              <a:rPr lang="en-GB" noProof="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rtlCol="0"/>
          <a:lstStyle>
            <a:lvl1pPr marL="0" indent="0">
              <a:buNone/>
              <a:defRPr lang="en-GB" sz="1800" b="0"/>
            </a:lvl1pPr>
          </a:lstStyle>
          <a:p>
            <a:pPr rtl="0"/>
            <a:r>
              <a:rPr lang="en-GB" noProof="0"/>
              <a:t>Insert content here</a:t>
            </a:r>
          </a:p>
        </p:txBody>
      </p:sp>
      <p:pic>
        <p:nvPicPr>
          <p:cNvPr id="7" name="Picture Placeholder 20" descr="Bright, colou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en-GB" sz="4000" b="1" spc="-50" baseline="0">
                <a:solidFill>
                  <a:schemeClr val="accent1"/>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indent="-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6" name="Picture Placeholder 13" descr="Bright, colou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en-GB" sz="4000" b="1">
                <a:solidFill>
                  <a:schemeClr val="accent6">
                    <a:lumMod val="60000"/>
                    <a:lumOff val="40000"/>
                  </a:schemeClr>
                </a:solidFill>
              </a:defRPr>
            </a:lvl1pPr>
          </a:lstStyle>
          <a:p>
            <a:pPr rtl="0"/>
            <a:r>
              <a:rPr lang="en-GB" noProof="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rtlCol="0"/>
          <a:lstStyle>
            <a:lvl1pPr marL="0" indent="0">
              <a:lnSpc>
                <a:spcPct val="100000"/>
              </a:lnSpc>
              <a:buNone/>
              <a:defRPr lang="en-GB" sz="1800" b="0">
                <a:solidFill>
                  <a:schemeClr val="bg1"/>
                </a:solidFill>
              </a:defRPr>
            </a:lvl1pPr>
            <a:lvl2pPr marL="228600">
              <a:lnSpc>
                <a:spcPct val="100000"/>
              </a:lnSpc>
              <a:spcBef>
                <a:spcPts val="1000"/>
              </a:spcBef>
              <a:defRPr lang="en-GB" sz="1800" b="0">
                <a:solidFill>
                  <a:schemeClr val="bg1"/>
                </a:solidFill>
              </a:defRPr>
            </a:lvl2pPr>
          </a:lstStyle>
          <a:p>
            <a:pPr lvl="0" rtl="0"/>
            <a:r>
              <a:rPr lang="en-GB" noProof="0"/>
              <a:t>Insert subtitle here</a:t>
            </a:r>
          </a:p>
          <a:p>
            <a:pPr lvl="1" rtl="0"/>
            <a:r>
              <a:rPr lang="en-GB" noProof="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rtlCol="0"/>
          <a:lstStyle>
            <a:lvl1pPr marL="0" indent="0">
              <a:buNone/>
              <a:defRPr lang="en-GB" sz="1800" b="0"/>
            </a:lvl1pPr>
          </a:lstStyle>
          <a:p>
            <a:pPr rtl="0"/>
            <a:r>
              <a:rPr lang="en-GB" noProof="0"/>
              <a:t>Insert Content here</a:t>
            </a:r>
          </a:p>
        </p:txBody>
      </p:sp>
      <p:pic>
        <p:nvPicPr>
          <p:cNvPr id="9" name="Picture Placeholder 11" descr="Bright, colou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rtlCol="0" anchor="t">
            <a:normAutofit/>
          </a:bodyPr>
          <a:lstStyle>
            <a:lvl1pPr>
              <a:spcBef>
                <a:spcPts val="1000"/>
              </a:spcBef>
              <a:defRPr lang="en-GB" sz="4000" b="1">
                <a:solidFill>
                  <a:schemeClr val="accent4"/>
                </a:solidFill>
              </a:defRPr>
            </a:lvl1pPr>
          </a:lstStyle>
          <a:p>
            <a:pPr rtl="0"/>
            <a:r>
              <a:rPr lang="en-GB" noProof="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rtlCol="0"/>
          <a:lstStyle>
            <a:lvl1pPr marL="0" indent="0">
              <a:lnSpc>
                <a:spcPct val="100000"/>
              </a:lnSpc>
              <a:buNone/>
              <a:defRPr lang="en-GB" sz="1800" b="1"/>
            </a:lvl1pPr>
            <a:lvl2pPr marL="228600">
              <a:lnSpc>
                <a:spcPct val="100000"/>
              </a:lnSpc>
              <a:spcBef>
                <a:spcPts val="1000"/>
              </a:spcBef>
              <a:defRPr lang="en-GB" sz="1800"/>
            </a:lvl2pPr>
          </a:lstStyle>
          <a:p>
            <a:pPr lvl="0" rtl="0"/>
            <a:r>
              <a:rPr lang="en-GB" noProof="0"/>
              <a:t>Insert subtitle here</a:t>
            </a:r>
          </a:p>
          <a:p>
            <a:pPr lvl="1" rtl="0"/>
            <a:r>
              <a:rPr lang="en-GB" noProof="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rtlCol="0">
            <a:normAutofit/>
          </a:bodyPr>
          <a:lstStyle>
            <a:lvl1pPr algn="ctr">
              <a:buNone/>
              <a:defRPr lang="en-GB" sz="1600"/>
            </a:lvl1pPr>
          </a:lstStyle>
          <a:p>
            <a:pPr rtl="0"/>
            <a:r>
              <a:rPr lang="en-US" noProof="0"/>
              <a:t>Click icon to add picture</a:t>
            </a:r>
            <a:endParaRPr lang="en-GB" noProof="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rtlCol="0">
            <a:normAutofit/>
          </a:bodyPr>
          <a:lstStyle>
            <a:lvl1pPr algn="ctr">
              <a:buNone/>
              <a:defRPr lang="en-GB" sz="1600"/>
            </a:lvl1pPr>
          </a:lstStyle>
          <a:p>
            <a:pPr rtl="0"/>
            <a:r>
              <a:rPr lang="en-US" noProof="0"/>
              <a:t>Click icon to add picture</a:t>
            </a:r>
            <a:endParaRPr lang="en-GB" noProof="0"/>
          </a:p>
        </p:txBody>
      </p:sp>
      <p:pic>
        <p:nvPicPr>
          <p:cNvPr id="12" name="Picture Placeholder 19" descr="Bright, colou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en-GB" sz="4000" b="1">
                <a:solidFill>
                  <a:schemeClr val="accent5"/>
                </a:solidFill>
              </a:defRPr>
            </a:lvl1pPr>
          </a:lstStyle>
          <a:p>
            <a:pPr rtl="0"/>
            <a:r>
              <a:rPr lang="en-GB" noProof="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en-GB" sz="1800" b="1">
                <a:solidFill>
                  <a:schemeClr val="bg1"/>
                </a:solidFill>
              </a:defRPr>
            </a:lvl1pPr>
            <a:lvl2pPr marL="228600">
              <a:lnSpc>
                <a:spcPct val="100000"/>
              </a:lnSpc>
              <a:spcBef>
                <a:spcPts val="1000"/>
              </a:spcBef>
              <a:defRPr lang="en-GB" sz="1800">
                <a:solidFill>
                  <a:schemeClr val="bg1"/>
                </a:solidFill>
              </a:defRPr>
            </a:lvl2pPr>
          </a:lstStyle>
          <a:p>
            <a:pPr lvl="0" rtl="0"/>
            <a:r>
              <a:rPr lang="en-GB" noProof="0"/>
              <a:t>Insert subtitle here</a:t>
            </a:r>
          </a:p>
          <a:p>
            <a:pPr lvl="1" rtl="0"/>
            <a:r>
              <a:rPr lang="en-GB" noProof="0"/>
              <a:t>Insert content here</a:t>
            </a:r>
          </a:p>
        </p:txBody>
      </p:sp>
      <p:pic>
        <p:nvPicPr>
          <p:cNvPr id="5" name="Picture Placeholder 15" descr="Bright, colou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en-GB" sz="4000" b="1" i="0" kern="1200" cap="none" spc="-50" baseline="0" dirty="0">
                <a:ln w="3175">
                  <a:noFill/>
                </a:ln>
                <a:solidFill>
                  <a:schemeClr val="bg1"/>
                </a:solidFill>
                <a:effectLst/>
                <a:latin typeface="+mj-lt"/>
                <a:ea typeface="+mn-ea"/>
                <a:cs typeface="Segoe UI" pitchFamily="34" charset="0"/>
              </a:defRPr>
            </a:lvl1pPr>
          </a:lstStyle>
          <a:p>
            <a:pPr rtl="0"/>
            <a:r>
              <a:rPr lang="en-GB" noProof="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en-GB" sz="1800" kern="1200" dirty="0">
                <a:solidFill>
                  <a:schemeClr val="bg1"/>
                </a:solidFill>
                <a:latin typeface="+mn-lt"/>
                <a:ea typeface="+mn-ea"/>
                <a:cs typeface="+mn-cs"/>
              </a:defRPr>
            </a:lvl1pPr>
          </a:lstStyle>
          <a:p>
            <a:pPr lvl="0" rtl="0"/>
            <a:r>
              <a:rPr lang="en-GB" noProof="0"/>
              <a:t>Insert content here</a:t>
            </a:r>
          </a:p>
        </p:txBody>
      </p:sp>
      <p:pic>
        <p:nvPicPr>
          <p:cNvPr id="6" name="Picture Placeholder 17" descr="Bright, colou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hf sldNum="0" hdr="0" ftr="0" dt="0"/>
  <p:txStyles>
    <p:titleStyle>
      <a:lvl1pPr algn="l" defTabSz="914400" rtl="0" eaLnBrk="1" latinLnBrk="0" hangingPunct="1">
        <a:lnSpc>
          <a:spcPct val="90000"/>
        </a:lnSpc>
        <a:spcBef>
          <a:spcPct val="0"/>
        </a:spcBef>
        <a:buNone/>
        <a:defRPr lang="en-GB"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109@abe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3" Type="http://schemas.openxmlformats.org/officeDocument/2006/relationships/image" Target="../media/image8.jpeg"/><Relationship Id="rId7" Type="http://schemas.openxmlformats.org/officeDocument/2006/relationships/image" Target="../media/image13.png"/><Relationship Id="rId12"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2.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jpg"/><Relationship Id="rId3" Type="http://schemas.openxmlformats.org/officeDocument/2006/relationships/image" Target="../media/image8.jpeg"/><Relationship Id="rId7" Type="http://schemas.openxmlformats.org/officeDocument/2006/relationships/image" Target="../media/image13.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6.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6.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3.jpeg"/><Relationship Id="rId3" Type="http://schemas.openxmlformats.org/officeDocument/2006/relationships/image" Target="../media/image8.jpeg"/><Relationship Id="rId7" Type="http://schemas.openxmlformats.org/officeDocument/2006/relationships/image" Target="../media/image13.png"/><Relationship Id="rId12"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openxmlformats.org/officeDocument/2006/relationships/image" Target="../media/image8.jpeg"/><Relationship Id="rId7" Type="http://schemas.openxmlformats.org/officeDocument/2006/relationships/image" Target="../media/image13.png"/><Relationship Id="rId12"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191844" y="1356509"/>
            <a:ext cx="6455127" cy="1325563"/>
          </a:xfrm>
        </p:spPr>
        <p:txBody>
          <a:bodyPr rtlCol="0" anchor="ctr">
            <a:noAutofit/>
          </a:bodyPr>
          <a:lstStyle>
            <a:defPPr>
              <a:defRPr lang="en-GB"/>
            </a:defPPr>
          </a:lstStyle>
          <a:p>
            <a:pPr rtl="0"/>
            <a:r>
              <a:rPr lang="en-GB" sz="3200" dirty="0">
                <a:solidFill>
                  <a:srgbClr val="002060"/>
                </a:solidFill>
              </a:rPr>
              <a:t>OUT AND PROUD!</a:t>
            </a:r>
            <a:br>
              <a:rPr lang="en-GB" sz="3200" dirty="0">
                <a:solidFill>
                  <a:srgbClr val="002060"/>
                </a:solidFill>
              </a:rPr>
            </a:br>
            <a:r>
              <a:rPr lang="en-GB" sz="3200" dirty="0">
                <a:solidFill>
                  <a:srgbClr val="002060"/>
                </a:solidFill>
              </a:rPr>
              <a:t>Sex without the shame – redressing queer (dis)engagement with sexual health services</a:t>
            </a:r>
          </a:p>
        </p:txBody>
      </p:sp>
      <p:sp>
        <p:nvSpPr>
          <p:cNvPr id="2" name="TextBox 1">
            <a:extLst>
              <a:ext uri="{FF2B5EF4-FFF2-40B4-BE49-F238E27FC236}">
                <a16:creationId xmlns:a16="http://schemas.microsoft.com/office/drawing/2014/main" id="{5D68D076-20F6-35E3-9061-E9D83C9FEDB2}"/>
              </a:ext>
            </a:extLst>
          </p:cNvPr>
          <p:cNvSpPr txBox="1"/>
          <p:nvPr/>
        </p:nvSpPr>
        <p:spPr>
          <a:xfrm>
            <a:off x="5322498" y="4442604"/>
            <a:ext cx="6504317" cy="2308324"/>
          </a:xfrm>
          <a:prstGeom prst="rect">
            <a:avLst/>
          </a:prstGeom>
          <a:noFill/>
        </p:spPr>
        <p:txBody>
          <a:bodyPr wrap="square" rtlCol="0">
            <a:spAutoFit/>
          </a:bodyPr>
          <a:lstStyle/>
          <a:p>
            <a:pPr algn="r"/>
            <a:r>
              <a:rPr lang="en-GB" b="1" dirty="0">
                <a:solidFill>
                  <a:srgbClr val="002060"/>
                </a:solidFill>
              </a:rPr>
              <a:t>Matthew James Townsend</a:t>
            </a:r>
          </a:p>
          <a:p>
            <a:pPr algn="r"/>
            <a:r>
              <a:rPr lang="en-GB" b="1" dirty="0">
                <a:solidFill>
                  <a:srgbClr val="002060"/>
                </a:solidFill>
              </a:rPr>
              <a:t>Lecturer, Healthcare Education Department</a:t>
            </a:r>
          </a:p>
          <a:p>
            <a:pPr algn="r"/>
            <a:r>
              <a:rPr lang="en-GB" b="1" dirty="0">
                <a:solidFill>
                  <a:srgbClr val="002060"/>
                </a:solidFill>
              </a:rPr>
              <a:t>Aberystwyth University</a:t>
            </a:r>
          </a:p>
          <a:p>
            <a:pPr algn="r"/>
            <a:endParaRPr lang="en-GB" b="1" dirty="0">
              <a:solidFill>
                <a:srgbClr val="002060"/>
              </a:solidFill>
            </a:endParaRPr>
          </a:p>
          <a:p>
            <a:pPr algn="r"/>
            <a:r>
              <a:rPr lang="en-GB" b="1" dirty="0">
                <a:solidFill>
                  <a:srgbClr val="002060"/>
                </a:solidFill>
              </a:rPr>
              <a:t>E: </a:t>
            </a:r>
            <a:r>
              <a:rPr lang="en-GB" b="1" dirty="0">
                <a:solidFill>
                  <a:srgbClr val="002060"/>
                </a:solidFill>
                <a:hlinkClick r:id="rId3">
                  <a:extLst>
                    <a:ext uri="{A12FA001-AC4F-418D-AE19-62706E023703}">
                      <ahyp:hlinkClr xmlns:ahyp="http://schemas.microsoft.com/office/drawing/2018/hyperlinkcolor" val="tx"/>
                    </a:ext>
                  </a:extLst>
                </a:hlinkClick>
              </a:rPr>
              <a:t>mat109@aber.ac.uk</a:t>
            </a:r>
            <a:endParaRPr lang="en-GB" b="1" dirty="0">
              <a:solidFill>
                <a:srgbClr val="002060"/>
              </a:solidFill>
            </a:endParaRPr>
          </a:p>
          <a:p>
            <a:pPr algn="r"/>
            <a:endParaRPr lang="en-GB" b="1" dirty="0">
              <a:solidFill>
                <a:srgbClr val="002060"/>
              </a:solidFill>
            </a:endParaRPr>
          </a:p>
          <a:p>
            <a:pPr algn="r"/>
            <a:endParaRPr lang="en-GB" b="1" dirty="0">
              <a:solidFill>
                <a:srgbClr val="002060"/>
              </a:solidFill>
            </a:endParaRPr>
          </a:p>
          <a:p>
            <a:pPr algn="r"/>
            <a:r>
              <a:rPr lang="en-GB" b="1" dirty="0">
                <a:solidFill>
                  <a:srgbClr val="002060"/>
                </a:solidFill>
              </a:rPr>
              <a:t>Student’s Union, Nov 2023</a:t>
            </a:r>
          </a:p>
        </p:txBody>
      </p:sp>
      <p:cxnSp>
        <p:nvCxnSpPr>
          <p:cNvPr id="4" name="Straight Connector 3">
            <a:extLst>
              <a:ext uri="{FF2B5EF4-FFF2-40B4-BE49-F238E27FC236}">
                <a16:creationId xmlns:a16="http://schemas.microsoft.com/office/drawing/2014/main" id="{35B654D6-3548-19D5-CF26-27E36322A1F2}"/>
              </a:ext>
            </a:extLst>
          </p:cNvPr>
          <p:cNvCxnSpPr>
            <a:cxnSpLocks/>
          </p:cNvCxnSpPr>
          <p:nvPr/>
        </p:nvCxnSpPr>
        <p:spPr>
          <a:xfrm>
            <a:off x="5400136" y="3830128"/>
            <a:ext cx="6626401"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5" name="Picture 4" descr="LGBTQ+ Pride flags and what they represent">
            <a:extLst>
              <a:ext uri="{FF2B5EF4-FFF2-40B4-BE49-F238E27FC236}">
                <a16:creationId xmlns:a16="http://schemas.microsoft.com/office/drawing/2014/main" id="{F36A9618-EA0D-F22F-8D9A-EF74E5946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977" y="3661835"/>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7" name="Picture 6" descr="A yellow background with black text&#10;&#10;Description automatically generated">
            <a:extLst>
              <a:ext uri="{FF2B5EF4-FFF2-40B4-BE49-F238E27FC236}">
                <a16:creationId xmlns:a16="http://schemas.microsoft.com/office/drawing/2014/main" id="{25CDCFFE-DFA9-311E-B343-D6CD4AFF8A2A}"/>
              </a:ext>
            </a:extLst>
          </p:cNvPr>
          <p:cNvPicPr>
            <a:picLocks noChangeAspect="1"/>
          </p:cNvPicPr>
          <p:nvPr/>
        </p:nvPicPr>
        <p:blipFill>
          <a:blip r:embed="rId5"/>
          <a:stretch>
            <a:fillRect/>
          </a:stretch>
        </p:blipFill>
        <p:spPr>
          <a:xfrm>
            <a:off x="10287748" y="3429000"/>
            <a:ext cx="1442697" cy="902166"/>
          </a:xfrm>
          <a:prstGeom prst="rect">
            <a:avLst/>
          </a:prstGeom>
          <a:ln>
            <a:solidFill>
              <a:schemeClr val="bg1"/>
            </a:solidFill>
          </a:ln>
        </p:spPr>
      </p:pic>
      <p:cxnSp>
        <p:nvCxnSpPr>
          <p:cNvPr id="11" name="Straight Connector 10">
            <a:extLst>
              <a:ext uri="{FF2B5EF4-FFF2-40B4-BE49-F238E27FC236}">
                <a16:creationId xmlns:a16="http://schemas.microsoft.com/office/drawing/2014/main" id="{079E89B9-F81B-7332-5A91-83945D7EB5D1}"/>
              </a:ext>
            </a:extLst>
          </p:cNvPr>
          <p:cNvCxnSpPr/>
          <p:nvPr/>
        </p:nvCxnSpPr>
        <p:spPr>
          <a:xfrm flipV="1">
            <a:off x="12035246" y="0"/>
            <a:ext cx="0" cy="3830128"/>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169816" y="121444"/>
            <a:ext cx="11795761" cy="1189038"/>
          </a:xfrm>
        </p:spPr>
        <p:txBody>
          <a:bodyPr rtlCol="0">
            <a:normAutofit/>
          </a:bodyPr>
          <a:lstStyle>
            <a:defPPr>
              <a:defRPr lang="en-GB"/>
            </a:defPPr>
          </a:lstStyle>
          <a:p>
            <a:pPr algn="ctr" rtl="0"/>
            <a:r>
              <a:rPr lang="en-GB" dirty="0"/>
              <a:t>Experiential Learning: A hands-on approach</a:t>
            </a:r>
          </a:p>
        </p:txBody>
      </p:sp>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1AAF037-B560-95BA-B3EF-7275E1B6C9A4}"/>
              </a:ext>
            </a:extLst>
          </p:cNvPr>
          <p:cNvCxnSpPr/>
          <p:nvPr/>
        </p:nvCxnSpPr>
        <p:spPr>
          <a:xfrm>
            <a:off x="169816" y="805385"/>
            <a:ext cx="11856721"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5122" name="Picture 2" descr="3 actionable communication tips!">
            <a:extLst>
              <a:ext uri="{FF2B5EF4-FFF2-40B4-BE49-F238E27FC236}">
                <a16:creationId xmlns:a16="http://schemas.microsoft.com/office/drawing/2014/main" id="{4E962D43-47D1-FDF8-3B6B-387014AE37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16" y="979448"/>
            <a:ext cx="2123282" cy="118903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24" name="Picture 4" descr="two gay men of different races hug. the dark guy smiles. Pregnant  transgender queer man, pink hair 13508033 Vector Art at Vecteezy">
            <a:extLst>
              <a:ext uri="{FF2B5EF4-FFF2-40B4-BE49-F238E27FC236}">
                <a16:creationId xmlns:a16="http://schemas.microsoft.com/office/drawing/2014/main" id="{8F2BD000-CD0A-7B72-1BEB-D13994E59E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816" y="2333686"/>
            <a:ext cx="2123282" cy="184212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FC47C33-AED0-B056-A560-BF000D7C2F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816" y="4367083"/>
            <a:ext cx="2123282" cy="184212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128" name="Picture 8" descr="Dementia-friendly status upheld for council - Wrexham Council News">
            <a:extLst>
              <a:ext uri="{FF2B5EF4-FFF2-40B4-BE49-F238E27FC236}">
                <a16:creationId xmlns:a16="http://schemas.microsoft.com/office/drawing/2014/main" id="{3D028810-136E-FBE1-F281-0639A2009B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0725" y="4367083"/>
            <a:ext cx="722373" cy="72237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7F2076F2-E702-5D95-15F7-D3B319253833}"/>
              </a:ext>
            </a:extLst>
          </p:cNvPr>
          <p:cNvSpPr txBox="1"/>
          <p:nvPr/>
        </p:nvSpPr>
        <p:spPr>
          <a:xfrm>
            <a:off x="2403565" y="1144798"/>
            <a:ext cx="9710057"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latin typeface="+mn-lt"/>
              </a:rPr>
              <a:t>LGBTQ+ service users contribute to our curriculum content and influence its direction</a:t>
            </a:r>
          </a:p>
          <a:p>
            <a:pPr marL="285750" indent="-285750">
              <a:buFont typeface="Arial" panose="020B0604020202020204" pitchFamily="34" charset="0"/>
              <a:buChar char="•"/>
            </a:pPr>
            <a:r>
              <a:rPr lang="en-GB" b="1" dirty="0">
                <a:solidFill>
                  <a:srgbClr val="002060"/>
                </a:solidFill>
                <a:latin typeface="+mn-lt"/>
              </a:rPr>
              <a:t>Queer service user sessions – theory to practice approach</a:t>
            </a:r>
          </a:p>
          <a:p>
            <a:pPr marL="285750" indent="-285750">
              <a:buFont typeface="Arial" panose="020B0604020202020204" pitchFamily="34" charset="0"/>
              <a:buChar char="•"/>
            </a:pPr>
            <a:r>
              <a:rPr lang="en-GB" b="1" dirty="0">
                <a:solidFill>
                  <a:srgbClr val="002060"/>
                </a:solidFill>
                <a:latin typeface="+mn-lt"/>
              </a:rPr>
              <a:t>Visible across all years and programmes of study</a:t>
            </a:r>
          </a:p>
          <a:p>
            <a:endParaRPr lang="en-GB" b="1" dirty="0">
              <a:solidFill>
                <a:srgbClr val="002060"/>
              </a:solidFill>
              <a:latin typeface="+mn-lt"/>
            </a:endParaRPr>
          </a:p>
        </p:txBody>
      </p:sp>
      <p:sp>
        <p:nvSpPr>
          <p:cNvPr id="5" name="TextBox 4">
            <a:extLst>
              <a:ext uri="{FF2B5EF4-FFF2-40B4-BE49-F238E27FC236}">
                <a16:creationId xmlns:a16="http://schemas.microsoft.com/office/drawing/2014/main" id="{20779DAF-E377-A277-021C-166EACF1677C}"/>
              </a:ext>
            </a:extLst>
          </p:cNvPr>
          <p:cNvSpPr txBox="1"/>
          <p:nvPr/>
        </p:nvSpPr>
        <p:spPr>
          <a:xfrm>
            <a:off x="2481943" y="2547292"/>
            <a:ext cx="9710057" cy="1477328"/>
          </a:xfrm>
          <a:prstGeom prst="rect">
            <a:avLst/>
          </a:prstGeom>
          <a:noFill/>
        </p:spPr>
        <p:txBody>
          <a:bodyPr wrap="square" rtlCol="0">
            <a:spAutoFit/>
          </a:bodyPr>
          <a:lstStyle/>
          <a:p>
            <a:r>
              <a:rPr lang="en-GB" b="1" u="sng" dirty="0">
                <a:solidFill>
                  <a:srgbClr val="002060"/>
                </a:solidFill>
                <a:latin typeface="+mn-lt"/>
              </a:rPr>
              <a:t>Maternity Day </a:t>
            </a:r>
          </a:p>
          <a:p>
            <a:endParaRPr lang="en-GB" b="1" u="sng" dirty="0">
              <a:solidFill>
                <a:srgbClr val="002060"/>
              </a:solidFill>
              <a:latin typeface="+mn-lt"/>
            </a:endParaRPr>
          </a:p>
          <a:p>
            <a:pPr marL="285750" indent="-285750">
              <a:buFont typeface="Arial" panose="020B0604020202020204" pitchFamily="34" charset="0"/>
              <a:buChar char="•"/>
            </a:pPr>
            <a:r>
              <a:rPr lang="en-GB" b="1" dirty="0">
                <a:solidFill>
                  <a:srgbClr val="002060"/>
                </a:solidFill>
                <a:latin typeface="+mn-lt"/>
              </a:rPr>
              <a:t>Transgender pregnancy – Specialist Midwives run bespoke sessions with our students focussing on transgender pregnancy and birth</a:t>
            </a:r>
          </a:p>
          <a:p>
            <a:endParaRPr lang="en-GB" b="1" dirty="0">
              <a:solidFill>
                <a:srgbClr val="002060"/>
              </a:solidFill>
              <a:latin typeface="+mn-lt"/>
            </a:endParaRPr>
          </a:p>
        </p:txBody>
      </p:sp>
      <p:sp>
        <p:nvSpPr>
          <p:cNvPr id="17" name="TextBox 16">
            <a:extLst>
              <a:ext uri="{FF2B5EF4-FFF2-40B4-BE49-F238E27FC236}">
                <a16:creationId xmlns:a16="http://schemas.microsoft.com/office/drawing/2014/main" id="{99985CBD-8B80-4FE3-A93C-9B38C762C9CA}"/>
              </a:ext>
            </a:extLst>
          </p:cNvPr>
          <p:cNvSpPr txBox="1"/>
          <p:nvPr/>
        </p:nvSpPr>
        <p:spPr>
          <a:xfrm>
            <a:off x="2472935" y="4612934"/>
            <a:ext cx="9710057" cy="1200329"/>
          </a:xfrm>
          <a:prstGeom prst="rect">
            <a:avLst/>
          </a:prstGeom>
          <a:noFill/>
        </p:spPr>
        <p:txBody>
          <a:bodyPr wrap="square" rtlCol="0">
            <a:spAutoFit/>
          </a:bodyPr>
          <a:lstStyle/>
          <a:p>
            <a:r>
              <a:rPr lang="en-GB" b="1" u="sng" dirty="0">
                <a:solidFill>
                  <a:srgbClr val="002060"/>
                </a:solidFill>
                <a:latin typeface="+mn-lt"/>
              </a:rPr>
              <a:t>Transgender people living with Dementia</a:t>
            </a:r>
          </a:p>
          <a:p>
            <a:endParaRPr lang="en-GB" b="1" u="sng" dirty="0">
              <a:solidFill>
                <a:srgbClr val="002060"/>
              </a:solidFill>
              <a:latin typeface="+mn-lt"/>
            </a:endParaRPr>
          </a:p>
          <a:p>
            <a:pPr marL="285750" indent="-285750">
              <a:buFont typeface="Arial" panose="020B0604020202020204" pitchFamily="34" charset="0"/>
              <a:buChar char="•"/>
            </a:pPr>
            <a:r>
              <a:rPr lang="en-GB" b="1" dirty="0">
                <a:solidFill>
                  <a:srgbClr val="002060"/>
                </a:solidFill>
                <a:latin typeface="+mn-lt"/>
              </a:rPr>
              <a:t>Current research focus on session delivery</a:t>
            </a:r>
          </a:p>
          <a:p>
            <a:endParaRPr lang="en-GB" b="1" dirty="0">
              <a:solidFill>
                <a:srgbClr val="002060"/>
              </a:solidFill>
              <a:latin typeface="+mn-lt"/>
            </a:endParaRPr>
          </a:p>
        </p:txBody>
      </p:sp>
    </p:spTree>
    <p:extLst>
      <p:ext uri="{BB962C8B-B14F-4D97-AF65-F5344CB8AC3E}">
        <p14:creationId xmlns:p14="http://schemas.microsoft.com/office/powerpoint/2010/main" val="270038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169816" y="121444"/>
            <a:ext cx="11795761" cy="1189038"/>
          </a:xfrm>
        </p:spPr>
        <p:txBody>
          <a:bodyPr rtlCol="0">
            <a:normAutofit/>
          </a:bodyPr>
          <a:lstStyle>
            <a:defPPr>
              <a:defRPr lang="en-GB"/>
            </a:defPPr>
          </a:lstStyle>
          <a:p>
            <a:pPr algn="ctr" rtl="0"/>
            <a:r>
              <a:rPr lang="en-GB" dirty="0"/>
              <a:t>Experiential Learning: A hands-on approach</a:t>
            </a:r>
          </a:p>
        </p:txBody>
      </p:sp>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1AAF037-B560-95BA-B3EF-7275E1B6C9A4}"/>
              </a:ext>
            </a:extLst>
          </p:cNvPr>
          <p:cNvCxnSpPr/>
          <p:nvPr/>
        </p:nvCxnSpPr>
        <p:spPr>
          <a:xfrm>
            <a:off x="169816" y="805385"/>
            <a:ext cx="11856721"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poster of a family tree&#10;&#10;Description automatically generated">
            <a:extLst>
              <a:ext uri="{FF2B5EF4-FFF2-40B4-BE49-F238E27FC236}">
                <a16:creationId xmlns:a16="http://schemas.microsoft.com/office/drawing/2014/main" id="{CF971936-E6BF-A368-0E52-81D31A91E181}"/>
              </a:ext>
            </a:extLst>
          </p:cNvPr>
          <p:cNvPicPr>
            <a:picLocks noChangeAspect="1"/>
          </p:cNvPicPr>
          <p:nvPr/>
        </p:nvPicPr>
        <p:blipFill>
          <a:blip r:embed="rId11"/>
          <a:stretch>
            <a:fillRect/>
          </a:stretch>
        </p:blipFill>
        <p:spPr>
          <a:xfrm>
            <a:off x="-999115" y="1240893"/>
            <a:ext cx="7160379" cy="4027713"/>
          </a:xfrm>
          <a:prstGeom prst="rect">
            <a:avLst/>
          </a:prstGeom>
        </p:spPr>
      </p:pic>
      <p:sp>
        <p:nvSpPr>
          <p:cNvPr id="17" name="TextBox 16">
            <a:extLst>
              <a:ext uri="{FF2B5EF4-FFF2-40B4-BE49-F238E27FC236}">
                <a16:creationId xmlns:a16="http://schemas.microsoft.com/office/drawing/2014/main" id="{DB1AB15C-D898-9602-B993-8BE944AFB430}"/>
              </a:ext>
            </a:extLst>
          </p:cNvPr>
          <p:cNvSpPr txBox="1"/>
          <p:nvPr/>
        </p:nvSpPr>
        <p:spPr>
          <a:xfrm>
            <a:off x="5298359" y="999337"/>
            <a:ext cx="5921828" cy="5355312"/>
          </a:xfrm>
          <a:prstGeom prst="rect">
            <a:avLst/>
          </a:prstGeom>
          <a:noFill/>
        </p:spPr>
        <p:txBody>
          <a:bodyPr wrap="square" rtlCol="0">
            <a:spAutoFit/>
          </a:bodyPr>
          <a:lstStyle/>
          <a:p>
            <a:r>
              <a:rPr lang="en-GB" b="1" dirty="0" err="1">
                <a:solidFill>
                  <a:srgbClr val="002060"/>
                </a:solidFill>
                <a:latin typeface="+mn-lt"/>
              </a:rPr>
              <a:t>Teulu</a:t>
            </a:r>
            <a:r>
              <a:rPr lang="en-GB" b="1" dirty="0">
                <a:solidFill>
                  <a:srgbClr val="002060"/>
                </a:solidFill>
                <a:latin typeface="+mn-lt"/>
              </a:rPr>
              <a:t> </a:t>
            </a:r>
            <a:r>
              <a:rPr lang="en-GB" b="1" dirty="0" err="1">
                <a:solidFill>
                  <a:srgbClr val="002060"/>
                </a:solidFill>
                <a:latin typeface="+mn-lt"/>
              </a:rPr>
              <a:t>Rhithwir</a:t>
            </a:r>
            <a:r>
              <a:rPr lang="en-GB" b="1" dirty="0">
                <a:solidFill>
                  <a:srgbClr val="002060"/>
                </a:solidFill>
                <a:latin typeface="+mn-lt"/>
              </a:rPr>
              <a:t> Jenkins | Jenkins Virtual Family</a:t>
            </a:r>
          </a:p>
          <a:p>
            <a:endParaRPr lang="en-GB" b="1" dirty="0">
              <a:solidFill>
                <a:srgbClr val="002060"/>
              </a:solidFill>
              <a:latin typeface="+mn-lt"/>
            </a:endParaRPr>
          </a:p>
          <a:p>
            <a:pPr marL="285750" indent="-285750">
              <a:buFont typeface="Arial" panose="020B0604020202020204" pitchFamily="34" charset="0"/>
              <a:buChar char="•"/>
            </a:pPr>
            <a:r>
              <a:rPr lang="en-GB" b="1" dirty="0">
                <a:solidFill>
                  <a:srgbClr val="002060"/>
                </a:solidFill>
                <a:latin typeface="+mn-lt"/>
              </a:rPr>
              <a:t>Jac Jenkins</a:t>
            </a:r>
          </a:p>
          <a:p>
            <a:pPr marL="285750" indent="-285750">
              <a:buFont typeface="Arial" panose="020B0604020202020204" pitchFamily="34" charset="0"/>
              <a:buChar char="•"/>
            </a:pPr>
            <a:r>
              <a:rPr lang="en-GB" b="1" dirty="0">
                <a:solidFill>
                  <a:srgbClr val="002060"/>
                </a:solidFill>
                <a:latin typeface="+mn-lt"/>
              </a:rPr>
              <a:t>Gender Fluid </a:t>
            </a:r>
            <a:r>
              <a:rPr lang="en-GB" b="1" dirty="0">
                <a:solidFill>
                  <a:srgbClr val="002060"/>
                </a:solidFill>
                <a:latin typeface="+mn-lt"/>
                <a:sym typeface="Wingdings" panose="05000000000000000000" pitchFamily="2" charset="2"/>
              </a:rPr>
              <a:t>  LGBTQ+ Sexual Health Services</a:t>
            </a:r>
          </a:p>
          <a:p>
            <a:pPr marL="285750" indent="-285750">
              <a:buFont typeface="Arial" panose="020B0604020202020204" pitchFamily="34" charset="0"/>
              <a:buChar char="•"/>
            </a:pPr>
            <a:endParaRPr lang="en-GB" b="1" dirty="0">
              <a:solidFill>
                <a:srgbClr val="002060"/>
              </a:solidFill>
              <a:latin typeface="+mn-lt"/>
              <a:sym typeface="Wingdings" panose="05000000000000000000" pitchFamily="2" charset="2"/>
            </a:endParaRPr>
          </a:p>
          <a:p>
            <a:pPr marL="285750" indent="-285750">
              <a:buFont typeface="Arial" panose="020B0604020202020204" pitchFamily="34" charset="0"/>
              <a:buChar char="•"/>
            </a:pPr>
            <a:r>
              <a:rPr lang="en-GB" b="1" dirty="0">
                <a:solidFill>
                  <a:srgbClr val="002060"/>
                </a:solidFill>
                <a:latin typeface="+mn-lt"/>
                <a:sym typeface="Wingdings" panose="05000000000000000000" pitchFamily="2" charset="2"/>
              </a:rPr>
              <a:t>As Jac grows and develops, so too will their queer identity and students will be required to adapt their nursing approaches to them</a:t>
            </a:r>
          </a:p>
          <a:p>
            <a:pPr marL="285750" indent="-285750">
              <a:buFont typeface="Arial" panose="020B0604020202020204" pitchFamily="34" charset="0"/>
              <a:buChar char="•"/>
            </a:pPr>
            <a:endParaRPr lang="en-GB" b="1" dirty="0">
              <a:solidFill>
                <a:srgbClr val="002060"/>
              </a:solidFill>
              <a:latin typeface="+mn-lt"/>
              <a:sym typeface="Wingdings" panose="05000000000000000000" pitchFamily="2" charset="2"/>
            </a:endParaRPr>
          </a:p>
          <a:p>
            <a:pPr marL="285750" indent="-285750">
              <a:buFont typeface="Arial" panose="020B0604020202020204" pitchFamily="34" charset="0"/>
              <a:buChar char="•"/>
            </a:pPr>
            <a:r>
              <a:rPr lang="en-GB" b="1" dirty="0">
                <a:solidFill>
                  <a:srgbClr val="002060"/>
                </a:solidFill>
                <a:latin typeface="+mn-lt"/>
                <a:sym typeface="Wingdings" panose="05000000000000000000" pitchFamily="2" charset="2"/>
              </a:rPr>
              <a:t>Jac is also going to take increased sexual health risks and will require access to sexual health services – How will our students treat them? What challenges is Jac going to face?</a:t>
            </a:r>
          </a:p>
          <a:p>
            <a:pPr marL="285750" indent="-285750">
              <a:buFont typeface="Arial" panose="020B0604020202020204" pitchFamily="34" charset="0"/>
              <a:buChar char="•"/>
            </a:pPr>
            <a:endParaRPr lang="en-GB" b="1" dirty="0">
              <a:solidFill>
                <a:srgbClr val="002060"/>
              </a:solidFill>
              <a:latin typeface="+mn-lt"/>
              <a:sym typeface="Wingdings" panose="05000000000000000000" pitchFamily="2" charset="2"/>
            </a:endParaRPr>
          </a:p>
          <a:p>
            <a:pPr marL="285750" indent="-285750">
              <a:buFont typeface="Arial" panose="020B0604020202020204" pitchFamily="34" charset="0"/>
              <a:buChar char="•"/>
            </a:pPr>
            <a:r>
              <a:rPr lang="en-GB" b="1" dirty="0">
                <a:solidFill>
                  <a:srgbClr val="002060"/>
                </a:solidFill>
                <a:latin typeface="+mn-lt"/>
                <a:sym typeface="Wingdings" panose="05000000000000000000" pitchFamily="2" charset="2"/>
              </a:rPr>
              <a:t>Friend of the family – Josh is a trans man. He’ll miss his cervical screening check and will then become symptomatic and diagnosed with cervical cancer. MECC approaches and supporting him.</a:t>
            </a:r>
            <a:endParaRPr lang="en-GB" b="1" dirty="0">
              <a:solidFill>
                <a:srgbClr val="002060"/>
              </a:solidFill>
              <a:latin typeface="+mn-lt"/>
            </a:endParaRPr>
          </a:p>
          <a:p>
            <a:endParaRPr lang="en-GB" b="1" dirty="0">
              <a:solidFill>
                <a:srgbClr val="002060"/>
              </a:solidFill>
              <a:latin typeface="+mn-lt"/>
            </a:endParaRPr>
          </a:p>
        </p:txBody>
      </p:sp>
    </p:spTree>
    <p:extLst>
      <p:ext uri="{BB962C8B-B14F-4D97-AF65-F5344CB8AC3E}">
        <p14:creationId xmlns:p14="http://schemas.microsoft.com/office/powerpoint/2010/main" val="197911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169816" y="121444"/>
            <a:ext cx="11795761" cy="1189038"/>
          </a:xfrm>
        </p:spPr>
        <p:txBody>
          <a:bodyPr rtlCol="0">
            <a:normAutofit/>
          </a:bodyPr>
          <a:lstStyle>
            <a:defPPr>
              <a:defRPr lang="en-GB"/>
            </a:defPPr>
          </a:lstStyle>
          <a:p>
            <a:pPr algn="ctr" rtl="0"/>
            <a:r>
              <a:rPr lang="en-GB" dirty="0"/>
              <a:t>Case Studies and Debates</a:t>
            </a:r>
          </a:p>
        </p:txBody>
      </p:sp>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D1AAF037-B560-95BA-B3EF-7275E1B6C9A4}"/>
              </a:ext>
            </a:extLst>
          </p:cNvPr>
          <p:cNvCxnSpPr/>
          <p:nvPr/>
        </p:nvCxnSpPr>
        <p:spPr>
          <a:xfrm>
            <a:off x="169816" y="805385"/>
            <a:ext cx="11856721"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6" name="Picture 2" descr="Case Study Research Method in Psychology">
            <a:extLst>
              <a:ext uri="{FF2B5EF4-FFF2-40B4-BE49-F238E27FC236}">
                <a16:creationId xmlns:a16="http://schemas.microsoft.com/office/drawing/2014/main" id="{7D3AD897-12E2-238B-E030-F96BB0F96D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8389" y="1046027"/>
            <a:ext cx="5810479" cy="179760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8" name="Picture 17" descr="A white silhouettes of two heads with gears&#10;&#10;Description automatically generated">
            <a:extLst>
              <a:ext uri="{FF2B5EF4-FFF2-40B4-BE49-F238E27FC236}">
                <a16:creationId xmlns:a16="http://schemas.microsoft.com/office/drawing/2014/main" id="{8E85E5C2-342F-36D9-7419-597B6DBC3C62}"/>
              </a:ext>
            </a:extLst>
          </p:cNvPr>
          <p:cNvPicPr>
            <a:picLocks noChangeAspect="1"/>
          </p:cNvPicPr>
          <p:nvPr/>
        </p:nvPicPr>
        <p:blipFill>
          <a:blip r:embed="rId12"/>
          <a:stretch>
            <a:fillRect/>
          </a:stretch>
        </p:blipFill>
        <p:spPr>
          <a:xfrm>
            <a:off x="382402" y="1063444"/>
            <a:ext cx="2442441" cy="1797601"/>
          </a:xfrm>
          <a:prstGeom prst="rect">
            <a:avLst/>
          </a:prstGeom>
          <a:ln>
            <a:solidFill>
              <a:srgbClr val="002060"/>
            </a:solidFill>
          </a:ln>
        </p:spPr>
      </p:pic>
      <p:pic>
        <p:nvPicPr>
          <p:cNvPr id="20" name="Picture 19" descr="A brain with many speech bubbles&#10;&#10;Description automatically generated">
            <a:extLst>
              <a:ext uri="{FF2B5EF4-FFF2-40B4-BE49-F238E27FC236}">
                <a16:creationId xmlns:a16="http://schemas.microsoft.com/office/drawing/2014/main" id="{C5585DE2-C58A-3EEB-F51C-D9BBCFE1260F}"/>
              </a:ext>
            </a:extLst>
          </p:cNvPr>
          <p:cNvPicPr>
            <a:picLocks noChangeAspect="1"/>
          </p:cNvPicPr>
          <p:nvPr/>
        </p:nvPicPr>
        <p:blipFill>
          <a:blip r:embed="rId13"/>
          <a:stretch>
            <a:fillRect/>
          </a:stretch>
        </p:blipFill>
        <p:spPr>
          <a:xfrm>
            <a:off x="9182414" y="1020032"/>
            <a:ext cx="2442441" cy="1797602"/>
          </a:xfrm>
          <a:prstGeom prst="rect">
            <a:avLst/>
          </a:prstGeom>
          <a:ln>
            <a:solidFill>
              <a:srgbClr val="002060"/>
            </a:solidFill>
          </a:ln>
        </p:spPr>
      </p:pic>
      <p:sp>
        <p:nvSpPr>
          <p:cNvPr id="21" name="Rectangle: Rounded Corners 20">
            <a:extLst>
              <a:ext uri="{FF2B5EF4-FFF2-40B4-BE49-F238E27FC236}">
                <a16:creationId xmlns:a16="http://schemas.microsoft.com/office/drawing/2014/main" id="{9B9B4F7A-41A2-0A1F-14A8-7C80DE8D1CE0}"/>
              </a:ext>
            </a:extLst>
          </p:cNvPr>
          <p:cNvSpPr/>
          <p:nvPr/>
        </p:nvSpPr>
        <p:spPr>
          <a:xfrm>
            <a:off x="413236" y="3429000"/>
            <a:ext cx="3157278" cy="231852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Transgender man with gynaecological concerns</a:t>
            </a:r>
          </a:p>
          <a:p>
            <a:pPr algn="ctr"/>
            <a:r>
              <a:rPr lang="en-GB" b="1" dirty="0">
                <a:solidFill>
                  <a:srgbClr val="002060"/>
                </a:solidFill>
              </a:rPr>
              <a:t>(Including MECC approaches)</a:t>
            </a:r>
          </a:p>
        </p:txBody>
      </p:sp>
      <p:sp>
        <p:nvSpPr>
          <p:cNvPr id="22" name="Rectangle: Rounded Corners 21">
            <a:extLst>
              <a:ext uri="{FF2B5EF4-FFF2-40B4-BE49-F238E27FC236}">
                <a16:creationId xmlns:a16="http://schemas.microsoft.com/office/drawing/2014/main" id="{53FD3375-5A8F-C7BD-1087-6521DB8F6A95}"/>
              </a:ext>
            </a:extLst>
          </p:cNvPr>
          <p:cNvSpPr/>
          <p:nvPr/>
        </p:nvSpPr>
        <p:spPr>
          <a:xfrm>
            <a:off x="4517361" y="3426862"/>
            <a:ext cx="3157278" cy="231852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Transgender women with prostate concerns</a:t>
            </a:r>
          </a:p>
          <a:p>
            <a:pPr algn="ctr"/>
            <a:r>
              <a:rPr lang="en-GB" b="1" dirty="0">
                <a:solidFill>
                  <a:srgbClr val="002060"/>
                </a:solidFill>
              </a:rPr>
              <a:t>(Including MECC approaches)</a:t>
            </a:r>
          </a:p>
        </p:txBody>
      </p:sp>
      <p:sp>
        <p:nvSpPr>
          <p:cNvPr id="23" name="Rectangle: Rounded Corners 22">
            <a:extLst>
              <a:ext uri="{FF2B5EF4-FFF2-40B4-BE49-F238E27FC236}">
                <a16:creationId xmlns:a16="http://schemas.microsoft.com/office/drawing/2014/main" id="{CE5A17AF-D237-9A49-7C66-0AEAE518ED72}"/>
              </a:ext>
            </a:extLst>
          </p:cNvPr>
          <p:cNvSpPr/>
          <p:nvPr/>
        </p:nvSpPr>
        <p:spPr>
          <a:xfrm>
            <a:off x="8621486" y="3429000"/>
            <a:ext cx="3157278" cy="231852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Gender neutral | Gender Fluid | Gender non-binary patients vs gender binary construct of healthcare</a:t>
            </a:r>
          </a:p>
        </p:txBody>
      </p:sp>
    </p:spTree>
    <p:extLst>
      <p:ext uri="{BB962C8B-B14F-4D97-AF65-F5344CB8AC3E}">
        <p14:creationId xmlns:p14="http://schemas.microsoft.com/office/powerpoint/2010/main" val="6245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a:extLst>
              <a:ext uri="{FF2B5EF4-FFF2-40B4-BE49-F238E27FC236}">
                <a16:creationId xmlns:a16="http://schemas.microsoft.com/office/drawing/2014/main" id="{4813A819-28C2-367D-D4B5-D4277853EADB}"/>
              </a:ext>
            </a:extLst>
          </p:cNvPr>
          <p:cNvSpPr txBox="1"/>
          <p:nvPr/>
        </p:nvSpPr>
        <p:spPr>
          <a:xfrm>
            <a:off x="413236" y="1164001"/>
            <a:ext cx="5542721" cy="3785652"/>
          </a:xfrm>
          <a:prstGeom prst="rect">
            <a:avLst/>
          </a:prstGeom>
          <a:noFill/>
        </p:spPr>
        <p:txBody>
          <a:bodyPr wrap="square" rtlCol="0">
            <a:spAutoFit/>
          </a:bodyPr>
          <a:lstStyle/>
          <a:p>
            <a:r>
              <a:rPr lang="en-GB" sz="8000" b="1" dirty="0">
                <a:solidFill>
                  <a:srgbClr val="002060"/>
                </a:solidFill>
                <a:latin typeface="+mn-lt"/>
              </a:rPr>
              <a:t>Let’s talk about SEX, baby!</a:t>
            </a:r>
          </a:p>
        </p:txBody>
      </p:sp>
      <p:pic>
        <p:nvPicPr>
          <p:cNvPr id="3074" name="Picture 2" descr="90s lyrics - LET'S TALK ABOUT SEX, BABY ... LET'S TALK ABOUT YOU AND ME!  Sing it, love it, share it ... ❤️ #90slyrics | Facebook">
            <a:extLst>
              <a:ext uri="{FF2B5EF4-FFF2-40B4-BE49-F238E27FC236}">
                <a16:creationId xmlns:a16="http://schemas.microsoft.com/office/drawing/2014/main" id="{F8967BD8-6D06-7ACD-0E40-B152977ECC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22802"/>
            <a:ext cx="5542721" cy="554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79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a:t>Is there a welcome in the hillside?</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8456023" y="525324"/>
            <a:ext cx="373597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085CEB9-7824-818E-3731-5FD34764B3C0}"/>
              </a:ext>
            </a:extLst>
          </p:cNvPr>
          <p:cNvSpPr txBox="1">
            <a:spLocks/>
          </p:cNvSpPr>
          <p:nvPr/>
        </p:nvSpPr>
        <p:spPr>
          <a:xfrm>
            <a:off x="6226628" y="848490"/>
            <a:ext cx="5965372" cy="646332"/>
          </a:xfrm>
          <a:prstGeom prst="rect">
            <a:avLst/>
          </a:prstGeom>
        </p:spPr>
        <p:txBody>
          <a:bodyPr rtlCol="0">
            <a:noAutofit/>
          </a:bodyPr>
          <a:lstStyle>
            <a:defPPr>
              <a:defRPr lang="en-GB"/>
            </a:defPPr>
            <a:lvl1pPr algn="l" defTabSz="914400" rtl="0" eaLnBrk="1" latinLnBrk="0" hangingPunct="1">
              <a:lnSpc>
                <a:spcPct val="90000"/>
              </a:lnSpc>
              <a:spcBef>
                <a:spcPts val="1000"/>
              </a:spcBef>
              <a:buNone/>
              <a:defRPr lang="en-GB" sz="4000" b="1" kern="1200">
                <a:solidFill>
                  <a:schemeClr val="accent6">
                    <a:lumMod val="60000"/>
                    <a:lumOff val="40000"/>
                  </a:schemeClr>
                </a:solidFill>
                <a:latin typeface="+mj-lt"/>
                <a:ea typeface="+mj-ea"/>
                <a:cs typeface="+mj-cs"/>
              </a:defRPr>
            </a:lvl1pPr>
          </a:lstStyle>
          <a:p>
            <a:pPr fontAlgn="auto">
              <a:spcAft>
                <a:spcPts val="0"/>
              </a:spcAft>
            </a:pPr>
            <a:r>
              <a:rPr lang="en-GB" dirty="0"/>
              <a:t>Rural LGBTQ+ identities </a:t>
            </a:r>
          </a:p>
        </p:txBody>
      </p:sp>
      <p:sp>
        <p:nvSpPr>
          <p:cNvPr id="24" name="TextBox 23">
            <a:extLst>
              <a:ext uri="{FF2B5EF4-FFF2-40B4-BE49-F238E27FC236}">
                <a16:creationId xmlns:a16="http://schemas.microsoft.com/office/drawing/2014/main" id="{5FF0B391-C929-277A-FDCF-16883A86E9CC}"/>
              </a:ext>
            </a:extLst>
          </p:cNvPr>
          <p:cNvSpPr txBox="1"/>
          <p:nvPr/>
        </p:nvSpPr>
        <p:spPr>
          <a:xfrm>
            <a:off x="296091" y="1611086"/>
            <a:ext cx="11652069" cy="3970318"/>
          </a:xfrm>
          <a:prstGeom prst="rect">
            <a:avLst/>
          </a:prstGeom>
          <a:solidFill>
            <a:srgbClr val="00CC99">
              <a:alpha val="50196"/>
            </a:srgbClr>
          </a:solidFill>
          <a:ln>
            <a:solidFill>
              <a:srgbClr val="7030A0"/>
            </a:solidFill>
          </a:ln>
        </p:spPr>
        <p:txBody>
          <a:bodyPr wrap="square" rtlCol="0">
            <a:spAutoFit/>
          </a:bodyPr>
          <a:lstStyle/>
          <a:p>
            <a:pPr marL="285750" indent="-285750">
              <a:buFont typeface="Arial" panose="020B0604020202020204" pitchFamily="34" charset="0"/>
              <a:buChar char="•"/>
            </a:pPr>
            <a:r>
              <a:rPr lang="en-GB" b="1" dirty="0">
                <a:solidFill>
                  <a:srgbClr val="002060"/>
                </a:solidFill>
                <a:latin typeface="+mn-lt"/>
              </a:rPr>
              <a:t>Academically neglected area of research </a:t>
            </a:r>
          </a:p>
          <a:p>
            <a:pPr marL="285750" indent="-285750">
              <a:buFont typeface="Arial" panose="020B0604020202020204" pitchFamily="34" charset="0"/>
              <a:buChar char="•"/>
            </a:pPr>
            <a:endParaRPr lang="en-GB" b="1" dirty="0">
              <a:solidFill>
                <a:srgbClr val="002060"/>
              </a:solidFill>
              <a:latin typeface="+mn-lt"/>
            </a:endParaRPr>
          </a:p>
          <a:p>
            <a:pPr marL="285750" indent="-285750">
              <a:buFont typeface="Arial" panose="020B0604020202020204" pitchFamily="34" charset="0"/>
              <a:buChar char="•"/>
            </a:pPr>
            <a:r>
              <a:rPr lang="en-GB" b="1" dirty="0">
                <a:solidFill>
                  <a:srgbClr val="002060"/>
                </a:solidFill>
                <a:latin typeface="+mn-lt"/>
              </a:rPr>
              <a:t>Of the research available it is noted that:</a:t>
            </a:r>
          </a:p>
          <a:p>
            <a:pPr marL="285750" indent="-285750">
              <a:buFont typeface="Arial" panose="020B0604020202020204" pitchFamily="34" charset="0"/>
              <a:buChar char="•"/>
            </a:pPr>
            <a:endParaRPr lang="en-GB" b="1" dirty="0">
              <a:solidFill>
                <a:srgbClr val="002060"/>
              </a:solidFill>
              <a:latin typeface="+mn-lt"/>
            </a:endParaRPr>
          </a:p>
          <a:p>
            <a:pPr marL="742950" lvl="1" indent="-285750">
              <a:buFont typeface="Arial" panose="020B0604020202020204" pitchFamily="34" charset="0"/>
              <a:buChar char="•"/>
            </a:pPr>
            <a:r>
              <a:rPr lang="en-GB" b="1" dirty="0">
                <a:solidFill>
                  <a:srgbClr val="002060"/>
                </a:solidFill>
                <a:latin typeface="+mn-lt"/>
              </a:rPr>
              <a:t>Rural areas often create greater visibility for LGBTQ+ people</a:t>
            </a:r>
          </a:p>
          <a:p>
            <a:pPr marL="742950" lvl="1" indent="-285750">
              <a:buFont typeface="Arial" panose="020B0604020202020204" pitchFamily="34" charset="0"/>
              <a:buChar char="•"/>
            </a:pPr>
            <a:r>
              <a:rPr lang="en-GB" b="1" dirty="0">
                <a:solidFill>
                  <a:srgbClr val="002060"/>
                </a:solidFill>
                <a:latin typeface="+mn-lt"/>
              </a:rPr>
              <a:t>Rural areas contain fewer supports and alternatives in the face of discrimination</a:t>
            </a:r>
          </a:p>
          <a:p>
            <a:pPr marL="742950" lvl="1" indent="-285750">
              <a:buFont typeface="Arial" panose="020B0604020202020204" pitchFamily="34" charset="0"/>
              <a:buChar char="•"/>
            </a:pPr>
            <a:r>
              <a:rPr lang="en-GB" b="1" dirty="0">
                <a:solidFill>
                  <a:srgbClr val="002060"/>
                </a:solidFill>
                <a:latin typeface="+mn-lt"/>
              </a:rPr>
              <a:t>Rural populations are often less accepting of LGBTQ+ populations due to increased stigma and social isolation</a:t>
            </a:r>
          </a:p>
          <a:p>
            <a:pPr algn="r"/>
            <a:r>
              <a:rPr lang="en-GB" b="1" dirty="0">
                <a:solidFill>
                  <a:srgbClr val="002060"/>
                </a:solidFill>
                <a:latin typeface="+mn-lt"/>
              </a:rPr>
              <a:t>(Henriquez &amp; Ahmad, 2021)</a:t>
            </a:r>
          </a:p>
          <a:p>
            <a:pPr algn="r"/>
            <a:endParaRPr lang="en-GB" b="1" dirty="0">
              <a:solidFill>
                <a:srgbClr val="002060"/>
              </a:solidFill>
              <a:latin typeface="+mn-lt"/>
            </a:endParaRPr>
          </a:p>
          <a:p>
            <a:pPr marL="742950" lvl="1" indent="-285750">
              <a:buFont typeface="Arial" panose="020B0604020202020204" pitchFamily="34" charset="0"/>
              <a:buChar char="•"/>
            </a:pPr>
            <a:r>
              <a:rPr lang="en-GB" b="1" dirty="0">
                <a:solidFill>
                  <a:srgbClr val="002060"/>
                </a:solidFill>
                <a:latin typeface="+mn-lt"/>
              </a:rPr>
              <a:t>Rural HCPs tend to reflect rural communities’ behaviours and attitudes (Patterson, et al., 2019)</a:t>
            </a:r>
          </a:p>
          <a:p>
            <a:pPr marL="285750" indent="-285750">
              <a:buFont typeface="Arial" panose="020B0604020202020204" pitchFamily="34" charset="0"/>
              <a:buChar char="•"/>
            </a:pPr>
            <a:endParaRPr lang="en-GB" b="1" dirty="0">
              <a:solidFill>
                <a:srgbClr val="002060"/>
              </a:solidFill>
              <a:latin typeface="+mn-lt"/>
            </a:endParaRPr>
          </a:p>
          <a:p>
            <a:pPr marL="742950" lvl="1" indent="-285750">
              <a:buFont typeface="Arial" panose="020B0604020202020204" pitchFamily="34" charset="0"/>
              <a:buChar char="•"/>
            </a:pPr>
            <a:r>
              <a:rPr lang="en-GB" b="1" dirty="0">
                <a:solidFill>
                  <a:srgbClr val="002060"/>
                </a:solidFill>
                <a:latin typeface="+mn-lt"/>
              </a:rPr>
              <a:t>Increased barriers exist in LGBTQ+ populations accessing equitable healthcare in rural communities </a:t>
            </a:r>
          </a:p>
          <a:p>
            <a:pPr algn="r"/>
            <a:r>
              <a:rPr lang="en-GB" b="1" dirty="0">
                <a:solidFill>
                  <a:srgbClr val="002060"/>
                </a:solidFill>
                <a:latin typeface="+mn-lt"/>
              </a:rPr>
              <a:t>(Renner et al., 2021)</a:t>
            </a:r>
          </a:p>
        </p:txBody>
      </p:sp>
    </p:spTree>
    <p:extLst>
      <p:ext uri="{BB962C8B-B14F-4D97-AF65-F5344CB8AC3E}">
        <p14:creationId xmlns:p14="http://schemas.microsoft.com/office/powerpoint/2010/main" val="147097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a:t>Where does this leave LGBTQ+</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8456023" y="525324"/>
            <a:ext cx="373597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085CEB9-7824-818E-3731-5FD34764B3C0}"/>
              </a:ext>
            </a:extLst>
          </p:cNvPr>
          <p:cNvSpPr txBox="1">
            <a:spLocks/>
          </p:cNvSpPr>
          <p:nvPr/>
        </p:nvSpPr>
        <p:spPr>
          <a:xfrm>
            <a:off x="6226628" y="848490"/>
            <a:ext cx="5965372" cy="646332"/>
          </a:xfrm>
          <a:prstGeom prst="rect">
            <a:avLst/>
          </a:prstGeom>
        </p:spPr>
        <p:txBody>
          <a:bodyPr rtlCol="0">
            <a:noAutofit/>
          </a:bodyPr>
          <a:lstStyle>
            <a:defPPr>
              <a:defRPr lang="en-GB"/>
            </a:defPPr>
            <a:lvl1pPr algn="l" defTabSz="914400" rtl="0" eaLnBrk="1" latinLnBrk="0" hangingPunct="1">
              <a:lnSpc>
                <a:spcPct val="90000"/>
              </a:lnSpc>
              <a:spcBef>
                <a:spcPts val="1000"/>
              </a:spcBef>
              <a:buNone/>
              <a:defRPr lang="en-GB" sz="4000" b="1" kern="1200">
                <a:solidFill>
                  <a:schemeClr val="accent6">
                    <a:lumMod val="60000"/>
                    <a:lumOff val="40000"/>
                  </a:schemeClr>
                </a:solidFill>
                <a:latin typeface="+mj-lt"/>
                <a:ea typeface="+mj-ea"/>
                <a:cs typeface="+mj-cs"/>
              </a:defRPr>
            </a:lvl1pPr>
          </a:lstStyle>
          <a:p>
            <a:pPr fontAlgn="auto">
              <a:spcAft>
                <a:spcPts val="0"/>
              </a:spcAft>
            </a:pPr>
            <a:r>
              <a:rPr lang="en-GB" dirty="0"/>
              <a:t>Sexual Health Services?</a:t>
            </a:r>
          </a:p>
        </p:txBody>
      </p:sp>
      <p:sp>
        <p:nvSpPr>
          <p:cNvPr id="24" name="TextBox 23">
            <a:extLst>
              <a:ext uri="{FF2B5EF4-FFF2-40B4-BE49-F238E27FC236}">
                <a16:creationId xmlns:a16="http://schemas.microsoft.com/office/drawing/2014/main" id="{5FF0B391-C929-277A-FDCF-16883A86E9CC}"/>
              </a:ext>
            </a:extLst>
          </p:cNvPr>
          <p:cNvSpPr txBox="1"/>
          <p:nvPr/>
        </p:nvSpPr>
        <p:spPr>
          <a:xfrm>
            <a:off x="269965" y="2141154"/>
            <a:ext cx="11652069" cy="3139321"/>
          </a:xfrm>
          <a:prstGeom prst="rect">
            <a:avLst/>
          </a:prstGeom>
          <a:solidFill>
            <a:schemeClr val="accent5">
              <a:lumMod val="20000"/>
              <a:lumOff val="80000"/>
              <a:alpha val="50196"/>
            </a:schemeClr>
          </a:solidFill>
          <a:ln>
            <a:solidFill>
              <a:srgbClr val="7030A0"/>
            </a:solidFill>
          </a:ln>
        </p:spPr>
        <p:txBody>
          <a:bodyPr wrap="square" rtlCol="0">
            <a:spAutoFit/>
          </a:bodyPr>
          <a:lstStyle/>
          <a:p>
            <a:r>
              <a:rPr lang="en-GB" b="1" dirty="0">
                <a:solidFill>
                  <a:srgbClr val="002060"/>
                </a:solidFill>
                <a:latin typeface="+mn-lt"/>
              </a:rPr>
              <a:t>How do we define Sexual Health?</a:t>
            </a:r>
          </a:p>
          <a:p>
            <a:endParaRPr lang="en-GB" b="1" dirty="0">
              <a:solidFill>
                <a:srgbClr val="002060"/>
              </a:solidFill>
              <a:latin typeface="+mn-lt"/>
            </a:endParaRPr>
          </a:p>
          <a:p>
            <a:r>
              <a:rPr lang="en-GB" b="1" dirty="0">
                <a:solidFill>
                  <a:srgbClr val="002060"/>
                </a:solidFill>
                <a:latin typeface="+mn-lt"/>
              </a:rPr>
              <a:t>“A state of physical, emotional, mental and social well-being in relation to sexuality, not merely the absence of disease, dysfunction or infirmity”</a:t>
            </a:r>
          </a:p>
          <a:p>
            <a:pPr algn="r"/>
            <a:r>
              <a:rPr lang="en-GB" b="1" dirty="0">
                <a:solidFill>
                  <a:srgbClr val="002060"/>
                </a:solidFill>
                <a:latin typeface="+mn-lt"/>
              </a:rPr>
              <a:t>World Health Organisation, 2022</a:t>
            </a:r>
          </a:p>
          <a:p>
            <a:pPr algn="r"/>
            <a:endParaRPr lang="en-GB" b="1" dirty="0">
              <a:solidFill>
                <a:srgbClr val="002060"/>
              </a:solidFill>
              <a:latin typeface="+mn-lt"/>
            </a:endParaRPr>
          </a:p>
          <a:p>
            <a:pPr algn="r"/>
            <a:endParaRPr lang="en-GB" b="1" dirty="0">
              <a:solidFill>
                <a:srgbClr val="002060"/>
              </a:solidFill>
              <a:latin typeface="+mn-lt"/>
            </a:endParaRPr>
          </a:p>
          <a:p>
            <a:r>
              <a:rPr lang="en-GB" b="1" dirty="0">
                <a:solidFill>
                  <a:srgbClr val="002060"/>
                </a:solidFill>
                <a:latin typeface="+mn-lt"/>
              </a:rPr>
              <a:t>Sexual health is closely intertwined with and influenced by upstream political, legal, institutional, economic, sociocultural factors which provide the context to LGBTQ+ people’s lived experience</a:t>
            </a:r>
          </a:p>
          <a:p>
            <a:endParaRPr lang="en-GB" b="1" dirty="0">
              <a:solidFill>
                <a:srgbClr val="002060"/>
              </a:solidFill>
              <a:latin typeface="+mn-lt"/>
            </a:endParaRPr>
          </a:p>
          <a:p>
            <a:pPr marL="285750" indent="-285750">
              <a:buFont typeface="Arial" panose="020B0604020202020204" pitchFamily="34" charset="0"/>
              <a:buChar char="•"/>
            </a:pPr>
            <a:endParaRPr lang="en-GB" b="1" dirty="0">
              <a:solidFill>
                <a:srgbClr val="002060"/>
              </a:solidFill>
              <a:latin typeface="+mn-lt"/>
            </a:endParaRPr>
          </a:p>
        </p:txBody>
      </p:sp>
    </p:spTree>
    <p:extLst>
      <p:ext uri="{BB962C8B-B14F-4D97-AF65-F5344CB8AC3E}">
        <p14:creationId xmlns:p14="http://schemas.microsoft.com/office/powerpoint/2010/main" val="257334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err="1"/>
              <a:t>Syndemic</a:t>
            </a:r>
            <a:r>
              <a:rPr lang="en-GB" dirty="0"/>
              <a:t> of inequalities affecting LGBTQ+ populations:</a:t>
            </a:r>
          </a:p>
        </p:txBody>
      </p:sp>
      <p:sp>
        <p:nvSpPr>
          <p:cNvPr id="2" name="Oval 1">
            <a:extLst>
              <a:ext uri="{FF2B5EF4-FFF2-40B4-BE49-F238E27FC236}">
                <a16:creationId xmlns:a16="http://schemas.microsoft.com/office/drawing/2014/main" id="{3502CC9A-4E48-F562-15A9-641FF37FD31A}"/>
              </a:ext>
            </a:extLst>
          </p:cNvPr>
          <p:cNvSpPr/>
          <p:nvPr/>
        </p:nvSpPr>
        <p:spPr>
          <a:xfrm>
            <a:off x="3591697" y="848490"/>
            <a:ext cx="4193060" cy="327300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9AE2A4-99B1-FC6A-DCA6-2F19050305EB}"/>
              </a:ext>
            </a:extLst>
          </p:cNvPr>
          <p:cNvSpPr/>
          <p:nvPr/>
        </p:nvSpPr>
        <p:spPr>
          <a:xfrm>
            <a:off x="2570205" y="2478582"/>
            <a:ext cx="4094206" cy="33620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62472E4-D23B-E4B2-B36C-6A46AF49BF8B}"/>
              </a:ext>
            </a:extLst>
          </p:cNvPr>
          <p:cNvSpPr/>
          <p:nvPr/>
        </p:nvSpPr>
        <p:spPr>
          <a:xfrm>
            <a:off x="4909751" y="2478582"/>
            <a:ext cx="4094206" cy="33620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4B771EB-6CED-2543-79C8-CB817A37B1C5}"/>
              </a:ext>
            </a:extLst>
          </p:cNvPr>
          <p:cNvSpPr txBox="1"/>
          <p:nvPr/>
        </p:nvSpPr>
        <p:spPr>
          <a:xfrm>
            <a:off x="4819135" y="1739561"/>
            <a:ext cx="2137719" cy="369332"/>
          </a:xfrm>
          <a:prstGeom prst="rect">
            <a:avLst/>
          </a:prstGeom>
          <a:noFill/>
        </p:spPr>
        <p:txBody>
          <a:bodyPr wrap="square" rtlCol="0">
            <a:spAutoFit/>
          </a:bodyPr>
          <a:lstStyle/>
          <a:p>
            <a:r>
              <a:rPr lang="en-GB" b="1" dirty="0">
                <a:solidFill>
                  <a:srgbClr val="002060"/>
                </a:solidFill>
              </a:rPr>
              <a:t>Sexual Health</a:t>
            </a:r>
          </a:p>
        </p:txBody>
      </p:sp>
      <p:sp>
        <p:nvSpPr>
          <p:cNvPr id="8" name="TextBox 7">
            <a:extLst>
              <a:ext uri="{FF2B5EF4-FFF2-40B4-BE49-F238E27FC236}">
                <a16:creationId xmlns:a16="http://schemas.microsoft.com/office/drawing/2014/main" id="{19BA12AF-4E72-7F91-E779-CABED496FC07}"/>
              </a:ext>
            </a:extLst>
          </p:cNvPr>
          <p:cNvSpPr txBox="1"/>
          <p:nvPr/>
        </p:nvSpPr>
        <p:spPr>
          <a:xfrm>
            <a:off x="6765324" y="4168020"/>
            <a:ext cx="2137719" cy="646331"/>
          </a:xfrm>
          <a:prstGeom prst="rect">
            <a:avLst/>
          </a:prstGeom>
          <a:noFill/>
        </p:spPr>
        <p:txBody>
          <a:bodyPr wrap="square" rtlCol="0">
            <a:spAutoFit/>
          </a:bodyPr>
          <a:lstStyle/>
          <a:p>
            <a:r>
              <a:rPr lang="en-GB" b="1" dirty="0">
                <a:solidFill>
                  <a:srgbClr val="002060"/>
                </a:solidFill>
              </a:rPr>
              <a:t>Alcohol and substance use</a:t>
            </a:r>
          </a:p>
        </p:txBody>
      </p:sp>
      <p:sp>
        <p:nvSpPr>
          <p:cNvPr id="10" name="TextBox 9">
            <a:extLst>
              <a:ext uri="{FF2B5EF4-FFF2-40B4-BE49-F238E27FC236}">
                <a16:creationId xmlns:a16="http://schemas.microsoft.com/office/drawing/2014/main" id="{C956C9BB-F6A4-BD6D-FBC9-18E1A9AE0083}"/>
              </a:ext>
            </a:extLst>
          </p:cNvPr>
          <p:cNvSpPr txBox="1"/>
          <p:nvPr/>
        </p:nvSpPr>
        <p:spPr>
          <a:xfrm>
            <a:off x="2883244" y="4290817"/>
            <a:ext cx="2137719" cy="369332"/>
          </a:xfrm>
          <a:prstGeom prst="rect">
            <a:avLst/>
          </a:prstGeom>
          <a:noFill/>
        </p:spPr>
        <p:txBody>
          <a:bodyPr wrap="square" rtlCol="0">
            <a:spAutoFit/>
          </a:bodyPr>
          <a:lstStyle/>
          <a:p>
            <a:r>
              <a:rPr lang="en-GB" b="1" dirty="0">
                <a:solidFill>
                  <a:srgbClr val="002060"/>
                </a:solidFill>
              </a:rPr>
              <a:t>Mental Health</a:t>
            </a:r>
          </a:p>
        </p:txBody>
      </p:sp>
    </p:spTree>
    <p:extLst>
      <p:ext uri="{BB962C8B-B14F-4D97-AF65-F5344CB8AC3E}">
        <p14:creationId xmlns:p14="http://schemas.microsoft.com/office/powerpoint/2010/main" val="344640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a:t>Sexual health in GBMSM</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6339016" y="525324"/>
            <a:ext cx="585298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F0B391-C929-277A-FDCF-16883A86E9CC}"/>
              </a:ext>
            </a:extLst>
          </p:cNvPr>
          <p:cNvSpPr txBox="1"/>
          <p:nvPr/>
        </p:nvSpPr>
        <p:spPr>
          <a:xfrm>
            <a:off x="269966" y="1350321"/>
            <a:ext cx="7255300" cy="3970318"/>
          </a:xfrm>
          <a:prstGeom prst="rect">
            <a:avLst/>
          </a:prstGeom>
          <a:solidFill>
            <a:srgbClr val="F69000">
              <a:alpha val="50196"/>
            </a:srgbClr>
          </a:solidFill>
          <a:ln>
            <a:solidFill>
              <a:srgbClr val="7030A0"/>
            </a:solidFill>
          </a:ln>
        </p:spPr>
        <p:txBody>
          <a:bodyPr wrap="square" rtlCol="0">
            <a:spAutoFit/>
          </a:bodyPr>
          <a:lstStyle/>
          <a:p>
            <a:r>
              <a:rPr lang="en-GB" b="1" dirty="0">
                <a:solidFill>
                  <a:srgbClr val="002060"/>
                </a:solidFill>
                <a:latin typeface="+mn-lt"/>
              </a:rPr>
              <a:t>GBMSM are disproportionately affected by sexually transmitted infections (STIs).</a:t>
            </a:r>
          </a:p>
          <a:p>
            <a:endParaRPr lang="en-GB" b="1" dirty="0">
              <a:solidFill>
                <a:srgbClr val="002060"/>
              </a:solidFill>
              <a:latin typeface="+mn-lt"/>
            </a:endParaRPr>
          </a:p>
          <a:p>
            <a:r>
              <a:rPr lang="en-GB" b="1" dirty="0">
                <a:solidFill>
                  <a:srgbClr val="002060"/>
                </a:solidFill>
                <a:latin typeface="+mn-lt"/>
              </a:rPr>
              <a:t>2019, &gt;80% of syphilis diagnoses and nearly half of gonorrhoea diagnoses were GBMSM</a:t>
            </a:r>
          </a:p>
          <a:p>
            <a:endParaRPr lang="en-GB" b="1" dirty="0">
              <a:solidFill>
                <a:srgbClr val="002060"/>
              </a:solidFill>
              <a:latin typeface="+mn-lt"/>
            </a:endParaRPr>
          </a:p>
          <a:p>
            <a:r>
              <a:rPr lang="en-GB" b="1" dirty="0">
                <a:solidFill>
                  <a:srgbClr val="002060"/>
                </a:solidFill>
                <a:latin typeface="+mn-lt"/>
              </a:rPr>
              <a:t>HIV rates falling as a result of either earlier diagnosis and the roll out of </a:t>
            </a:r>
            <a:r>
              <a:rPr lang="en-GB" b="1" dirty="0" err="1">
                <a:solidFill>
                  <a:srgbClr val="002060"/>
                </a:solidFill>
                <a:latin typeface="+mn-lt"/>
              </a:rPr>
              <a:t>PrEP</a:t>
            </a:r>
            <a:r>
              <a:rPr lang="en-GB" b="1" dirty="0">
                <a:solidFill>
                  <a:srgbClr val="002060"/>
                </a:solidFill>
                <a:latin typeface="+mn-lt"/>
              </a:rPr>
              <a:t> (HIV pre-exposure prophylaxis)</a:t>
            </a:r>
          </a:p>
          <a:p>
            <a:endParaRPr lang="en-GB" b="1" dirty="0">
              <a:solidFill>
                <a:srgbClr val="002060"/>
              </a:solidFill>
              <a:latin typeface="+mn-lt"/>
            </a:endParaRPr>
          </a:p>
          <a:p>
            <a:r>
              <a:rPr lang="en-GB" b="1" dirty="0">
                <a:solidFill>
                  <a:srgbClr val="002060"/>
                </a:solidFill>
                <a:latin typeface="+mn-lt"/>
              </a:rPr>
              <a:t>Sexually acquired enteric infections can be acquired through faecal contamination during anal or oral-anal sex (rimming)</a:t>
            </a:r>
          </a:p>
          <a:p>
            <a:endParaRPr lang="en-GB" b="1" dirty="0">
              <a:solidFill>
                <a:srgbClr val="002060"/>
              </a:solidFill>
              <a:latin typeface="+mn-lt"/>
            </a:endParaRPr>
          </a:p>
          <a:p>
            <a:r>
              <a:rPr lang="en-GB" b="1" dirty="0">
                <a:solidFill>
                  <a:srgbClr val="002060"/>
                </a:solidFill>
                <a:latin typeface="+mn-lt"/>
              </a:rPr>
              <a:t>Infections such as Hepatitis A, Giardia Intestinalis, Shigella species and Entamoeba are well documented in GBMSM</a:t>
            </a:r>
          </a:p>
        </p:txBody>
      </p:sp>
      <p:pic>
        <p:nvPicPr>
          <p:cNvPr id="2050" name="Picture 2" descr="Gardia lamblia protozoa with trichrom stain in parasitology laboratory.">
            <a:extLst>
              <a:ext uri="{FF2B5EF4-FFF2-40B4-BE49-F238E27FC236}">
                <a16:creationId xmlns:a16="http://schemas.microsoft.com/office/drawing/2014/main" id="{2B9C52E5-4CB7-E706-29A1-11AB6A957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618" y="202158"/>
            <a:ext cx="2397209" cy="2397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tamoeba Histolytica Life Cycle: Stages, Life Forms &amp; Diseases">
            <a:extLst>
              <a:ext uri="{FF2B5EF4-FFF2-40B4-BE49-F238E27FC236}">
                <a16:creationId xmlns:a16="http://schemas.microsoft.com/office/drawing/2014/main" id="{942783CA-198F-90DB-A949-1DE403B2D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049" y="3603097"/>
            <a:ext cx="3195309" cy="2165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445A1DE-91C2-0AD7-4137-5BB806843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825" y="2404492"/>
            <a:ext cx="2397209" cy="239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5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err="1"/>
              <a:t>Chemsex</a:t>
            </a:r>
            <a:r>
              <a:rPr lang="en-GB" dirty="0"/>
              <a:t>!</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2755557" y="525324"/>
            <a:ext cx="9436443"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F0B391-C929-277A-FDCF-16883A86E9CC}"/>
              </a:ext>
            </a:extLst>
          </p:cNvPr>
          <p:cNvSpPr txBox="1"/>
          <p:nvPr/>
        </p:nvSpPr>
        <p:spPr>
          <a:xfrm>
            <a:off x="344107" y="1431148"/>
            <a:ext cx="7255300" cy="3416320"/>
          </a:xfrm>
          <a:prstGeom prst="rect">
            <a:avLst/>
          </a:prstGeom>
          <a:solidFill>
            <a:srgbClr val="D6D734">
              <a:alpha val="50196"/>
            </a:srgbClr>
          </a:solidFill>
          <a:ln>
            <a:solidFill>
              <a:srgbClr val="7030A0"/>
            </a:solidFill>
          </a:ln>
        </p:spPr>
        <p:txBody>
          <a:bodyPr wrap="square" rtlCol="0">
            <a:spAutoFit/>
          </a:bodyPr>
          <a:lstStyle/>
          <a:p>
            <a:r>
              <a:rPr lang="en-GB" b="1" dirty="0">
                <a:solidFill>
                  <a:srgbClr val="002060"/>
                </a:solidFill>
                <a:latin typeface="+mn-lt"/>
              </a:rPr>
              <a:t>Use of inhalational nitrates (poppers)</a:t>
            </a:r>
          </a:p>
          <a:p>
            <a:endParaRPr lang="en-GB" b="1" dirty="0">
              <a:solidFill>
                <a:srgbClr val="002060"/>
              </a:solidFill>
              <a:latin typeface="+mn-lt"/>
            </a:endParaRPr>
          </a:p>
          <a:p>
            <a:r>
              <a:rPr lang="en-GB" b="1" dirty="0">
                <a:solidFill>
                  <a:srgbClr val="002060"/>
                </a:solidFill>
                <a:latin typeface="+mn-lt"/>
              </a:rPr>
              <a:t>Advice: Never co-administer phophodieserase-5 (PDE5)</a:t>
            </a:r>
          </a:p>
          <a:p>
            <a:r>
              <a:rPr lang="en-GB" b="1" dirty="0">
                <a:solidFill>
                  <a:srgbClr val="002060"/>
                </a:solidFill>
                <a:latin typeface="+mn-lt"/>
              </a:rPr>
              <a:t>(</a:t>
            </a:r>
            <a:r>
              <a:rPr lang="en-GB" b="1" dirty="0">
                <a:solidFill>
                  <a:srgbClr val="002060"/>
                </a:solidFill>
                <a:latin typeface="+mn-lt"/>
                <a:sym typeface="Wingdings" panose="05000000000000000000" pitchFamily="2" charset="2"/>
              </a:rPr>
              <a:t> profound and sometimes fatal hypotension)</a:t>
            </a:r>
          </a:p>
          <a:p>
            <a:endParaRPr lang="en-GB" b="1" dirty="0">
              <a:solidFill>
                <a:srgbClr val="002060"/>
              </a:solidFill>
              <a:latin typeface="+mn-lt"/>
              <a:sym typeface="Wingdings" panose="05000000000000000000" pitchFamily="2" charset="2"/>
            </a:endParaRPr>
          </a:p>
          <a:p>
            <a:r>
              <a:rPr lang="en-GB" b="1" dirty="0" err="1">
                <a:solidFill>
                  <a:srgbClr val="002060"/>
                </a:solidFill>
                <a:latin typeface="+mn-lt"/>
                <a:sym typeface="Wingdings" panose="05000000000000000000" pitchFamily="2" charset="2"/>
              </a:rPr>
              <a:t>Chemsex</a:t>
            </a:r>
            <a:r>
              <a:rPr lang="en-GB" b="1" dirty="0">
                <a:solidFill>
                  <a:srgbClr val="002060"/>
                </a:solidFill>
                <a:latin typeface="+mn-lt"/>
                <a:sym typeface="Wingdings" panose="05000000000000000000" pitchFamily="2" charset="2"/>
              </a:rPr>
              <a:t> associated with riskier behaving such as fisting, higher partner numbers and STIs (including Hep C and Shigella)</a:t>
            </a:r>
          </a:p>
          <a:p>
            <a:endParaRPr lang="en-GB" b="1" dirty="0">
              <a:solidFill>
                <a:srgbClr val="002060"/>
              </a:solidFill>
              <a:latin typeface="+mn-lt"/>
              <a:sym typeface="Wingdings" panose="05000000000000000000" pitchFamily="2" charset="2"/>
            </a:endParaRPr>
          </a:p>
          <a:p>
            <a:endParaRPr lang="en-GB" b="1" dirty="0">
              <a:solidFill>
                <a:srgbClr val="002060"/>
              </a:solidFill>
              <a:latin typeface="+mn-lt"/>
              <a:sym typeface="Wingdings" panose="05000000000000000000" pitchFamily="2" charset="2"/>
            </a:endParaRPr>
          </a:p>
          <a:p>
            <a:r>
              <a:rPr lang="en-GB" b="1" dirty="0">
                <a:solidFill>
                  <a:srgbClr val="002060"/>
                </a:solidFill>
                <a:latin typeface="+mn-lt"/>
                <a:sym typeface="Wingdings" panose="05000000000000000000" pitchFamily="2" charset="2"/>
              </a:rPr>
              <a:t>It is essential that those patients accessing sexual health services and who disclose </a:t>
            </a:r>
            <a:r>
              <a:rPr lang="en-GB" b="1" dirty="0" err="1">
                <a:solidFill>
                  <a:srgbClr val="002060"/>
                </a:solidFill>
                <a:latin typeface="+mn-lt"/>
                <a:sym typeface="Wingdings" panose="05000000000000000000" pitchFamily="2" charset="2"/>
              </a:rPr>
              <a:t>Chemsex</a:t>
            </a:r>
            <a:r>
              <a:rPr lang="en-GB" b="1" dirty="0">
                <a:solidFill>
                  <a:srgbClr val="002060"/>
                </a:solidFill>
                <a:latin typeface="+mn-lt"/>
                <a:sym typeface="Wingdings" panose="05000000000000000000" pitchFamily="2" charset="2"/>
              </a:rPr>
              <a:t> practices have access to specialist harm minimization information and signposting </a:t>
            </a:r>
            <a:endParaRPr lang="en-GB" b="1" dirty="0">
              <a:solidFill>
                <a:srgbClr val="002060"/>
              </a:solidFill>
              <a:latin typeface="+mn-lt"/>
            </a:endParaRPr>
          </a:p>
        </p:txBody>
      </p:sp>
      <p:pic>
        <p:nvPicPr>
          <p:cNvPr id="4100" name="Picture 4" descr="Let's talk about sex, baby - 24 Fingers">
            <a:extLst>
              <a:ext uri="{FF2B5EF4-FFF2-40B4-BE49-F238E27FC236}">
                <a16:creationId xmlns:a16="http://schemas.microsoft.com/office/drawing/2014/main" id="{1BE49C18-57A1-BA82-AD09-4D91CF492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540" y="955984"/>
            <a:ext cx="4366647" cy="43666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1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a:t>Transgender experiences of Sexual Health (and services)</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10490886" y="525324"/>
            <a:ext cx="170111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F0B391-C929-277A-FDCF-16883A86E9CC}"/>
              </a:ext>
            </a:extLst>
          </p:cNvPr>
          <p:cNvSpPr txBox="1"/>
          <p:nvPr/>
        </p:nvSpPr>
        <p:spPr>
          <a:xfrm>
            <a:off x="4397123" y="848490"/>
            <a:ext cx="7255300" cy="4801314"/>
          </a:xfrm>
          <a:prstGeom prst="rect">
            <a:avLst/>
          </a:prstGeom>
          <a:solidFill>
            <a:schemeClr val="accent1">
              <a:lumMod val="20000"/>
              <a:lumOff val="80000"/>
              <a:alpha val="50196"/>
            </a:schemeClr>
          </a:solidFill>
          <a:ln>
            <a:solidFill>
              <a:srgbClr val="7030A0"/>
            </a:solidFill>
          </a:ln>
        </p:spPr>
        <p:txBody>
          <a:bodyPr wrap="square" rtlCol="0">
            <a:spAutoFit/>
          </a:bodyPr>
          <a:lstStyle/>
          <a:p>
            <a:r>
              <a:rPr lang="en-GB" b="1" dirty="0">
                <a:solidFill>
                  <a:srgbClr val="002060"/>
                </a:solidFill>
                <a:latin typeface="+mn-lt"/>
              </a:rPr>
              <a:t>Transgender people experience significant inequalities in health including violence and victimisation and significant barriers to accessing healthcare</a:t>
            </a:r>
          </a:p>
          <a:p>
            <a:endParaRPr lang="en-GB" b="1" dirty="0">
              <a:solidFill>
                <a:srgbClr val="002060"/>
              </a:solidFill>
              <a:latin typeface="+mn-lt"/>
            </a:endParaRPr>
          </a:p>
          <a:p>
            <a:r>
              <a:rPr lang="en-GB" b="1" dirty="0">
                <a:solidFill>
                  <a:srgbClr val="002060"/>
                </a:solidFill>
                <a:latin typeface="+mn-lt"/>
              </a:rPr>
              <a:t>Cultural competence distances transgender from sexual health services</a:t>
            </a:r>
          </a:p>
          <a:p>
            <a:endParaRPr lang="en-GB" b="1" dirty="0">
              <a:solidFill>
                <a:srgbClr val="002060"/>
              </a:solidFill>
              <a:latin typeface="+mn-lt"/>
            </a:endParaRPr>
          </a:p>
          <a:p>
            <a:r>
              <a:rPr lang="en-GB" b="1" dirty="0">
                <a:solidFill>
                  <a:srgbClr val="002060"/>
                </a:solidFill>
                <a:latin typeface="+mn-lt"/>
              </a:rPr>
              <a:t>Rates of STI and HIV infection are disproportionately high, with most research focusing on trans women.</a:t>
            </a:r>
          </a:p>
          <a:p>
            <a:endParaRPr lang="en-GB" b="1" dirty="0">
              <a:solidFill>
                <a:srgbClr val="002060"/>
              </a:solidFill>
              <a:latin typeface="+mn-lt"/>
            </a:endParaRPr>
          </a:p>
          <a:p>
            <a:r>
              <a:rPr lang="en-GB" b="1" dirty="0">
                <a:solidFill>
                  <a:srgbClr val="002060"/>
                </a:solidFill>
                <a:latin typeface="+mn-lt"/>
              </a:rPr>
              <a:t>HIV susceptibility is not uniformly distributed across transgender populations </a:t>
            </a:r>
            <a:r>
              <a:rPr lang="en-GB" b="1" dirty="0">
                <a:solidFill>
                  <a:srgbClr val="002060"/>
                </a:solidFill>
                <a:latin typeface="+mn-lt"/>
                <a:sym typeface="Wingdings" panose="05000000000000000000" pitchFamily="2" charset="2"/>
              </a:rPr>
              <a:t> </a:t>
            </a:r>
          </a:p>
          <a:p>
            <a:endParaRPr lang="en-GB" b="1" dirty="0">
              <a:solidFill>
                <a:srgbClr val="002060"/>
              </a:solidFill>
              <a:latin typeface="+mn-lt"/>
              <a:sym typeface="Wingdings" panose="05000000000000000000" pitchFamily="2" charset="2"/>
            </a:endParaRPr>
          </a:p>
          <a:p>
            <a:r>
              <a:rPr lang="en-GB" b="1" dirty="0">
                <a:solidFill>
                  <a:srgbClr val="002060"/>
                </a:solidFill>
                <a:latin typeface="+mn-lt"/>
                <a:sym typeface="Wingdings" panose="05000000000000000000" pitchFamily="2" charset="2"/>
              </a:rPr>
              <a:t>Low adherence to HIV </a:t>
            </a:r>
            <a:r>
              <a:rPr lang="en-GB" b="1" dirty="0" err="1">
                <a:solidFill>
                  <a:srgbClr val="002060"/>
                </a:solidFill>
                <a:latin typeface="+mn-lt"/>
                <a:sym typeface="Wingdings" panose="05000000000000000000" pitchFamily="2" charset="2"/>
              </a:rPr>
              <a:t>PrEP</a:t>
            </a:r>
            <a:r>
              <a:rPr lang="en-GB" b="1" dirty="0">
                <a:solidFill>
                  <a:srgbClr val="002060"/>
                </a:solidFill>
                <a:latin typeface="+mn-lt"/>
                <a:sym typeface="Wingdings" panose="05000000000000000000" pitchFamily="2" charset="2"/>
              </a:rPr>
              <a:t> in transgender people</a:t>
            </a:r>
          </a:p>
          <a:p>
            <a:endParaRPr lang="en-GB" b="1" dirty="0">
              <a:solidFill>
                <a:srgbClr val="002060"/>
              </a:solidFill>
              <a:latin typeface="+mn-lt"/>
              <a:sym typeface="Wingdings" panose="05000000000000000000" pitchFamily="2" charset="2"/>
            </a:endParaRPr>
          </a:p>
          <a:p>
            <a:r>
              <a:rPr lang="en-GB" b="1" dirty="0">
                <a:solidFill>
                  <a:srgbClr val="002060"/>
                </a:solidFill>
                <a:latin typeface="+mn-lt"/>
                <a:sym typeface="Wingdings" panose="05000000000000000000" pitchFamily="2" charset="2"/>
              </a:rPr>
              <a:t>Vaginal atrophy caused by testosterone use can render trans men biologically susceptible to acquiring HIV</a:t>
            </a:r>
            <a:endParaRPr lang="en-GB" b="1" dirty="0">
              <a:solidFill>
                <a:srgbClr val="002060"/>
              </a:solidFill>
              <a:latin typeface="+mn-lt"/>
            </a:endParaRPr>
          </a:p>
        </p:txBody>
      </p:sp>
      <p:pic>
        <p:nvPicPr>
          <p:cNvPr id="4" name="Picture 3">
            <a:extLst>
              <a:ext uri="{FF2B5EF4-FFF2-40B4-BE49-F238E27FC236}">
                <a16:creationId xmlns:a16="http://schemas.microsoft.com/office/drawing/2014/main" id="{4D3093E6-7A97-239B-F2CC-77BEA2507509}"/>
              </a:ext>
            </a:extLst>
          </p:cNvPr>
          <p:cNvPicPr>
            <a:picLocks noChangeAspect="1"/>
          </p:cNvPicPr>
          <p:nvPr/>
        </p:nvPicPr>
        <p:blipFill>
          <a:blip r:embed="rId3"/>
          <a:stretch>
            <a:fillRect/>
          </a:stretch>
        </p:blipFill>
        <p:spPr>
          <a:xfrm>
            <a:off x="1025392" y="2528421"/>
            <a:ext cx="2568408" cy="1441451"/>
          </a:xfrm>
          <a:prstGeom prst="rect">
            <a:avLst/>
          </a:prstGeom>
          <a:ln>
            <a:solidFill>
              <a:schemeClr val="tx2">
                <a:lumMod val="50000"/>
              </a:schemeClr>
            </a:solidFill>
          </a:ln>
        </p:spPr>
      </p:pic>
    </p:spTree>
    <p:extLst>
      <p:ext uri="{BB962C8B-B14F-4D97-AF65-F5344CB8AC3E}">
        <p14:creationId xmlns:p14="http://schemas.microsoft.com/office/powerpoint/2010/main" val="136474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861412" y="1038178"/>
            <a:ext cx="6477000" cy="1189038"/>
          </a:xfrm>
        </p:spPr>
        <p:txBody>
          <a:bodyPr rtlCol="0"/>
          <a:lstStyle>
            <a:defPPr>
              <a:defRPr lang="en-GB"/>
            </a:defPPr>
          </a:lstStyle>
          <a:p>
            <a:pPr rtl="0"/>
            <a:r>
              <a:rPr lang="en-GB" dirty="0"/>
              <a:t>Objectives – </a:t>
            </a:r>
          </a:p>
        </p:txBody>
      </p:sp>
      <p:cxnSp>
        <p:nvCxnSpPr>
          <p:cNvPr id="15" name="Straight Connector 14">
            <a:extLst>
              <a:ext uri="{FF2B5EF4-FFF2-40B4-BE49-F238E27FC236}">
                <a16:creationId xmlns:a16="http://schemas.microsoft.com/office/drawing/2014/main" id="{19F3756A-BE14-2E6E-7D10-AF68A566B0C0}"/>
              </a:ext>
            </a:extLst>
          </p:cNvPr>
          <p:cNvCxnSpPr/>
          <p:nvPr/>
        </p:nvCxnSpPr>
        <p:spPr>
          <a:xfrm>
            <a:off x="505097" y="383177"/>
            <a:ext cx="631371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5" name="Picture 4" descr="LGBTQ+ Pride flags and what they represent">
            <a:extLst>
              <a:ext uri="{FF2B5EF4-FFF2-40B4-BE49-F238E27FC236}">
                <a16:creationId xmlns:a16="http://schemas.microsoft.com/office/drawing/2014/main" id="{AB88C1E9-C90B-CAE5-2665-4ED94EB6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77" y="209115"/>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13AEBDF-58DB-792D-E1AF-82F95EDFD4B7}"/>
              </a:ext>
            </a:extLst>
          </p:cNvPr>
          <p:cNvPicPr>
            <a:picLocks noChangeAspect="1"/>
          </p:cNvPicPr>
          <p:nvPr/>
        </p:nvPicPr>
        <p:blipFill>
          <a:blip r:embed="rId4"/>
          <a:stretch>
            <a:fillRect/>
          </a:stretch>
        </p:blipFill>
        <p:spPr>
          <a:xfrm>
            <a:off x="1167438" y="209115"/>
            <a:ext cx="599736" cy="336586"/>
          </a:xfrm>
          <a:prstGeom prst="rect">
            <a:avLst/>
          </a:prstGeom>
          <a:ln>
            <a:solidFill>
              <a:schemeClr val="tx2">
                <a:lumMod val="50000"/>
              </a:schemeClr>
            </a:solidFill>
          </a:ln>
        </p:spPr>
      </p:pic>
      <p:pic>
        <p:nvPicPr>
          <p:cNvPr id="8" name="Picture 7">
            <a:extLst>
              <a:ext uri="{FF2B5EF4-FFF2-40B4-BE49-F238E27FC236}">
                <a16:creationId xmlns:a16="http://schemas.microsoft.com/office/drawing/2014/main" id="{939C6143-1E93-A5C7-3A0D-699862FFBED8}"/>
              </a:ext>
            </a:extLst>
          </p:cNvPr>
          <p:cNvPicPr>
            <a:picLocks noChangeAspect="1"/>
          </p:cNvPicPr>
          <p:nvPr/>
        </p:nvPicPr>
        <p:blipFill>
          <a:blip r:embed="rId5"/>
          <a:stretch>
            <a:fillRect/>
          </a:stretch>
        </p:blipFill>
        <p:spPr>
          <a:xfrm>
            <a:off x="2073200" y="209115"/>
            <a:ext cx="599736" cy="336586"/>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C4F62FC6-F85E-7ADF-32CC-75B0228F163A}"/>
              </a:ext>
            </a:extLst>
          </p:cNvPr>
          <p:cNvPicPr>
            <a:picLocks noChangeAspect="1"/>
          </p:cNvPicPr>
          <p:nvPr/>
        </p:nvPicPr>
        <p:blipFill>
          <a:blip r:embed="rId6"/>
          <a:stretch>
            <a:fillRect/>
          </a:stretch>
        </p:blipFill>
        <p:spPr>
          <a:xfrm>
            <a:off x="4790484" y="208764"/>
            <a:ext cx="599736" cy="336586"/>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EBA43657-3CC9-F520-E309-523E16D546C2}"/>
              </a:ext>
            </a:extLst>
          </p:cNvPr>
          <p:cNvPicPr>
            <a:picLocks noChangeAspect="1"/>
          </p:cNvPicPr>
          <p:nvPr/>
        </p:nvPicPr>
        <p:blipFill>
          <a:blip r:embed="rId7"/>
          <a:stretch>
            <a:fillRect/>
          </a:stretch>
        </p:blipFill>
        <p:spPr>
          <a:xfrm>
            <a:off x="2978962" y="209115"/>
            <a:ext cx="599735" cy="336235"/>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04CD27D9-BADF-A4EA-FE99-3E01FC9519E0}"/>
              </a:ext>
            </a:extLst>
          </p:cNvPr>
          <p:cNvPicPr>
            <a:picLocks noChangeAspect="1"/>
          </p:cNvPicPr>
          <p:nvPr/>
        </p:nvPicPr>
        <p:blipFill>
          <a:blip r:embed="rId8"/>
          <a:stretch>
            <a:fillRect/>
          </a:stretch>
        </p:blipFill>
        <p:spPr>
          <a:xfrm>
            <a:off x="5696245" y="208764"/>
            <a:ext cx="599735" cy="336235"/>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EA15DF42-01A8-AB0B-D1FB-BCA9BD1128F9}"/>
              </a:ext>
            </a:extLst>
          </p:cNvPr>
          <p:cNvPicPr>
            <a:picLocks noChangeAspect="1"/>
          </p:cNvPicPr>
          <p:nvPr/>
        </p:nvPicPr>
        <p:blipFill>
          <a:blip r:embed="rId9"/>
          <a:stretch>
            <a:fillRect/>
          </a:stretch>
        </p:blipFill>
        <p:spPr>
          <a:xfrm>
            <a:off x="3884723" y="209115"/>
            <a:ext cx="599735" cy="336235"/>
          </a:xfrm>
          <a:prstGeom prst="rect">
            <a:avLst/>
          </a:prstGeom>
          <a:ln>
            <a:solidFill>
              <a:schemeClr val="tx2">
                <a:lumMod val="50000"/>
              </a:schemeClr>
            </a:solidFill>
          </a:ln>
        </p:spPr>
      </p:pic>
      <p:sp>
        <p:nvSpPr>
          <p:cNvPr id="13" name="TextBox 12">
            <a:extLst>
              <a:ext uri="{FF2B5EF4-FFF2-40B4-BE49-F238E27FC236}">
                <a16:creationId xmlns:a16="http://schemas.microsoft.com/office/drawing/2014/main" id="{F81E3433-532B-F31B-AF5E-C59C6D297C81}"/>
              </a:ext>
            </a:extLst>
          </p:cNvPr>
          <p:cNvSpPr txBox="1"/>
          <p:nvPr/>
        </p:nvSpPr>
        <p:spPr>
          <a:xfrm>
            <a:off x="1204163" y="1908245"/>
            <a:ext cx="5960853"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rPr>
              <a:t>Introduction</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Background – We were always here.</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LGBTQ+ inclusivity in healthcare</a:t>
            </a:r>
          </a:p>
          <a:p>
            <a:pPr marL="742950" lvl="1" indent="-285750">
              <a:buFont typeface="Arial" panose="020B0604020202020204" pitchFamily="34" charset="0"/>
              <a:buChar char="•"/>
            </a:pPr>
            <a:r>
              <a:rPr lang="en-GB" b="1" dirty="0">
                <a:solidFill>
                  <a:srgbClr val="002060"/>
                </a:solidFill>
              </a:rPr>
              <a:t>Where did it all go wrong?</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“The message is you don’t exist” – Barriers to accessing sexual health services. Rural issues challenging uptake </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Queer conversations – research direction </a:t>
            </a:r>
          </a:p>
          <a:p>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Questions </a:t>
            </a:r>
          </a:p>
        </p:txBody>
      </p:sp>
      <p:pic>
        <p:nvPicPr>
          <p:cNvPr id="1026" name="Picture 2" descr="Intersex Flag | Volvo Group">
            <a:extLst>
              <a:ext uri="{FF2B5EF4-FFF2-40B4-BE49-F238E27FC236}">
                <a16:creationId xmlns:a16="http://schemas.microsoft.com/office/drawing/2014/main" id="{7D568F3F-925B-7CFF-3E46-27F5214F4D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2005" y="208764"/>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22068" y="202158"/>
            <a:ext cx="10591800" cy="646332"/>
          </a:xfrm>
        </p:spPr>
        <p:txBody>
          <a:bodyPr rtlCol="0"/>
          <a:lstStyle>
            <a:defPPr>
              <a:defRPr lang="en-GB"/>
            </a:defPPr>
          </a:lstStyle>
          <a:p>
            <a:pPr rtl="0"/>
            <a:r>
              <a:rPr lang="en-GB" dirty="0"/>
              <a:t>Lesbian and Bisexual women </a:t>
            </a:r>
          </a:p>
        </p:txBody>
      </p:sp>
      <p:cxnSp>
        <p:nvCxnSpPr>
          <p:cNvPr id="9" name="Straight Connector 8">
            <a:extLst>
              <a:ext uri="{FF2B5EF4-FFF2-40B4-BE49-F238E27FC236}">
                <a16:creationId xmlns:a16="http://schemas.microsoft.com/office/drawing/2014/main" id="{B1735111-61BB-EB0B-5474-F46938F86FAA}"/>
              </a:ext>
            </a:extLst>
          </p:cNvPr>
          <p:cNvCxnSpPr>
            <a:cxnSpLocks/>
          </p:cNvCxnSpPr>
          <p:nvPr/>
        </p:nvCxnSpPr>
        <p:spPr>
          <a:xfrm>
            <a:off x="7438768" y="525324"/>
            <a:ext cx="475323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F0B391-C929-277A-FDCF-16883A86E9CC}"/>
              </a:ext>
            </a:extLst>
          </p:cNvPr>
          <p:cNvSpPr txBox="1"/>
          <p:nvPr/>
        </p:nvSpPr>
        <p:spPr>
          <a:xfrm>
            <a:off x="343887" y="889843"/>
            <a:ext cx="7255300" cy="5078313"/>
          </a:xfrm>
          <a:prstGeom prst="rect">
            <a:avLst/>
          </a:prstGeom>
          <a:solidFill>
            <a:schemeClr val="accent1">
              <a:lumMod val="20000"/>
              <a:lumOff val="80000"/>
              <a:alpha val="50196"/>
            </a:schemeClr>
          </a:solidFill>
          <a:ln>
            <a:solidFill>
              <a:srgbClr val="7030A0"/>
            </a:solidFill>
          </a:ln>
        </p:spPr>
        <p:txBody>
          <a:bodyPr wrap="square" rtlCol="0">
            <a:spAutoFit/>
          </a:bodyPr>
          <a:lstStyle/>
          <a:p>
            <a:r>
              <a:rPr lang="en-GB" b="1" dirty="0">
                <a:solidFill>
                  <a:srgbClr val="002060"/>
                </a:solidFill>
                <a:latin typeface="+mn-lt"/>
              </a:rPr>
              <a:t>Some studies have reported a lower incidence of STIs in women with female partners</a:t>
            </a:r>
          </a:p>
          <a:p>
            <a:endParaRPr lang="en-GB" b="1" dirty="0">
              <a:solidFill>
                <a:srgbClr val="002060"/>
              </a:solidFill>
              <a:latin typeface="+mn-lt"/>
            </a:endParaRPr>
          </a:p>
          <a:p>
            <a:r>
              <a:rPr lang="en-GB" b="1" dirty="0">
                <a:solidFill>
                  <a:srgbClr val="002060"/>
                </a:solidFill>
                <a:latin typeface="+mn-lt"/>
              </a:rPr>
              <a:t>Should still be offered appropriate sexual health advice and access</a:t>
            </a:r>
          </a:p>
          <a:p>
            <a:endParaRPr lang="en-GB" b="1" dirty="0">
              <a:solidFill>
                <a:srgbClr val="002060"/>
              </a:solidFill>
              <a:latin typeface="+mn-lt"/>
            </a:endParaRPr>
          </a:p>
          <a:p>
            <a:r>
              <a:rPr lang="en-GB" b="1" dirty="0">
                <a:solidFill>
                  <a:srgbClr val="002060"/>
                </a:solidFill>
                <a:latin typeface="+mn-lt"/>
              </a:rPr>
              <a:t>Bisexual women are more likely than heterosexual women to report recent sex with GBMSM</a:t>
            </a:r>
          </a:p>
          <a:p>
            <a:endParaRPr lang="en-GB" b="1" dirty="0">
              <a:solidFill>
                <a:srgbClr val="002060"/>
              </a:solidFill>
              <a:latin typeface="+mn-lt"/>
            </a:endParaRPr>
          </a:p>
          <a:p>
            <a:r>
              <a:rPr lang="en-GB" b="1" dirty="0">
                <a:solidFill>
                  <a:srgbClr val="002060"/>
                </a:solidFill>
                <a:latin typeface="+mn-lt"/>
              </a:rPr>
              <a:t>Chronic pelvic pain and cervical cancer are also higher in this populate</a:t>
            </a:r>
          </a:p>
          <a:p>
            <a:endParaRPr lang="en-GB" b="1" dirty="0">
              <a:solidFill>
                <a:srgbClr val="002060"/>
              </a:solidFill>
              <a:latin typeface="+mn-lt"/>
            </a:endParaRPr>
          </a:p>
          <a:p>
            <a:r>
              <a:rPr lang="en-GB" b="1" dirty="0">
                <a:solidFill>
                  <a:srgbClr val="002060"/>
                </a:solidFill>
                <a:latin typeface="+mn-lt"/>
              </a:rPr>
              <a:t>Female-to-female transmission of genital human papillomavirus (HPV) types associated with cervical cancers have been reported with high rate of HPY and cervical neoplasia are well documented with women with no sexual history with men</a:t>
            </a:r>
          </a:p>
          <a:p>
            <a:endParaRPr lang="en-GB" b="1" dirty="0">
              <a:solidFill>
                <a:srgbClr val="002060"/>
              </a:solidFill>
              <a:latin typeface="+mn-lt"/>
            </a:endParaRPr>
          </a:p>
          <a:p>
            <a:r>
              <a:rPr lang="en-GB" b="1" dirty="0">
                <a:solidFill>
                  <a:srgbClr val="002060"/>
                </a:solidFill>
                <a:latin typeface="+mn-lt"/>
              </a:rPr>
              <a:t>Cervical screening uptake is lower in lesbian and bisexual women</a:t>
            </a:r>
          </a:p>
        </p:txBody>
      </p:sp>
      <p:pic>
        <p:nvPicPr>
          <p:cNvPr id="5" name="Picture 4">
            <a:extLst>
              <a:ext uri="{FF2B5EF4-FFF2-40B4-BE49-F238E27FC236}">
                <a16:creationId xmlns:a16="http://schemas.microsoft.com/office/drawing/2014/main" id="{60D1EFF8-6EFC-AC4B-E8C2-BD0CD0EA7A8A}"/>
              </a:ext>
            </a:extLst>
          </p:cNvPr>
          <p:cNvPicPr>
            <a:picLocks noChangeAspect="1"/>
          </p:cNvPicPr>
          <p:nvPr/>
        </p:nvPicPr>
        <p:blipFill>
          <a:blip r:embed="rId3"/>
          <a:stretch>
            <a:fillRect/>
          </a:stretch>
        </p:blipFill>
        <p:spPr>
          <a:xfrm>
            <a:off x="8531014" y="3429000"/>
            <a:ext cx="2582721" cy="1447975"/>
          </a:xfrm>
          <a:prstGeom prst="rect">
            <a:avLst/>
          </a:prstGeom>
          <a:ln>
            <a:solidFill>
              <a:schemeClr val="tx2">
                <a:lumMod val="50000"/>
              </a:schemeClr>
            </a:solidFill>
          </a:ln>
        </p:spPr>
      </p:pic>
      <p:pic>
        <p:nvPicPr>
          <p:cNvPr id="6" name="Picture 5">
            <a:extLst>
              <a:ext uri="{FF2B5EF4-FFF2-40B4-BE49-F238E27FC236}">
                <a16:creationId xmlns:a16="http://schemas.microsoft.com/office/drawing/2014/main" id="{248C2556-0700-E270-4220-EB027C2D26A8}"/>
              </a:ext>
            </a:extLst>
          </p:cNvPr>
          <p:cNvPicPr>
            <a:picLocks noChangeAspect="1"/>
          </p:cNvPicPr>
          <p:nvPr/>
        </p:nvPicPr>
        <p:blipFill>
          <a:blip r:embed="rId4"/>
          <a:stretch>
            <a:fillRect/>
          </a:stretch>
        </p:blipFill>
        <p:spPr>
          <a:xfrm>
            <a:off x="8531014" y="1171656"/>
            <a:ext cx="2582721" cy="1447975"/>
          </a:xfrm>
          <a:prstGeom prst="rect">
            <a:avLst/>
          </a:prstGeom>
          <a:ln>
            <a:solidFill>
              <a:schemeClr val="tx2">
                <a:lumMod val="50000"/>
              </a:schemeClr>
            </a:solidFill>
          </a:ln>
        </p:spPr>
      </p:pic>
    </p:spTree>
    <p:extLst>
      <p:ext uri="{BB962C8B-B14F-4D97-AF65-F5344CB8AC3E}">
        <p14:creationId xmlns:p14="http://schemas.microsoft.com/office/powerpoint/2010/main" val="93895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a:extLst>
              <a:ext uri="{FF2B5EF4-FFF2-40B4-BE49-F238E27FC236}">
                <a16:creationId xmlns:a16="http://schemas.microsoft.com/office/drawing/2014/main" id="{4813A819-28C2-367D-D4B5-D4277853EADB}"/>
              </a:ext>
            </a:extLst>
          </p:cNvPr>
          <p:cNvSpPr txBox="1"/>
          <p:nvPr/>
        </p:nvSpPr>
        <p:spPr>
          <a:xfrm>
            <a:off x="413236" y="1674178"/>
            <a:ext cx="5542721" cy="2554545"/>
          </a:xfrm>
          <a:prstGeom prst="rect">
            <a:avLst/>
          </a:prstGeom>
          <a:noFill/>
        </p:spPr>
        <p:txBody>
          <a:bodyPr wrap="square" rtlCol="0">
            <a:spAutoFit/>
          </a:bodyPr>
          <a:lstStyle/>
          <a:p>
            <a:pPr algn="ctr"/>
            <a:r>
              <a:rPr lang="en-GB" sz="8000" b="1" dirty="0">
                <a:solidFill>
                  <a:srgbClr val="002060"/>
                </a:solidFill>
                <a:latin typeface="+mn-lt"/>
              </a:rPr>
              <a:t>What can we do?</a:t>
            </a:r>
          </a:p>
        </p:txBody>
      </p:sp>
      <p:pic>
        <p:nvPicPr>
          <p:cNvPr id="3074" name="Picture 2" descr="90s lyrics - LET'S TALK ABOUT SEX, BABY ... LET'S TALK ABOUT YOU AND ME!  Sing it, love it, share it ... ❤️ #90slyrics | Facebook">
            <a:extLst>
              <a:ext uri="{FF2B5EF4-FFF2-40B4-BE49-F238E27FC236}">
                <a16:creationId xmlns:a16="http://schemas.microsoft.com/office/drawing/2014/main" id="{F8967BD8-6D06-7ACD-0E40-B152977ECC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22802"/>
            <a:ext cx="5542721" cy="554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C49C4B-1BEE-3438-6DDF-E4F0D97E9807}"/>
              </a:ext>
            </a:extLst>
          </p:cNvPr>
          <p:cNvSpPr/>
          <p:nvPr/>
        </p:nvSpPr>
        <p:spPr>
          <a:xfrm>
            <a:off x="0" y="5704114"/>
            <a:ext cx="12192000" cy="11538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10D2A1BF-9F9F-F36A-BE1D-1C7FF5080813}"/>
              </a:ext>
            </a:extLst>
          </p:cNvPr>
          <p:cNvCxnSpPr>
            <a:cxnSpLocks/>
          </p:cNvCxnSpPr>
          <p:nvPr/>
        </p:nvCxnSpPr>
        <p:spPr>
          <a:xfrm>
            <a:off x="413236" y="6461760"/>
            <a:ext cx="1177876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9" name="Picture 8" descr="LGBTQ+ Pride flags and what they represent">
            <a:extLst>
              <a:ext uri="{FF2B5EF4-FFF2-40B4-BE49-F238E27FC236}">
                <a16:creationId xmlns:a16="http://schemas.microsoft.com/office/drawing/2014/main" id="{B1AA181E-83C3-59C1-7EFF-87124D59A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6" y="6287698"/>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B0D414-BB92-4A74-8722-C3A795F6CBC3}"/>
              </a:ext>
            </a:extLst>
          </p:cNvPr>
          <p:cNvPicPr>
            <a:picLocks noChangeAspect="1"/>
          </p:cNvPicPr>
          <p:nvPr/>
        </p:nvPicPr>
        <p:blipFill>
          <a:blip r:embed="rId4"/>
          <a:stretch>
            <a:fillRect/>
          </a:stretch>
        </p:blipFill>
        <p:spPr>
          <a:xfrm>
            <a:off x="1075577" y="6287698"/>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4AF489FA-44B0-735E-E749-420C025C1C76}"/>
              </a:ext>
            </a:extLst>
          </p:cNvPr>
          <p:cNvPicPr>
            <a:picLocks noChangeAspect="1"/>
          </p:cNvPicPr>
          <p:nvPr/>
        </p:nvPicPr>
        <p:blipFill>
          <a:blip r:embed="rId5"/>
          <a:stretch>
            <a:fillRect/>
          </a:stretch>
        </p:blipFill>
        <p:spPr>
          <a:xfrm>
            <a:off x="1981339" y="6287698"/>
            <a:ext cx="599736" cy="336586"/>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0C6A4F22-4496-7428-8658-ED8F43439CAD}"/>
              </a:ext>
            </a:extLst>
          </p:cNvPr>
          <p:cNvPicPr>
            <a:picLocks noChangeAspect="1"/>
          </p:cNvPicPr>
          <p:nvPr/>
        </p:nvPicPr>
        <p:blipFill>
          <a:blip r:embed="rId6"/>
          <a:stretch>
            <a:fillRect/>
          </a:stretch>
        </p:blipFill>
        <p:spPr>
          <a:xfrm>
            <a:off x="4698623" y="6287347"/>
            <a:ext cx="599736" cy="336586"/>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D444ABB-6FF8-282B-8C13-E563D62CFE2A}"/>
              </a:ext>
            </a:extLst>
          </p:cNvPr>
          <p:cNvPicPr>
            <a:picLocks noChangeAspect="1"/>
          </p:cNvPicPr>
          <p:nvPr/>
        </p:nvPicPr>
        <p:blipFill>
          <a:blip r:embed="rId7"/>
          <a:stretch>
            <a:fillRect/>
          </a:stretch>
        </p:blipFill>
        <p:spPr>
          <a:xfrm>
            <a:off x="2887101" y="6287698"/>
            <a:ext cx="599735" cy="336235"/>
          </a:xfrm>
          <a:prstGeom prst="rect">
            <a:avLst/>
          </a:prstGeom>
          <a:ln>
            <a:solidFill>
              <a:schemeClr val="tx2">
                <a:lumMod val="50000"/>
              </a:schemeClr>
            </a:solidFill>
          </a:ln>
        </p:spPr>
      </p:pic>
      <p:pic>
        <p:nvPicPr>
          <p:cNvPr id="14" name="Picture 13">
            <a:extLst>
              <a:ext uri="{FF2B5EF4-FFF2-40B4-BE49-F238E27FC236}">
                <a16:creationId xmlns:a16="http://schemas.microsoft.com/office/drawing/2014/main" id="{AE0924C6-0FFA-21B7-197B-404F71A74BB9}"/>
              </a:ext>
            </a:extLst>
          </p:cNvPr>
          <p:cNvPicPr>
            <a:picLocks noChangeAspect="1"/>
          </p:cNvPicPr>
          <p:nvPr/>
        </p:nvPicPr>
        <p:blipFill>
          <a:blip r:embed="rId8"/>
          <a:stretch>
            <a:fillRect/>
          </a:stretch>
        </p:blipFill>
        <p:spPr>
          <a:xfrm>
            <a:off x="5604384" y="6287347"/>
            <a:ext cx="599735" cy="336235"/>
          </a:xfrm>
          <a:prstGeom prst="rect">
            <a:avLst/>
          </a:prstGeom>
          <a:ln>
            <a:solidFill>
              <a:schemeClr val="tx2">
                <a:lumMod val="50000"/>
              </a:schemeClr>
            </a:solidFill>
          </a:ln>
        </p:spPr>
      </p:pic>
      <p:pic>
        <p:nvPicPr>
          <p:cNvPr id="15" name="Picture 14">
            <a:extLst>
              <a:ext uri="{FF2B5EF4-FFF2-40B4-BE49-F238E27FC236}">
                <a16:creationId xmlns:a16="http://schemas.microsoft.com/office/drawing/2014/main" id="{B7296C4B-25BE-6B81-4F0E-AAFF69E6A525}"/>
              </a:ext>
            </a:extLst>
          </p:cNvPr>
          <p:cNvPicPr>
            <a:picLocks noChangeAspect="1"/>
          </p:cNvPicPr>
          <p:nvPr/>
        </p:nvPicPr>
        <p:blipFill>
          <a:blip r:embed="rId9"/>
          <a:stretch>
            <a:fillRect/>
          </a:stretch>
        </p:blipFill>
        <p:spPr>
          <a:xfrm>
            <a:off x="3792862" y="6287698"/>
            <a:ext cx="599735" cy="336235"/>
          </a:xfrm>
          <a:prstGeom prst="rect">
            <a:avLst/>
          </a:prstGeom>
          <a:ln>
            <a:solidFill>
              <a:schemeClr val="tx2">
                <a:lumMod val="50000"/>
              </a:schemeClr>
            </a:solidFill>
          </a:ln>
        </p:spPr>
      </p:pic>
      <p:pic>
        <p:nvPicPr>
          <p:cNvPr id="16" name="Picture 2" descr="Intersex Flag | Volvo Group">
            <a:extLst>
              <a:ext uri="{FF2B5EF4-FFF2-40B4-BE49-F238E27FC236}">
                <a16:creationId xmlns:a16="http://schemas.microsoft.com/office/drawing/2014/main" id="{8FF4546E-DDD1-A835-909E-503789F0F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0144" y="6287347"/>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AutoShape 10">
            <a:extLst>
              <a:ext uri="{FF2B5EF4-FFF2-40B4-BE49-F238E27FC236}">
                <a16:creationId xmlns:a16="http://schemas.microsoft.com/office/drawing/2014/main" id="{3751657A-5E3B-78F8-ECA1-5EA19CEB0781}"/>
              </a:ext>
            </a:extLst>
          </p:cNvPr>
          <p:cNvSpPr>
            <a:spLocks noChangeAspect="1" noChangeArrowheads="1"/>
          </p:cNvSpPr>
          <p:nvPr/>
        </p:nvSpPr>
        <p:spPr bwMode="auto">
          <a:xfrm>
            <a:off x="3422469" y="755469"/>
            <a:ext cx="2825931" cy="2825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E3EC66FA-A3D6-18F1-F3C7-BBAEDD3575D8}"/>
              </a:ext>
            </a:extLst>
          </p:cNvPr>
          <p:cNvSpPr txBox="1"/>
          <p:nvPr/>
        </p:nvSpPr>
        <p:spPr>
          <a:xfrm>
            <a:off x="469683" y="784962"/>
            <a:ext cx="7255300" cy="4801314"/>
          </a:xfrm>
          <a:prstGeom prst="rect">
            <a:avLst/>
          </a:prstGeom>
          <a:solidFill>
            <a:srgbClr val="F69000">
              <a:alpha val="50196"/>
            </a:srgbClr>
          </a:solidFill>
          <a:ln>
            <a:solidFill>
              <a:srgbClr val="7030A0"/>
            </a:solidFill>
          </a:ln>
        </p:spPr>
        <p:txBody>
          <a:bodyPr wrap="square" rtlCol="0">
            <a:spAutoFit/>
          </a:bodyPr>
          <a:lstStyle/>
          <a:p>
            <a:r>
              <a:rPr lang="en-GB" b="1" dirty="0">
                <a:solidFill>
                  <a:srgbClr val="002060"/>
                </a:solidFill>
                <a:latin typeface="+mn-lt"/>
              </a:rPr>
              <a:t>Environmental considerations and cultural competence</a:t>
            </a:r>
          </a:p>
          <a:p>
            <a:endParaRPr lang="en-GB" dirty="0">
              <a:solidFill>
                <a:srgbClr val="002060"/>
              </a:solidFill>
              <a:latin typeface="+mn-lt"/>
            </a:endParaRPr>
          </a:p>
          <a:p>
            <a:r>
              <a:rPr lang="en-GB" dirty="0">
                <a:solidFill>
                  <a:srgbClr val="002060"/>
                </a:solidFill>
                <a:latin typeface="+mn-lt"/>
              </a:rPr>
              <a:t>	Creating confidential and welcoming environments</a:t>
            </a:r>
          </a:p>
          <a:p>
            <a:endParaRPr lang="en-GB" dirty="0">
              <a:solidFill>
                <a:srgbClr val="002060"/>
              </a:solidFill>
              <a:latin typeface="+mn-lt"/>
            </a:endParaRPr>
          </a:p>
          <a:p>
            <a:r>
              <a:rPr lang="en-GB" dirty="0">
                <a:solidFill>
                  <a:srgbClr val="002060"/>
                </a:solidFill>
                <a:latin typeface="+mn-lt"/>
              </a:rPr>
              <a:t>	Cultural competence training essential to improve the quality 		of the consultation</a:t>
            </a:r>
          </a:p>
          <a:p>
            <a:endParaRPr lang="en-GB" dirty="0">
              <a:solidFill>
                <a:srgbClr val="002060"/>
              </a:solidFill>
              <a:latin typeface="+mn-lt"/>
            </a:endParaRPr>
          </a:p>
          <a:p>
            <a:r>
              <a:rPr lang="en-GB" dirty="0">
                <a:solidFill>
                  <a:srgbClr val="002060"/>
                </a:solidFill>
                <a:latin typeface="+mn-lt"/>
              </a:rPr>
              <a:t>	Using appropriate language and non-judgemental attitudes</a:t>
            </a:r>
          </a:p>
          <a:p>
            <a:endParaRPr lang="en-GB" dirty="0">
              <a:solidFill>
                <a:srgbClr val="002060"/>
              </a:solidFill>
              <a:latin typeface="+mn-lt"/>
            </a:endParaRPr>
          </a:p>
          <a:p>
            <a:r>
              <a:rPr lang="en-GB" dirty="0">
                <a:solidFill>
                  <a:srgbClr val="002060"/>
                </a:solidFill>
                <a:latin typeface="+mn-lt"/>
              </a:rPr>
              <a:t>	Sexual History taking and triage</a:t>
            </a:r>
          </a:p>
          <a:p>
            <a:endParaRPr lang="en-GB" dirty="0">
              <a:solidFill>
                <a:srgbClr val="002060"/>
              </a:solidFill>
              <a:latin typeface="+mn-lt"/>
            </a:endParaRPr>
          </a:p>
          <a:p>
            <a:r>
              <a:rPr lang="en-GB" dirty="0">
                <a:solidFill>
                  <a:srgbClr val="002060"/>
                </a:solidFill>
                <a:latin typeface="+mn-lt"/>
              </a:rPr>
              <a:t>	MECC strategies and jargon busting (e.g. are you an </a:t>
            </a:r>
            <a:r>
              <a:rPr lang="en-GB" dirty="0" err="1">
                <a:solidFill>
                  <a:srgbClr val="002060"/>
                </a:solidFill>
                <a:latin typeface="+mn-lt"/>
              </a:rPr>
              <a:t>insertive</a:t>
            </a:r>
            <a:r>
              <a:rPr lang="en-GB" dirty="0">
                <a:solidFill>
                  <a:srgbClr val="002060"/>
                </a:solidFill>
                <a:latin typeface="+mn-lt"/>
              </a:rPr>
              <a:t> 	or receptive partner – what does that mean?)</a:t>
            </a:r>
          </a:p>
          <a:p>
            <a:endParaRPr lang="en-GB" dirty="0">
              <a:solidFill>
                <a:srgbClr val="002060"/>
              </a:solidFill>
              <a:latin typeface="+mn-lt"/>
            </a:endParaRPr>
          </a:p>
          <a:p>
            <a:r>
              <a:rPr lang="en-GB" dirty="0">
                <a:solidFill>
                  <a:srgbClr val="002060"/>
                </a:solidFill>
                <a:latin typeface="+mn-lt"/>
              </a:rPr>
              <a:t>	Prevention and harm reduction (safeguarding concerns </a:t>
            </a:r>
            <a:r>
              <a:rPr lang="en-GB" dirty="0">
                <a:solidFill>
                  <a:srgbClr val="002060"/>
                </a:solidFill>
                <a:latin typeface="+mn-lt"/>
                <a:sym typeface="Wingdings" panose="05000000000000000000" pitchFamily="2" charset="2"/>
              </a:rPr>
              <a:t> 	Research confirms that higher risk-taking behaviours can be 	indicators of underlying vulnerabilities)</a:t>
            </a:r>
            <a:endParaRPr lang="en-GB" dirty="0">
              <a:solidFill>
                <a:srgbClr val="002060"/>
              </a:solidFill>
              <a:latin typeface="+mn-lt"/>
            </a:endParaRPr>
          </a:p>
        </p:txBody>
      </p:sp>
      <p:pic>
        <p:nvPicPr>
          <p:cNvPr id="2050" name="Picture 2" descr="Three Lithographs (2) by Keith Haring for Sale | Guy Hepner">
            <a:extLst>
              <a:ext uri="{FF2B5EF4-FFF2-40B4-BE49-F238E27FC236}">
                <a16:creationId xmlns:a16="http://schemas.microsoft.com/office/drawing/2014/main" id="{ACD989AE-F4E6-8C5D-918D-4ADCFCF2ED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75759" y="206322"/>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F56D06-81B5-3BD4-B46D-1EEF508077D2}"/>
              </a:ext>
            </a:extLst>
          </p:cNvPr>
          <p:cNvSpPr txBox="1"/>
          <p:nvPr/>
        </p:nvSpPr>
        <p:spPr>
          <a:xfrm>
            <a:off x="7778722" y="2117405"/>
            <a:ext cx="1519881" cy="261610"/>
          </a:xfrm>
          <a:prstGeom prst="rect">
            <a:avLst/>
          </a:prstGeom>
          <a:noFill/>
        </p:spPr>
        <p:txBody>
          <a:bodyPr wrap="square" rtlCol="0">
            <a:spAutoFit/>
          </a:bodyPr>
          <a:lstStyle/>
          <a:p>
            <a:r>
              <a:rPr lang="en-GB" sz="1100" b="1" dirty="0">
                <a:solidFill>
                  <a:srgbClr val="FF0000"/>
                </a:solidFill>
                <a:latin typeface="+mj-lt"/>
              </a:rPr>
              <a:t>© Keith Haring</a:t>
            </a:r>
          </a:p>
        </p:txBody>
      </p:sp>
      <p:pic>
        <p:nvPicPr>
          <p:cNvPr id="2052" name="Picture 4" descr="Gay art legend Keith Haring | Ending HIV">
            <a:extLst>
              <a:ext uri="{FF2B5EF4-FFF2-40B4-BE49-F238E27FC236}">
                <a16:creationId xmlns:a16="http://schemas.microsoft.com/office/drawing/2014/main" id="{70A31C57-5164-3B24-B662-0DE86D66E0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29388" y="974448"/>
            <a:ext cx="18383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tro Lesbian Art Print 8 X 10 LGBT Gay Pulp Lesbians - Etsy UK">
            <a:extLst>
              <a:ext uri="{FF2B5EF4-FFF2-40B4-BE49-F238E27FC236}">
                <a16:creationId xmlns:a16="http://schemas.microsoft.com/office/drawing/2014/main" id="{A5062C61-AE47-397A-192D-9F78E86873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7646" y="2597534"/>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sbian Kissing Illustration Pop Art Comic Stock Vector (Royalty Free)  392994301 | Shutterstock">
            <a:extLst>
              <a:ext uri="{FF2B5EF4-FFF2-40B4-BE49-F238E27FC236}">
                <a16:creationId xmlns:a16="http://schemas.microsoft.com/office/drawing/2014/main" id="{3281094E-B780-1FA2-DCFF-0F53A79CC7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64834" y="3794076"/>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92890" y="752454"/>
            <a:ext cx="9141397" cy="3077766"/>
          </a:xfrm>
        </p:spPr>
        <p:txBody>
          <a:bodyPr rtlCol="0"/>
          <a:lstStyle>
            <a:defPPr>
              <a:defRPr lang="en-GB"/>
            </a:defPPr>
          </a:lstStyle>
          <a:p>
            <a:pPr algn="l" rtl="0"/>
            <a:r>
              <a:rPr lang="en-GB" dirty="0" err="1">
                <a:solidFill>
                  <a:srgbClr val="002060"/>
                </a:solidFill>
              </a:rPr>
              <a:t>Diolch</a:t>
            </a:r>
            <a:r>
              <a:rPr lang="en-GB" dirty="0">
                <a:solidFill>
                  <a:srgbClr val="002060"/>
                </a:solidFill>
              </a:rPr>
              <a:t>.</a:t>
            </a:r>
            <a:br>
              <a:rPr lang="en-GB" dirty="0">
                <a:solidFill>
                  <a:srgbClr val="002060"/>
                </a:solidFill>
              </a:rPr>
            </a:br>
            <a:br>
              <a:rPr lang="en-GB" dirty="0">
                <a:solidFill>
                  <a:srgbClr val="002060"/>
                </a:solidFill>
              </a:rPr>
            </a:br>
            <a:r>
              <a:rPr lang="en-GB" dirty="0">
                <a:solidFill>
                  <a:srgbClr val="002060"/>
                </a:solidFill>
              </a:rPr>
              <a:t>Questions</a:t>
            </a:r>
            <a:br>
              <a:rPr lang="en-GB" dirty="0">
                <a:solidFill>
                  <a:srgbClr val="002060"/>
                </a:solidFill>
              </a:rPr>
            </a:br>
            <a:br>
              <a:rPr lang="en-GB" dirty="0">
                <a:solidFill>
                  <a:srgbClr val="002060"/>
                </a:solidFill>
              </a:rPr>
            </a:br>
            <a:r>
              <a:rPr lang="en-GB" dirty="0">
                <a:solidFill>
                  <a:srgbClr val="002060"/>
                </a:solidFill>
              </a:rPr>
              <a:t>E: mat109@aber.ac.uk</a:t>
            </a:r>
          </a:p>
        </p:txBody>
      </p:sp>
      <p:cxnSp>
        <p:nvCxnSpPr>
          <p:cNvPr id="5" name="Straight Connector 4">
            <a:extLst>
              <a:ext uri="{FF2B5EF4-FFF2-40B4-BE49-F238E27FC236}">
                <a16:creationId xmlns:a16="http://schemas.microsoft.com/office/drawing/2014/main" id="{11A2E3EE-3B61-7BFD-581E-5ADA42813610}"/>
              </a:ext>
            </a:extLst>
          </p:cNvPr>
          <p:cNvCxnSpPr>
            <a:cxnSpLocks/>
          </p:cNvCxnSpPr>
          <p:nvPr/>
        </p:nvCxnSpPr>
        <p:spPr>
          <a:xfrm>
            <a:off x="3004457" y="2325188"/>
            <a:ext cx="9187543"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6" name="Picture 5" descr="LGBTQ+ Pride flags and what they represent">
            <a:extLst>
              <a:ext uri="{FF2B5EF4-FFF2-40B4-BE49-F238E27FC236}">
                <a16:creationId xmlns:a16="http://schemas.microsoft.com/office/drawing/2014/main" id="{57A88D80-BC18-8626-5262-8A9544F02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037" y="2151126"/>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472E684-E874-803E-E982-91B9D0D8E8BF}"/>
              </a:ext>
            </a:extLst>
          </p:cNvPr>
          <p:cNvPicPr>
            <a:picLocks noChangeAspect="1"/>
          </p:cNvPicPr>
          <p:nvPr/>
        </p:nvPicPr>
        <p:blipFill>
          <a:blip r:embed="rId4"/>
          <a:stretch>
            <a:fillRect/>
          </a:stretch>
        </p:blipFill>
        <p:spPr>
          <a:xfrm>
            <a:off x="3666798" y="2151126"/>
            <a:ext cx="599736" cy="336586"/>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4C363C85-9457-CAA2-2E65-03E3431524C3}"/>
              </a:ext>
            </a:extLst>
          </p:cNvPr>
          <p:cNvPicPr>
            <a:picLocks noChangeAspect="1"/>
          </p:cNvPicPr>
          <p:nvPr/>
        </p:nvPicPr>
        <p:blipFill>
          <a:blip r:embed="rId5"/>
          <a:stretch>
            <a:fillRect/>
          </a:stretch>
        </p:blipFill>
        <p:spPr>
          <a:xfrm>
            <a:off x="4572560" y="2151126"/>
            <a:ext cx="599736" cy="336586"/>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E4468C6F-2683-A543-7A0C-39A6F43A28AB}"/>
              </a:ext>
            </a:extLst>
          </p:cNvPr>
          <p:cNvPicPr>
            <a:picLocks noChangeAspect="1"/>
          </p:cNvPicPr>
          <p:nvPr/>
        </p:nvPicPr>
        <p:blipFill>
          <a:blip r:embed="rId6"/>
          <a:stretch>
            <a:fillRect/>
          </a:stretch>
        </p:blipFill>
        <p:spPr>
          <a:xfrm>
            <a:off x="7289844" y="2150775"/>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B74B5DBE-2941-5F6F-D440-183153FB0DFA}"/>
              </a:ext>
            </a:extLst>
          </p:cNvPr>
          <p:cNvPicPr>
            <a:picLocks noChangeAspect="1"/>
          </p:cNvPicPr>
          <p:nvPr/>
        </p:nvPicPr>
        <p:blipFill>
          <a:blip r:embed="rId7"/>
          <a:stretch>
            <a:fillRect/>
          </a:stretch>
        </p:blipFill>
        <p:spPr>
          <a:xfrm>
            <a:off x="5478322" y="2151126"/>
            <a:ext cx="599735" cy="336235"/>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3D7A1CEB-71D9-68F8-757A-7B6CF9DB1E5B}"/>
              </a:ext>
            </a:extLst>
          </p:cNvPr>
          <p:cNvPicPr>
            <a:picLocks noChangeAspect="1"/>
          </p:cNvPicPr>
          <p:nvPr/>
        </p:nvPicPr>
        <p:blipFill>
          <a:blip r:embed="rId8"/>
          <a:stretch>
            <a:fillRect/>
          </a:stretch>
        </p:blipFill>
        <p:spPr>
          <a:xfrm>
            <a:off x="8195605" y="2150775"/>
            <a:ext cx="599735" cy="336235"/>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4C387AF3-F9C8-C9E1-F016-EB698DF1C96B}"/>
              </a:ext>
            </a:extLst>
          </p:cNvPr>
          <p:cNvPicPr>
            <a:picLocks noChangeAspect="1"/>
          </p:cNvPicPr>
          <p:nvPr/>
        </p:nvPicPr>
        <p:blipFill>
          <a:blip r:embed="rId9"/>
          <a:stretch>
            <a:fillRect/>
          </a:stretch>
        </p:blipFill>
        <p:spPr>
          <a:xfrm>
            <a:off x="6384083" y="2151126"/>
            <a:ext cx="599735" cy="336235"/>
          </a:xfrm>
          <a:prstGeom prst="rect">
            <a:avLst/>
          </a:prstGeom>
          <a:ln>
            <a:solidFill>
              <a:schemeClr val="tx2">
                <a:lumMod val="50000"/>
              </a:schemeClr>
            </a:solidFill>
          </a:ln>
        </p:spPr>
      </p:pic>
      <p:pic>
        <p:nvPicPr>
          <p:cNvPr id="14" name="Picture 2" descr="Intersex Flag | Volvo Group">
            <a:extLst>
              <a:ext uri="{FF2B5EF4-FFF2-40B4-BE49-F238E27FC236}">
                <a16:creationId xmlns:a16="http://schemas.microsoft.com/office/drawing/2014/main" id="{C9253FF1-F417-DE6A-56D3-5F4701D0EA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1365" y="2150775"/>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F2D53A-BC5A-9FE5-4FBC-6E31E58295F3}"/>
              </a:ext>
            </a:extLst>
          </p:cNvPr>
          <p:cNvCxnSpPr/>
          <p:nvPr/>
        </p:nvCxnSpPr>
        <p:spPr>
          <a:xfrm>
            <a:off x="0" y="621366"/>
            <a:ext cx="9014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erson wearing glasses and a coat&#10;&#10;Description automatically generated">
            <a:extLst>
              <a:ext uri="{FF2B5EF4-FFF2-40B4-BE49-F238E27FC236}">
                <a16:creationId xmlns:a16="http://schemas.microsoft.com/office/drawing/2014/main" id="{2CEE3E14-F9CF-0AA0-0039-B4F02D5C3976}"/>
              </a:ext>
            </a:extLst>
          </p:cNvPr>
          <p:cNvPicPr>
            <a:picLocks noChangeAspect="1"/>
          </p:cNvPicPr>
          <p:nvPr/>
        </p:nvPicPr>
        <p:blipFill>
          <a:blip r:embed="rId3"/>
          <a:stretch>
            <a:fillRect/>
          </a:stretch>
        </p:blipFill>
        <p:spPr>
          <a:xfrm>
            <a:off x="8583284" y="371200"/>
            <a:ext cx="2998679" cy="4444640"/>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93D0192F-5AEC-3E3C-6844-AC0E7779BC97}"/>
              </a:ext>
            </a:extLst>
          </p:cNvPr>
          <p:cNvSpPr txBox="1"/>
          <p:nvPr/>
        </p:nvSpPr>
        <p:spPr>
          <a:xfrm>
            <a:off x="983412" y="776642"/>
            <a:ext cx="7824159" cy="5632311"/>
          </a:xfrm>
          <a:prstGeom prst="rect">
            <a:avLst/>
          </a:prstGeom>
          <a:noFill/>
        </p:spPr>
        <p:txBody>
          <a:bodyPr wrap="square" rtlCol="0">
            <a:spAutoFit/>
          </a:bodyPr>
          <a:lstStyle/>
          <a:p>
            <a:endParaRPr lang="en-GB" b="1" dirty="0">
              <a:latin typeface="+mj-lt"/>
            </a:endParaRPr>
          </a:p>
          <a:p>
            <a:pPr marL="285750" indent="-285750">
              <a:buFont typeface="Arial" panose="020B0604020202020204" pitchFamily="34" charset="0"/>
              <a:buChar char="•"/>
            </a:pPr>
            <a:r>
              <a:rPr lang="en-GB" b="1" dirty="0">
                <a:latin typeface="+mj-lt"/>
              </a:rPr>
              <a:t>Openly queer academic – from the Rhondda to Research</a:t>
            </a:r>
          </a:p>
          <a:p>
            <a:endParaRPr lang="en-GB" b="1" dirty="0">
              <a:latin typeface="+mj-lt"/>
            </a:endParaRPr>
          </a:p>
          <a:p>
            <a:pPr marL="285750" indent="-285750">
              <a:buFont typeface="Arial" panose="020B0604020202020204" pitchFamily="34" charset="0"/>
              <a:buChar char="•"/>
            </a:pPr>
            <a:r>
              <a:rPr lang="en-GB" b="1" dirty="0">
                <a:latin typeface="+mj-lt"/>
              </a:rPr>
              <a:t>Lecturer (Adult Field | Critical Care Nursing (ITU)</a:t>
            </a:r>
          </a:p>
          <a:p>
            <a:endParaRPr lang="en-GB" b="1" dirty="0">
              <a:latin typeface="+mj-lt"/>
            </a:endParaRPr>
          </a:p>
          <a:p>
            <a:pPr marL="285750" indent="-285750">
              <a:buFont typeface="Arial" panose="020B0604020202020204" pitchFamily="34" charset="0"/>
              <a:buChar char="•"/>
            </a:pPr>
            <a:r>
              <a:rPr lang="en-GB" b="1" u="sng" dirty="0">
                <a:latin typeface="+mj-lt"/>
              </a:rPr>
              <a:t>Research Interests – </a:t>
            </a:r>
          </a:p>
          <a:p>
            <a:r>
              <a:rPr lang="en-GB" b="1" dirty="0">
                <a:latin typeface="+mj-lt"/>
              </a:rPr>
              <a:t>	</a:t>
            </a:r>
          </a:p>
          <a:p>
            <a:r>
              <a:rPr lang="en-GB" b="1" dirty="0">
                <a:latin typeface="+mj-lt"/>
              </a:rPr>
              <a:t>	- Reflection as a conduit for clinical excellence</a:t>
            </a:r>
          </a:p>
          <a:p>
            <a:r>
              <a:rPr lang="en-GB" b="1" dirty="0">
                <a:latin typeface="+mj-lt"/>
              </a:rPr>
              <a:t>	- Death and Dying – the nurse as death professional</a:t>
            </a:r>
          </a:p>
          <a:p>
            <a:r>
              <a:rPr lang="en-GB" b="1" dirty="0">
                <a:latin typeface="+mj-lt"/>
              </a:rPr>
              <a:t>	- Cultural Competence and Congruence</a:t>
            </a:r>
          </a:p>
          <a:p>
            <a:r>
              <a:rPr lang="en-GB" b="1" dirty="0">
                <a:latin typeface="+mj-lt"/>
              </a:rPr>
              <a:t>	- LGBTQ+ visibility and inclusivity in healthcare</a:t>
            </a:r>
          </a:p>
          <a:p>
            <a:r>
              <a:rPr lang="en-GB" b="1" dirty="0">
                <a:latin typeface="+mj-lt"/>
              </a:rPr>
              <a:t>	- LGBTQ+ end-of-life care (#QueerPeopleDieToo)</a:t>
            </a:r>
          </a:p>
          <a:p>
            <a:endParaRPr lang="en-GB" b="1" dirty="0">
              <a:latin typeface="+mj-lt"/>
            </a:endParaRPr>
          </a:p>
          <a:p>
            <a:pPr marL="285750" indent="-285750">
              <a:buFont typeface="Arial" panose="020B0604020202020204" pitchFamily="34" charset="0"/>
              <a:buChar char="•"/>
            </a:pPr>
            <a:r>
              <a:rPr lang="en-GB" b="1" u="sng" dirty="0">
                <a:latin typeface="+mj-lt"/>
              </a:rPr>
              <a:t>LGBTQ+ lead for Healthcare Education Department</a:t>
            </a:r>
          </a:p>
          <a:p>
            <a:endParaRPr lang="en-GB" b="1" dirty="0">
              <a:latin typeface="+mj-lt"/>
            </a:endParaRPr>
          </a:p>
          <a:p>
            <a:r>
              <a:rPr lang="en-GB" b="1" dirty="0">
                <a:latin typeface="+mj-lt"/>
              </a:rPr>
              <a:t>	- Ensuring gender-inclusive indicative curriculum content</a:t>
            </a:r>
          </a:p>
          <a:p>
            <a:r>
              <a:rPr lang="en-GB" b="1" dirty="0">
                <a:latin typeface="+mj-lt"/>
              </a:rPr>
              <a:t>	- Ensuring a dovetail with WG </a:t>
            </a:r>
            <a:r>
              <a:rPr lang="en-GB" b="1" i="1" dirty="0">
                <a:latin typeface="+mj-lt"/>
              </a:rPr>
              <a:t>LGBTQ+ Action Plan for Wales</a:t>
            </a:r>
            <a:endParaRPr lang="en-GB" b="1" dirty="0">
              <a:latin typeface="+mj-lt"/>
            </a:endParaRPr>
          </a:p>
          <a:p>
            <a:r>
              <a:rPr lang="en-GB" b="1" dirty="0">
                <a:latin typeface="+mj-lt"/>
              </a:rPr>
              <a:t>	</a:t>
            </a:r>
          </a:p>
          <a:p>
            <a:endParaRPr lang="en-GB" b="1" dirty="0">
              <a:latin typeface="+mj-lt"/>
            </a:endParaRPr>
          </a:p>
          <a:p>
            <a:endParaRPr lang="en-GB" b="1" dirty="0">
              <a:latin typeface="+mj-lt"/>
            </a:endParaRP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A172046-33CB-05E0-9BB0-B03B47C14B8B}"/>
              </a:ext>
            </a:extLst>
          </p:cNvPr>
          <p:cNvCxnSpPr/>
          <p:nvPr/>
        </p:nvCxnSpPr>
        <p:spPr>
          <a:xfrm>
            <a:off x="-455479" y="3429000"/>
            <a:ext cx="13374806" cy="0"/>
          </a:xfrm>
          <a:prstGeom prst="line">
            <a:avLst/>
          </a:prstGeom>
          <a:ln w="1079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48420E-F8E6-E72B-699A-5AF21FB4CC95}"/>
              </a:ext>
            </a:extLst>
          </p:cNvPr>
          <p:cNvCxnSpPr/>
          <p:nvPr/>
        </p:nvCxnSpPr>
        <p:spPr>
          <a:xfrm>
            <a:off x="1391514" y="3060510"/>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BF56563-647D-6172-3C89-ECAF3755B614}"/>
              </a:ext>
            </a:extLst>
          </p:cNvPr>
          <p:cNvSpPr/>
          <p:nvPr/>
        </p:nvSpPr>
        <p:spPr>
          <a:xfrm>
            <a:off x="245106" y="1177134"/>
            <a:ext cx="2251879" cy="188337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1533</a:t>
            </a:r>
          </a:p>
          <a:p>
            <a:pPr algn="ctr"/>
            <a:r>
              <a:rPr lang="en-GB" b="1" dirty="0">
                <a:solidFill>
                  <a:schemeClr val="accent1">
                    <a:lumMod val="50000"/>
                  </a:schemeClr>
                </a:solidFill>
              </a:rPr>
              <a:t>Buggery Act</a:t>
            </a:r>
          </a:p>
          <a:p>
            <a:pPr algn="ctr"/>
            <a:r>
              <a:rPr lang="en-GB" sz="1400" dirty="0">
                <a:solidFill>
                  <a:schemeClr val="accent1">
                    <a:lumMod val="50000"/>
                  </a:schemeClr>
                </a:solidFill>
              </a:rPr>
              <a:t>Acts of Sodomy moved from ecclesiastical court to the State</a:t>
            </a:r>
          </a:p>
        </p:txBody>
      </p:sp>
      <p:cxnSp>
        <p:nvCxnSpPr>
          <p:cNvPr id="11" name="Straight Connector 10">
            <a:extLst>
              <a:ext uri="{FF2B5EF4-FFF2-40B4-BE49-F238E27FC236}">
                <a16:creationId xmlns:a16="http://schemas.microsoft.com/office/drawing/2014/main" id="{A57D9218-2CB7-A6F9-5189-0A9697146218}"/>
              </a:ext>
            </a:extLst>
          </p:cNvPr>
          <p:cNvCxnSpPr/>
          <p:nvPr/>
        </p:nvCxnSpPr>
        <p:spPr>
          <a:xfrm>
            <a:off x="2130768" y="3448334"/>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AB67F8C-D731-9559-1A0A-5604AF3737BE}"/>
              </a:ext>
            </a:extLst>
          </p:cNvPr>
          <p:cNvSpPr/>
          <p:nvPr/>
        </p:nvSpPr>
        <p:spPr>
          <a:xfrm>
            <a:off x="1004828" y="3836156"/>
            <a:ext cx="2251879" cy="188337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1828</a:t>
            </a:r>
          </a:p>
          <a:p>
            <a:pPr algn="ctr"/>
            <a:r>
              <a:rPr lang="en-GB" sz="1400" dirty="0">
                <a:solidFill>
                  <a:schemeClr val="accent1">
                    <a:lumMod val="50000"/>
                  </a:schemeClr>
                </a:solidFill>
              </a:rPr>
              <a:t>Buggery Act repealed. Replaced by </a:t>
            </a:r>
            <a:r>
              <a:rPr lang="en-GB" sz="1400" b="1" dirty="0">
                <a:solidFill>
                  <a:schemeClr val="accent1">
                    <a:lumMod val="50000"/>
                  </a:schemeClr>
                </a:solidFill>
              </a:rPr>
              <a:t>Offences Against the Person Act</a:t>
            </a:r>
            <a:endParaRPr lang="en-GB" sz="1400" dirty="0">
              <a:solidFill>
                <a:schemeClr val="accent1">
                  <a:lumMod val="50000"/>
                </a:schemeClr>
              </a:solidFill>
            </a:endParaRPr>
          </a:p>
        </p:txBody>
      </p:sp>
      <p:cxnSp>
        <p:nvCxnSpPr>
          <p:cNvPr id="14" name="Straight Connector 13">
            <a:extLst>
              <a:ext uri="{FF2B5EF4-FFF2-40B4-BE49-F238E27FC236}">
                <a16:creationId xmlns:a16="http://schemas.microsoft.com/office/drawing/2014/main" id="{F43F9729-A52F-E068-EEC9-D5CBF6DE9248}"/>
              </a:ext>
            </a:extLst>
          </p:cNvPr>
          <p:cNvCxnSpPr>
            <a:cxnSpLocks/>
          </p:cNvCxnSpPr>
          <p:nvPr/>
        </p:nvCxnSpPr>
        <p:spPr>
          <a:xfrm>
            <a:off x="3622924" y="2118822"/>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B853224-BD7C-6DB0-6643-A9F88D46B67D}"/>
              </a:ext>
            </a:extLst>
          </p:cNvPr>
          <p:cNvSpPr/>
          <p:nvPr/>
        </p:nvSpPr>
        <p:spPr>
          <a:xfrm>
            <a:off x="2496985" y="245113"/>
            <a:ext cx="2251879" cy="188337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1861</a:t>
            </a:r>
          </a:p>
          <a:p>
            <a:pPr algn="ctr"/>
            <a:r>
              <a:rPr lang="en-GB" sz="1400" dirty="0">
                <a:solidFill>
                  <a:schemeClr val="accent1">
                    <a:lumMod val="50000"/>
                  </a:schemeClr>
                </a:solidFill>
              </a:rPr>
              <a:t>Death penalty removed.</a:t>
            </a:r>
          </a:p>
          <a:p>
            <a:pPr algn="ctr"/>
            <a:r>
              <a:rPr lang="en-GB" sz="1400" dirty="0">
                <a:solidFill>
                  <a:schemeClr val="accent1">
                    <a:lumMod val="50000"/>
                  </a:schemeClr>
                </a:solidFill>
              </a:rPr>
              <a:t>Replaced with 10 years hard labour + life imprisonment</a:t>
            </a:r>
          </a:p>
        </p:txBody>
      </p:sp>
      <p:cxnSp>
        <p:nvCxnSpPr>
          <p:cNvPr id="16" name="Straight Connector 15">
            <a:extLst>
              <a:ext uri="{FF2B5EF4-FFF2-40B4-BE49-F238E27FC236}">
                <a16:creationId xmlns:a16="http://schemas.microsoft.com/office/drawing/2014/main" id="{90DF8571-8AA5-8E18-871D-517E44B7F01C}"/>
              </a:ext>
            </a:extLst>
          </p:cNvPr>
          <p:cNvCxnSpPr>
            <a:cxnSpLocks/>
          </p:cNvCxnSpPr>
          <p:nvPr/>
        </p:nvCxnSpPr>
        <p:spPr>
          <a:xfrm>
            <a:off x="4839848" y="3499513"/>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CF26677-7DDC-E51F-DE9D-8592D6315AA2}"/>
              </a:ext>
            </a:extLst>
          </p:cNvPr>
          <p:cNvSpPr/>
          <p:nvPr/>
        </p:nvSpPr>
        <p:spPr>
          <a:xfrm>
            <a:off x="3780442" y="4777844"/>
            <a:ext cx="2251879" cy="188337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1921</a:t>
            </a:r>
          </a:p>
          <a:p>
            <a:pPr algn="ctr"/>
            <a:r>
              <a:rPr lang="en-GB" sz="1400" dirty="0">
                <a:solidFill>
                  <a:schemeClr val="accent1">
                    <a:lumMod val="50000"/>
                  </a:schemeClr>
                </a:solidFill>
              </a:rPr>
              <a:t>Attempt to make lesbian acts illegal. Bill rejected by both Houses</a:t>
            </a:r>
          </a:p>
        </p:txBody>
      </p:sp>
      <p:cxnSp>
        <p:nvCxnSpPr>
          <p:cNvPr id="18" name="Straight Connector 17">
            <a:extLst>
              <a:ext uri="{FF2B5EF4-FFF2-40B4-BE49-F238E27FC236}">
                <a16:creationId xmlns:a16="http://schemas.microsoft.com/office/drawing/2014/main" id="{34FB30AE-A85E-6A16-9ACA-8E62ABC7CCA4}"/>
              </a:ext>
            </a:extLst>
          </p:cNvPr>
          <p:cNvCxnSpPr/>
          <p:nvPr/>
        </p:nvCxnSpPr>
        <p:spPr>
          <a:xfrm>
            <a:off x="5965788" y="2988297"/>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B00D8E6-15A1-0955-50A5-D25294063E90}"/>
              </a:ext>
            </a:extLst>
          </p:cNvPr>
          <p:cNvSpPr/>
          <p:nvPr/>
        </p:nvSpPr>
        <p:spPr>
          <a:xfrm>
            <a:off x="4839848" y="1177134"/>
            <a:ext cx="2251879" cy="188337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1951</a:t>
            </a:r>
          </a:p>
          <a:p>
            <a:pPr algn="ctr"/>
            <a:r>
              <a:rPr lang="en-GB" sz="1400" dirty="0">
                <a:solidFill>
                  <a:schemeClr val="accent1">
                    <a:lumMod val="50000"/>
                  </a:schemeClr>
                </a:solidFill>
              </a:rPr>
              <a:t>First known British transgender woman undergoes sex reassignment surgery</a:t>
            </a:r>
          </a:p>
        </p:txBody>
      </p:sp>
      <p:cxnSp>
        <p:nvCxnSpPr>
          <p:cNvPr id="20" name="Straight Connector 19">
            <a:extLst>
              <a:ext uri="{FF2B5EF4-FFF2-40B4-BE49-F238E27FC236}">
                <a16:creationId xmlns:a16="http://schemas.microsoft.com/office/drawing/2014/main" id="{FF866839-7284-12BB-924B-E12DBE7F12C3}"/>
              </a:ext>
            </a:extLst>
          </p:cNvPr>
          <p:cNvCxnSpPr/>
          <p:nvPr/>
        </p:nvCxnSpPr>
        <p:spPr>
          <a:xfrm>
            <a:off x="7681995" y="3448334"/>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C8DCE1-D4BE-082A-F0D8-CF49CA5DB7D4}"/>
              </a:ext>
            </a:extLst>
          </p:cNvPr>
          <p:cNvSpPr/>
          <p:nvPr/>
        </p:nvSpPr>
        <p:spPr>
          <a:xfrm>
            <a:off x="6556056" y="3816823"/>
            <a:ext cx="2251879" cy="188337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1968</a:t>
            </a:r>
          </a:p>
          <a:p>
            <a:pPr algn="ctr"/>
            <a:r>
              <a:rPr lang="en-GB" sz="1400" dirty="0">
                <a:solidFill>
                  <a:schemeClr val="accent1">
                    <a:lumMod val="50000"/>
                  </a:schemeClr>
                </a:solidFill>
              </a:rPr>
              <a:t>WHO lists homosexuality as a</a:t>
            </a:r>
          </a:p>
          <a:p>
            <a:pPr algn="ctr"/>
            <a:r>
              <a:rPr lang="en-GB" sz="1400" dirty="0">
                <a:solidFill>
                  <a:schemeClr val="accent1">
                    <a:lumMod val="50000"/>
                  </a:schemeClr>
                </a:solidFill>
              </a:rPr>
              <a:t>“Mental Disorder”</a:t>
            </a:r>
          </a:p>
        </p:txBody>
      </p:sp>
      <p:cxnSp>
        <p:nvCxnSpPr>
          <p:cNvPr id="22" name="Straight Connector 21">
            <a:extLst>
              <a:ext uri="{FF2B5EF4-FFF2-40B4-BE49-F238E27FC236}">
                <a16:creationId xmlns:a16="http://schemas.microsoft.com/office/drawing/2014/main" id="{1EFEED59-1CC5-DC3C-C2D5-B7E4F65EEE25}"/>
              </a:ext>
            </a:extLst>
          </p:cNvPr>
          <p:cNvCxnSpPr>
            <a:cxnSpLocks/>
          </p:cNvCxnSpPr>
          <p:nvPr/>
        </p:nvCxnSpPr>
        <p:spPr>
          <a:xfrm>
            <a:off x="8415563" y="2078455"/>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4074A13-7603-9ED3-9C50-EBE89F997F1A}"/>
              </a:ext>
            </a:extLst>
          </p:cNvPr>
          <p:cNvSpPr/>
          <p:nvPr/>
        </p:nvSpPr>
        <p:spPr>
          <a:xfrm>
            <a:off x="7289623" y="245113"/>
            <a:ext cx="2251879" cy="1883376"/>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1970</a:t>
            </a:r>
          </a:p>
          <a:p>
            <a:pPr algn="ctr"/>
            <a:r>
              <a:rPr lang="en-GB" sz="1400" dirty="0">
                <a:solidFill>
                  <a:schemeClr val="accent1">
                    <a:lumMod val="50000"/>
                  </a:schemeClr>
                </a:solidFill>
              </a:rPr>
              <a:t>Gay Liberation Front founded</a:t>
            </a:r>
          </a:p>
        </p:txBody>
      </p:sp>
      <p:cxnSp>
        <p:nvCxnSpPr>
          <p:cNvPr id="24" name="Straight Connector 23">
            <a:extLst>
              <a:ext uri="{FF2B5EF4-FFF2-40B4-BE49-F238E27FC236}">
                <a16:creationId xmlns:a16="http://schemas.microsoft.com/office/drawing/2014/main" id="{891A6DA5-F6D4-7D68-4423-073720C9F4F9}"/>
              </a:ext>
            </a:extLst>
          </p:cNvPr>
          <p:cNvCxnSpPr>
            <a:cxnSpLocks/>
          </p:cNvCxnSpPr>
          <p:nvPr/>
        </p:nvCxnSpPr>
        <p:spPr>
          <a:xfrm>
            <a:off x="10496844" y="3499513"/>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DF295DC-0104-E41E-E240-CEF9CA2E7350}"/>
              </a:ext>
            </a:extLst>
          </p:cNvPr>
          <p:cNvSpPr/>
          <p:nvPr/>
        </p:nvSpPr>
        <p:spPr>
          <a:xfrm>
            <a:off x="9370905" y="4777844"/>
            <a:ext cx="2251879" cy="188337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1981</a:t>
            </a:r>
          </a:p>
          <a:p>
            <a:pPr algn="ctr"/>
            <a:r>
              <a:rPr lang="en-GB" sz="1400" dirty="0">
                <a:solidFill>
                  <a:schemeClr val="accent1">
                    <a:lumMod val="50000"/>
                  </a:schemeClr>
                </a:solidFill>
              </a:rPr>
              <a:t>First UK case of AIDS</a:t>
            </a:r>
          </a:p>
        </p:txBody>
      </p:sp>
      <p:cxnSp>
        <p:nvCxnSpPr>
          <p:cNvPr id="26" name="Straight Connector 25">
            <a:extLst>
              <a:ext uri="{FF2B5EF4-FFF2-40B4-BE49-F238E27FC236}">
                <a16:creationId xmlns:a16="http://schemas.microsoft.com/office/drawing/2014/main" id="{B328BEBD-F056-F10D-B603-C01B9FCB419C}"/>
              </a:ext>
            </a:extLst>
          </p:cNvPr>
          <p:cNvCxnSpPr/>
          <p:nvPr/>
        </p:nvCxnSpPr>
        <p:spPr>
          <a:xfrm>
            <a:off x="10894905" y="2988297"/>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F09CF2D8-F617-7342-EA1F-37E1408F2ECD}"/>
              </a:ext>
            </a:extLst>
          </p:cNvPr>
          <p:cNvSpPr/>
          <p:nvPr/>
        </p:nvSpPr>
        <p:spPr>
          <a:xfrm>
            <a:off x="9768965" y="1177134"/>
            <a:ext cx="2251879" cy="188337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1988</a:t>
            </a:r>
          </a:p>
          <a:p>
            <a:pPr algn="ctr"/>
            <a:r>
              <a:rPr lang="en-GB" sz="1400" dirty="0">
                <a:solidFill>
                  <a:schemeClr val="accent1">
                    <a:lumMod val="50000"/>
                  </a:schemeClr>
                </a:solidFill>
              </a:rPr>
              <a:t>Section 28 brought into law</a:t>
            </a:r>
          </a:p>
          <a:p>
            <a:pPr algn="ctr"/>
            <a:r>
              <a:rPr lang="en-GB" sz="1400" dirty="0">
                <a:solidFill>
                  <a:schemeClr val="accent1">
                    <a:lumMod val="50000"/>
                  </a:schemeClr>
                </a:solidFill>
              </a:rPr>
              <a:t>(enforceable until 2003)</a:t>
            </a:r>
          </a:p>
        </p:txBody>
      </p:sp>
    </p:spTree>
    <p:extLst>
      <p:ext uri="{BB962C8B-B14F-4D97-AF65-F5344CB8AC3E}">
        <p14:creationId xmlns:p14="http://schemas.microsoft.com/office/powerpoint/2010/main" val="350492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4CB65DB-959D-0D1A-D87C-480F6FB62F53}"/>
              </a:ext>
            </a:extLst>
          </p:cNvPr>
          <p:cNvCxnSpPr/>
          <p:nvPr/>
        </p:nvCxnSpPr>
        <p:spPr>
          <a:xfrm>
            <a:off x="1255590" y="2866029"/>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079D882-8A66-25BE-2328-15DFF26E121F}"/>
              </a:ext>
            </a:extLst>
          </p:cNvPr>
          <p:cNvCxnSpPr/>
          <p:nvPr/>
        </p:nvCxnSpPr>
        <p:spPr>
          <a:xfrm>
            <a:off x="-591403" y="3234519"/>
            <a:ext cx="13374806" cy="0"/>
          </a:xfrm>
          <a:prstGeom prst="line">
            <a:avLst/>
          </a:prstGeom>
          <a:ln w="1079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B7DA3F0-C8AD-70A1-FB4C-893A7439A123}"/>
              </a:ext>
            </a:extLst>
          </p:cNvPr>
          <p:cNvSpPr/>
          <p:nvPr/>
        </p:nvSpPr>
        <p:spPr>
          <a:xfrm>
            <a:off x="129650" y="982652"/>
            <a:ext cx="2251879" cy="1883376"/>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1992</a:t>
            </a:r>
          </a:p>
          <a:p>
            <a:pPr algn="ctr"/>
            <a:r>
              <a:rPr lang="en-GB" sz="1400" dirty="0">
                <a:solidFill>
                  <a:schemeClr val="accent1">
                    <a:lumMod val="50000"/>
                  </a:schemeClr>
                </a:solidFill>
              </a:rPr>
              <a:t>WHO removes homosexuality from its list of mental disorders</a:t>
            </a:r>
          </a:p>
        </p:txBody>
      </p:sp>
      <p:cxnSp>
        <p:nvCxnSpPr>
          <p:cNvPr id="5" name="Straight Connector 4">
            <a:extLst>
              <a:ext uri="{FF2B5EF4-FFF2-40B4-BE49-F238E27FC236}">
                <a16:creationId xmlns:a16="http://schemas.microsoft.com/office/drawing/2014/main" id="{E090FC01-7F1D-55FE-C6A2-5354562717C5}"/>
              </a:ext>
            </a:extLst>
          </p:cNvPr>
          <p:cNvCxnSpPr/>
          <p:nvPr/>
        </p:nvCxnSpPr>
        <p:spPr>
          <a:xfrm>
            <a:off x="1653650" y="3253853"/>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E272C86-FDCA-2AA0-698A-330E3391E86A}"/>
              </a:ext>
            </a:extLst>
          </p:cNvPr>
          <p:cNvSpPr/>
          <p:nvPr/>
        </p:nvSpPr>
        <p:spPr>
          <a:xfrm>
            <a:off x="527710" y="3603008"/>
            <a:ext cx="2251879" cy="188337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2003</a:t>
            </a:r>
          </a:p>
          <a:p>
            <a:pPr algn="ctr"/>
            <a:r>
              <a:rPr lang="en-GB" sz="1400" dirty="0">
                <a:solidFill>
                  <a:schemeClr val="accent1">
                    <a:lumMod val="50000"/>
                  </a:schemeClr>
                </a:solidFill>
              </a:rPr>
              <a:t>Section 28 repealed (England, Wales, NI)</a:t>
            </a:r>
          </a:p>
        </p:txBody>
      </p:sp>
      <p:cxnSp>
        <p:nvCxnSpPr>
          <p:cNvPr id="9" name="Straight Connector 8">
            <a:extLst>
              <a:ext uri="{FF2B5EF4-FFF2-40B4-BE49-F238E27FC236}">
                <a16:creationId xmlns:a16="http://schemas.microsoft.com/office/drawing/2014/main" id="{A2237B31-DCA0-A303-2593-0AAF3CB5E418}"/>
              </a:ext>
            </a:extLst>
          </p:cNvPr>
          <p:cNvCxnSpPr>
            <a:cxnSpLocks/>
          </p:cNvCxnSpPr>
          <p:nvPr/>
        </p:nvCxnSpPr>
        <p:spPr>
          <a:xfrm>
            <a:off x="3830466" y="3285699"/>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D11B4D2-03B1-112B-AC67-86228524B300}"/>
              </a:ext>
            </a:extLst>
          </p:cNvPr>
          <p:cNvSpPr/>
          <p:nvPr/>
        </p:nvSpPr>
        <p:spPr>
          <a:xfrm>
            <a:off x="2704526" y="4544696"/>
            <a:ext cx="2251879" cy="188337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2004</a:t>
            </a:r>
          </a:p>
          <a:p>
            <a:pPr algn="ctr"/>
            <a:r>
              <a:rPr lang="en-GB" sz="1400" dirty="0">
                <a:solidFill>
                  <a:schemeClr val="accent1">
                    <a:lumMod val="50000"/>
                  </a:schemeClr>
                </a:solidFill>
              </a:rPr>
              <a:t>Gender Recognition Act passed</a:t>
            </a:r>
          </a:p>
        </p:txBody>
      </p:sp>
      <p:cxnSp>
        <p:nvCxnSpPr>
          <p:cNvPr id="28" name="Straight Connector 27">
            <a:extLst>
              <a:ext uri="{FF2B5EF4-FFF2-40B4-BE49-F238E27FC236}">
                <a16:creationId xmlns:a16="http://schemas.microsoft.com/office/drawing/2014/main" id="{2A9D07D6-E3B7-16D3-7C4F-6449C94906C4}"/>
              </a:ext>
            </a:extLst>
          </p:cNvPr>
          <p:cNvCxnSpPr/>
          <p:nvPr/>
        </p:nvCxnSpPr>
        <p:spPr>
          <a:xfrm>
            <a:off x="6237017" y="3305032"/>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6012A66-6597-125F-823B-20CAAF009F5D}"/>
              </a:ext>
            </a:extLst>
          </p:cNvPr>
          <p:cNvSpPr/>
          <p:nvPr/>
        </p:nvSpPr>
        <p:spPr>
          <a:xfrm>
            <a:off x="5047383" y="3641675"/>
            <a:ext cx="2251879" cy="188337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2011</a:t>
            </a:r>
          </a:p>
          <a:p>
            <a:pPr algn="ctr"/>
            <a:r>
              <a:rPr lang="en-GB" sz="1400" dirty="0">
                <a:solidFill>
                  <a:schemeClr val="accent1">
                    <a:lumMod val="50000"/>
                  </a:schemeClr>
                </a:solidFill>
              </a:rPr>
              <a:t>Gay and Bisexual men can give blood “after 1 year deferral period”</a:t>
            </a:r>
          </a:p>
        </p:txBody>
      </p:sp>
      <p:cxnSp>
        <p:nvCxnSpPr>
          <p:cNvPr id="30" name="Straight Connector 29">
            <a:extLst>
              <a:ext uri="{FF2B5EF4-FFF2-40B4-BE49-F238E27FC236}">
                <a16:creationId xmlns:a16="http://schemas.microsoft.com/office/drawing/2014/main" id="{126B1284-C163-76D5-3B1B-82545353DCBE}"/>
              </a:ext>
            </a:extLst>
          </p:cNvPr>
          <p:cNvCxnSpPr>
            <a:cxnSpLocks/>
          </p:cNvCxnSpPr>
          <p:nvPr/>
        </p:nvCxnSpPr>
        <p:spPr>
          <a:xfrm>
            <a:off x="8545769" y="3253853"/>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537DAB3-C02C-666A-C9AE-846177971AE9}"/>
              </a:ext>
            </a:extLst>
          </p:cNvPr>
          <p:cNvSpPr/>
          <p:nvPr/>
        </p:nvSpPr>
        <p:spPr>
          <a:xfrm>
            <a:off x="7419829" y="4501468"/>
            <a:ext cx="2251879" cy="188337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2020</a:t>
            </a:r>
          </a:p>
          <a:p>
            <a:pPr algn="ctr"/>
            <a:r>
              <a:rPr lang="en-GB" sz="1400" dirty="0">
                <a:solidFill>
                  <a:schemeClr val="accent1">
                    <a:lumMod val="50000"/>
                  </a:schemeClr>
                </a:solidFill>
              </a:rPr>
              <a:t>Same-sex marriage becomes legal in NI</a:t>
            </a:r>
          </a:p>
        </p:txBody>
      </p:sp>
      <p:cxnSp>
        <p:nvCxnSpPr>
          <p:cNvPr id="32" name="Straight Connector 31">
            <a:extLst>
              <a:ext uri="{FF2B5EF4-FFF2-40B4-BE49-F238E27FC236}">
                <a16:creationId xmlns:a16="http://schemas.microsoft.com/office/drawing/2014/main" id="{CB60C515-A681-18C6-85DA-4F8044940BF4}"/>
              </a:ext>
            </a:extLst>
          </p:cNvPr>
          <p:cNvCxnSpPr>
            <a:cxnSpLocks/>
          </p:cNvCxnSpPr>
          <p:nvPr/>
        </p:nvCxnSpPr>
        <p:spPr>
          <a:xfrm>
            <a:off x="3487000" y="1924341"/>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CA565B2-86C8-B708-F68F-DF8CC87D24A2}"/>
              </a:ext>
            </a:extLst>
          </p:cNvPr>
          <p:cNvSpPr/>
          <p:nvPr/>
        </p:nvSpPr>
        <p:spPr>
          <a:xfrm>
            <a:off x="2361061" y="50632"/>
            <a:ext cx="2251879" cy="188337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2003</a:t>
            </a:r>
          </a:p>
          <a:p>
            <a:pPr algn="ctr"/>
            <a:r>
              <a:rPr lang="en-GB" sz="1400" dirty="0">
                <a:solidFill>
                  <a:schemeClr val="accent1">
                    <a:lumMod val="50000"/>
                  </a:schemeClr>
                </a:solidFill>
              </a:rPr>
              <a:t>Employment Equality Regulations come into force</a:t>
            </a:r>
          </a:p>
        </p:txBody>
      </p:sp>
      <p:cxnSp>
        <p:nvCxnSpPr>
          <p:cNvPr id="34" name="Straight Connector 33">
            <a:extLst>
              <a:ext uri="{FF2B5EF4-FFF2-40B4-BE49-F238E27FC236}">
                <a16:creationId xmlns:a16="http://schemas.microsoft.com/office/drawing/2014/main" id="{ACAD8EA2-0369-8832-B30F-B329A8896AB9}"/>
              </a:ext>
            </a:extLst>
          </p:cNvPr>
          <p:cNvCxnSpPr/>
          <p:nvPr/>
        </p:nvCxnSpPr>
        <p:spPr>
          <a:xfrm>
            <a:off x="5829864" y="2793816"/>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AEAA118-FACB-FE30-0639-AFE58CFE1B32}"/>
              </a:ext>
            </a:extLst>
          </p:cNvPr>
          <p:cNvSpPr/>
          <p:nvPr/>
        </p:nvSpPr>
        <p:spPr>
          <a:xfrm>
            <a:off x="4703924" y="982653"/>
            <a:ext cx="2251879" cy="188337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2010</a:t>
            </a:r>
          </a:p>
          <a:p>
            <a:pPr algn="ctr"/>
            <a:r>
              <a:rPr lang="en-GB" sz="1400" dirty="0">
                <a:solidFill>
                  <a:schemeClr val="accent1">
                    <a:lumMod val="50000"/>
                  </a:schemeClr>
                </a:solidFill>
              </a:rPr>
              <a:t>The Equality Act</a:t>
            </a:r>
          </a:p>
        </p:txBody>
      </p:sp>
      <p:cxnSp>
        <p:nvCxnSpPr>
          <p:cNvPr id="36" name="Straight Connector 35">
            <a:extLst>
              <a:ext uri="{FF2B5EF4-FFF2-40B4-BE49-F238E27FC236}">
                <a16:creationId xmlns:a16="http://schemas.microsoft.com/office/drawing/2014/main" id="{591DD296-B791-34B4-BC8F-6C43F317AE0F}"/>
              </a:ext>
            </a:extLst>
          </p:cNvPr>
          <p:cNvCxnSpPr>
            <a:cxnSpLocks/>
          </p:cNvCxnSpPr>
          <p:nvPr/>
        </p:nvCxnSpPr>
        <p:spPr>
          <a:xfrm>
            <a:off x="8022596" y="1924341"/>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9255549-2654-5B5A-A64F-8CB2AE3896AF}"/>
              </a:ext>
            </a:extLst>
          </p:cNvPr>
          <p:cNvSpPr/>
          <p:nvPr/>
        </p:nvSpPr>
        <p:spPr>
          <a:xfrm>
            <a:off x="6819323" y="50632"/>
            <a:ext cx="2251879" cy="1883376"/>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2013</a:t>
            </a:r>
          </a:p>
          <a:p>
            <a:pPr algn="ctr"/>
            <a:r>
              <a:rPr lang="en-GB" sz="1400" dirty="0">
                <a:solidFill>
                  <a:schemeClr val="accent1">
                    <a:lumMod val="50000"/>
                  </a:schemeClr>
                </a:solidFill>
              </a:rPr>
              <a:t>Marriage (same-sex couples) Act</a:t>
            </a:r>
          </a:p>
          <a:p>
            <a:pPr algn="ctr"/>
            <a:r>
              <a:rPr lang="en-GB" sz="1400" dirty="0">
                <a:solidFill>
                  <a:schemeClr val="accent1">
                    <a:lumMod val="50000"/>
                  </a:schemeClr>
                </a:solidFill>
              </a:rPr>
              <a:t>Equal marriage rights</a:t>
            </a:r>
          </a:p>
        </p:txBody>
      </p:sp>
      <p:cxnSp>
        <p:nvCxnSpPr>
          <p:cNvPr id="38" name="Straight Connector 37">
            <a:extLst>
              <a:ext uri="{FF2B5EF4-FFF2-40B4-BE49-F238E27FC236}">
                <a16:creationId xmlns:a16="http://schemas.microsoft.com/office/drawing/2014/main" id="{27FCB6E3-508E-1052-B3A3-24671A0877F4}"/>
              </a:ext>
            </a:extLst>
          </p:cNvPr>
          <p:cNvCxnSpPr/>
          <p:nvPr/>
        </p:nvCxnSpPr>
        <p:spPr>
          <a:xfrm>
            <a:off x="10288125" y="2793816"/>
            <a:ext cx="0" cy="368489"/>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98709DB-A786-F9C7-C546-9ED5E4491AC8}"/>
              </a:ext>
            </a:extLst>
          </p:cNvPr>
          <p:cNvSpPr/>
          <p:nvPr/>
        </p:nvSpPr>
        <p:spPr>
          <a:xfrm>
            <a:off x="9162186" y="247943"/>
            <a:ext cx="3029814" cy="257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2021</a:t>
            </a:r>
          </a:p>
          <a:p>
            <a:pPr algn="ctr"/>
            <a:r>
              <a:rPr lang="en-GB" sz="1400" dirty="0">
                <a:solidFill>
                  <a:schemeClr val="accent1">
                    <a:lumMod val="50000"/>
                  </a:schemeClr>
                </a:solidFill>
              </a:rPr>
              <a:t>Queen Elizabeth II announces Conversion Therapy ban will be brought before parliament “soon”</a:t>
            </a:r>
          </a:p>
          <a:p>
            <a:pPr algn="ctr"/>
            <a:r>
              <a:rPr lang="en-GB" sz="1400" dirty="0">
                <a:solidFill>
                  <a:schemeClr val="accent1">
                    <a:lumMod val="50000"/>
                  </a:schemeClr>
                </a:solidFill>
              </a:rPr>
              <a:t>-</a:t>
            </a:r>
          </a:p>
          <a:p>
            <a:pPr algn="ctr"/>
            <a:r>
              <a:rPr lang="en-GB" sz="1400" dirty="0">
                <a:solidFill>
                  <a:schemeClr val="accent1">
                    <a:lumMod val="50000"/>
                  </a:schemeClr>
                </a:solidFill>
              </a:rPr>
              <a:t>No ban without the trans (2022)</a:t>
            </a:r>
          </a:p>
        </p:txBody>
      </p:sp>
      <p:cxnSp>
        <p:nvCxnSpPr>
          <p:cNvPr id="40" name="Straight Connector 39">
            <a:extLst>
              <a:ext uri="{FF2B5EF4-FFF2-40B4-BE49-F238E27FC236}">
                <a16:creationId xmlns:a16="http://schemas.microsoft.com/office/drawing/2014/main" id="{D08FD503-2A75-FB52-AC9F-57CF99B455B2}"/>
              </a:ext>
            </a:extLst>
          </p:cNvPr>
          <p:cNvCxnSpPr>
            <a:cxnSpLocks/>
          </p:cNvCxnSpPr>
          <p:nvPr/>
        </p:nvCxnSpPr>
        <p:spPr>
          <a:xfrm>
            <a:off x="10954594" y="3202672"/>
            <a:ext cx="0" cy="1278331"/>
          </a:xfrm>
          <a:prstGeom prst="line">
            <a:avLst/>
          </a:prstGeom>
          <a:ln w="730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874CC9D-7247-52CD-0B5B-427C7E0DE245}"/>
              </a:ext>
            </a:extLst>
          </p:cNvPr>
          <p:cNvSpPr/>
          <p:nvPr/>
        </p:nvSpPr>
        <p:spPr>
          <a:xfrm>
            <a:off x="9828655" y="3641676"/>
            <a:ext cx="2251879" cy="296155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2021</a:t>
            </a:r>
          </a:p>
          <a:p>
            <a:pPr algn="ctr"/>
            <a:r>
              <a:rPr lang="en-GB" sz="1400" dirty="0">
                <a:solidFill>
                  <a:schemeClr val="accent1">
                    <a:lumMod val="50000"/>
                  </a:schemeClr>
                </a:solidFill>
              </a:rPr>
              <a:t>Blood donation law changed for some men who have sex with men</a:t>
            </a:r>
          </a:p>
          <a:p>
            <a:pPr algn="ctr"/>
            <a:r>
              <a:rPr lang="en-GB" sz="1400" dirty="0">
                <a:solidFill>
                  <a:schemeClr val="accent1">
                    <a:lumMod val="50000"/>
                  </a:schemeClr>
                </a:solidFill>
              </a:rPr>
              <a:t>-</a:t>
            </a:r>
          </a:p>
          <a:p>
            <a:pPr algn="ctr"/>
            <a:r>
              <a:rPr lang="en-GB" sz="1400" dirty="0">
                <a:solidFill>
                  <a:schemeClr val="accent1">
                    <a:lumMod val="50000"/>
                  </a:schemeClr>
                </a:solidFill>
              </a:rPr>
              <a:t>Trans people</a:t>
            </a:r>
          </a:p>
          <a:p>
            <a:pPr algn="ctr"/>
            <a:r>
              <a:rPr lang="en-GB" sz="1400" dirty="0">
                <a:solidFill>
                  <a:schemeClr val="accent1">
                    <a:lumMod val="50000"/>
                  </a:schemeClr>
                </a:solidFill>
              </a:rPr>
              <a:t> &lt; 16 </a:t>
            </a:r>
            <a:r>
              <a:rPr lang="en-GB" sz="1400" dirty="0" err="1">
                <a:solidFill>
                  <a:schemeClr val="accent1">
                    <a:lumMod val="50000"/>
                  </a:schemeClr>
                </a:solidFill>
              </a:rPr>
              <a:t>yrs</a:t>
            </a:r>
            <a:r>
              <a:rPr lang="en-GB" sz="1400" dirty="0">
                <a:solidFill>
                  <a:schemeClr val="accent1">
                    <a:lumMod val="50000"/>
                  </a:schemeClr>
                </a:solidFill>
              </a:rPr>
              <a:t> can consent to puberty blockers</a:t>
            </a:r>
          </a:p>
        </p:txBody>
      </p:sp>
    </p:spTree>
    <p:extLst>
      <p:ext uri="{BB962C8B-B14F-4D97-AF65-F5344CB8AC3E}">
        <p14:creationId xmlns:p14="http://schemas.microsoft.com/office/powerpoint/2010/main" val="337593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oking Back at Another Major Epidemic: The Arrival of AIDS (HIV) in  Hampton Roads – ODU Special Collections Blog">
            <a:extLst>
              <a:ext uri="{FF2B5EF4-FFF2-40B4-BE49-F238E27FC236}">
                <a16:creationId xmlns:a16="http://schemas.microsoft.com/office/drawing/2014/main" id="{A08087BF-084B-A963-AAD8-B474E49BC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12" y="250037"/>
            <a:ext cx="3309166" cy="1894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Gay Cancer - Newspapers.com™">
            <a:extLst>
              <a:ext uri="{FF2B5EF4-FFF2-40B4-BE49-F238E27FC236}">
                <a16:creationId xmlns:a16="http://schemas.microsoft.com/office/drawing/2014/main" id="{9EF5A253-C4C2-08C6-977A-B548AF2A8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31" y="1722009"/>
            <a:ext cx="3309166" cy="3413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Gay plague': The vile, horrific and inhumane way the media reported the AIDS  crisis | PinkNews">
            <a:extLst>
              <a:ext uri="{FF2B5EF4-FFF2-40B4-BE49-F238E27FC236}">
                <a16:creationId xmlns:a16="http://schemas.microsoft.com/office/drawing/2014/main" id="{524F1470-D5BD-640F-895B-16D9426A6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165" y="115255"/>
            <a:ext cx="3895725" cy="1171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This Man Spent 25 Years Fighting Newspapers Over Anti-Gay Reporting">
            <a:extLst>
              <a:ext uri="{FF2B5EF4-FFF2-40B4-BE49-F238E27FC236}">
                <a16:creationId xmlns:a16="http://schemas.microsoft.com/office/drawing/2014/main" id="{5E47AFDF-CE39-CADB-C634-EF1875715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562" y="1492296"/>
            <a:ext cx="2714625"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6" name="Picture 12" descr="Stef Dickers on X: &quot;Following on from the wonderful #ItsASin, we should  never forget the disgraceful way the British tabloid press reported on HIV/ AIDS &amp;amp; gave space to the views of people">
            <a:extLst>
              <a:ext uri="{FF2B5EF4-FFF2-40B4-BE49-F238E27FC236}">
                <a16:creationId xmlns:a16="http://schemas.microsoft.com/office/drawing/2014/main" id="{3283C5CC-E0C1-DC2E-8A94-5F0135F97B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9127" y="416810"/>
            <a:ext cx="3720542" cy="31282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y plague': The vile, horrific and inhumane way the media reported the AIDS  crisis | PinkNews">
            <a:extLst>
              <a:ext uri="{FF2B5EF4-FFF2-40B4-BE49-F238E27FC236}">
                <a16:creationId xmlns:a16="http://schemas.microsoft.com/office/drawing/2014/main" id="{04A2823B-D701-0F33-A73F-24B451E0B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5959" y="3383688"/>
            <a:ext cx="5549112" cy="295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64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496389" y="516616"/>
            <a:ext cx="11908971" cy="646332"/>
          </a:xfrm>
        </p:spPr>
        <p:txBody>
          <a:bodyPr rtlCol="0"/>
          <a:lstStyle>
            <a:defPPr>
              <a:defRPr lang="en-GB"/>
            </a:defPPr>
          </a:lstStyle>
          <a:p>
            <a:pPr rtl="0"/>
            <a:r>
              <a:rPr lang="en-GB" sz="3600" dirty="0">
                <a:solidFill>
                  <a:srgbClr val="002060"/>
                </a:solidFill>
              </a:rPr>
              <a:t>Let’s talk stats!</a:t>
            </a:r>
          </a:p>
        </p:txBody>
      </p:sp>
      <p:cxnSp>
        <p:nvCxnSpPr>
          <p:cNvPr id="12" name="Straight Connector 11">
            <a:extLst>
              <a:ext uri="{FF2B5EF4-FFF2-40B4-BE49-F238E27FC236}">
                <a16:creationId xmlns:a16="http://schemas.microsoft.com/office/drawing/2014/main" id="{552E559B-640F-EF82-485E-0832F6EEBD8E}"/>
              </a:ext>
            </a:extLst>
          </p:cNvPr>
          <p:cNvCxnSpPr/>
          <p:nvPr/>
        </p:nvCxnSpPr>
        <p:spPr>
          <a:xfrm>
            <a:off x="496389" y="4040777"/>
            <a:ext cx="497259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EE2B1E-8B4C-0567-65A6-1710BD212638}"/>
              </a:ext>
            </a:extLst>
          </p:cNvPr>
          <p:cNvSpPr txBox="1"/>
          <p:nvPr/>
        </p:nvSpPr>
        <p:spPr>
          <a:xfrm>
            <a:off x="4881155" y="839782"/>
            <a:ext cx="7158446" cy="5632311"/>
          </a:xfrm>
          <a:prstGeom prst="rect">
            <a:avLst/>
          </a:prstGeom>
          <a:solidFill>
            <a:schemeClr val="accent2"/>
          </a:solidFill>
          <a:ln>
            <a:solidFill>
              <a:schemeClr val="accent5">
                <a:lumMod val="50000"/>
              </a:schemeClr>
            </a:solidFill>
          </a:ln>
        </p:spPr>
        <p:txBody>
          <a:bodyPr wrap="square" rtlCol="0">
            <a:spAutoFit/>
          </a:bodyPr>
          <a:lstStyle/>
          <a:p>
            <a:r>
              <a:rPr lang="en-GB" b="1" dirty="0">
                <a:solidFill>
                  <a:srgbClr val="002060"/>
                </a:solidFill>
              </a:rPr>
              <a:t>In Wales, 36% of HCPs reported never having received any form of face-to-face E&amp;D training</a:t>
            </a:r>
          </a:p>
          <a:p>
            <a:r>
              <a:rPr lang="en-GB" b="1" dirty="0">
                <a:solidFill>
                  <a:srgbClr val="002060"/>
                </a:solidFill>
              </a:rPr>
              <a:t>	Only 5% of patient-facing practitioners report receiving 	LGBTQ+ training (Chandler, 2020)</a:t>
            </a:r>
          </a:p>
          <a:p>
            <a:endParaRPr lang="en-GB" b="1" dirty="0">
              <a:solidFill>
                <a:srgbClr val="002060"/>
              </a:solidFill>
            </a:endParaRPr>
          </a:p>
          <a:p>
            <a:r>
              <a:rPr lang="en-GB" b="1" dirty="0">
                <a:solidFill>
                  <a:srgbClr val="002060"/>
                </a:solidFill>
              </a:rPr>
              <a:t>13% of Registered Nurses (RNs) feel able to meet the needs of their LGBTQ+ patients and service users (Stonewall, 2018)</a:t>
            </a:r>
          </a:p>
          <a:p>
            <a:endParaRPr lang="en-GB" b="1" dirty="0">
              <a:solidFill>
                <a:srgbClr val="002060"/>
              </a:solidFill>
            </a:endParaRPr>
          </a:p>
          <a:p>
            <a:r>
              <a:rPr lang="en-GB" b="1" dirty="0">
                <a:solidFill>
                  <a:srgbClr val="002060"/>
                </a:solidFill>
              </a:rPr>
              <a:t>44% of patient-facing staff have heard colleagues make negative remarks about LGBTQ+ patients / service users (Marie Curie, 2017)</a:t>
            </a:r>
          </a:p>
          <a:p>
            <a:endParaRPr lang="en-GB" b="1" dirty="0">
              <a:solidFill>
                <a:srgbClr val="002060"/>
              </a:solidFill>
            </a:endParaRPr>
          </a:p>
          <a:p>
            <a:r>
              <a:rPr lang="en-GB" b="1" dirty="0">
                <a:solidFill>
                  <a:srgbClr val="002060"/>
                </a:solidFill>
              </a:rPr>
              <a:t>57% of HCPs do not believe that someone’s sexual orientation / gender identity is relevant to a person’s health needs</a:t>
            </a:r>
          </a:p>
          <a:p>
            <a:endParaRPr lang="en-GB" b="1" dirty="0">
              <a:solidFill>
                <a:srgbClr val="002060"/>
              </a:solidFill>
            </a:endParaRPr>
          </a:p>
          <a:p>
            <a:r>
              <a:rPr lang="en-GB" b="1" i="1" dirty="0">
                <a:solidFill>
                  <a:srgbClr val="002060"/>
                </a:solidFill>
              </a:rPr>
              <a:t>NHS Long Term Plan </a:t>
            </a:r>
            <a:r>
              <a:rPr lang="en-GB" b="1" dirty="0">
                <a:solidFill>
                  <a:srgbClr val="002060"/>
                </a:solidFill>
              </a:rPr>
              <a:t>(2019) – commitment to tackle health inequalities for LGBTQ+ people</a:t>
            </a:r>
          </a:p>
          <a:p>
            <a:endParaRPr lang="en-GB" b="1" i="1" dirty="0">
              <a:solidFill>
                <a:srgbClr val="002060"/>
              </a:solidFill>
            </a:endParaRPr>
          </a:p>
          <a:p>
            <a:r>
              <a:rPr lang="en-GB" b="1" dirty="0">
                <a:solidFill>
                  <a:srgbClr val="002060"/>
                </a:solidFill>
              </a:rPr>
              <a:t>WG’s recent publication of its </a:t>
            </a:r>
            <a:r>
              <a:rPr lang="en-GB" b="1" i="1" dirty="0">
                <a:solidFill>
                  <a:srgbClr val="002060"/>
                </a:solidFill>
              </a:rPr>
              <a:t>LGBTQ+ Action Plan for Wales </a:t>
            </a:r>
            <a:r>
              <a:rPr lang="en-GB" b="1" dirty="0">
                <a:solidFill>
                  <a:srgbClr val="002060"/>
                </a:solidFill>
              </a:rPr>
              <a:t>(2023)</a:t>
            </a:r>
          </a:p>
        </p:txBody>
      </p:sp>
      <p:pic>
        <p:nvPicPr>
          <p:cNvPr id="2050" name="Picture 2" descr="Blog – Getting LGBTQ health care right | Main Line Health">
            <a:extLst>
              <a:ext uri="{FF2B5EF4-FFF2-40B4-BE49-F238E27FC236}">
                <a16:creationId xmlns:a16="http://schemas.microsoft.com/office/drawing/2014/main" id="{54C3F153-D2E8-03BE-6BFA-49000025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17" y="2930299"/>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GBTQ+ Health | Student Health Services | SIU">
            <a:extLst>
              <a:ext uri="{FF2B5EF4-FFF2-40B4-BE49-F238E27FC236}">
                <a16:creationId xmlns:a16="http://schemas.microsoft.com/office/drawing/2014/main" id="{244B9C3F-2103-91EF-73BD-E49579725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90" y="4593364"/>
            <a:ext cx="3305175" cy="1381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D3FCDE1-5841-6E30-6E10-449ED274EA07}"/>
              </a:ext>
            </a:extLst>
          </p:cNvPr>
          <p:cNvCxnSpPr/>
          <p:nvPr/>
        </p:nvCxnSpPr>
        <p:spPr>
          <a:xfrm>
            <a:off x="505097" y="1245326"/>
            <a:ext cx="0" cy="278674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152399" y="193450"/>
            <a:ext cx="11908971" cy="646332"/>
          </a:xfrm>
        </p:spPr>
        <p:txBody>
          <a:bodyPr rtlCol="0"/>
          <a:lstStyle>
            <a:defPPr>
              <a:defRPr lang="en-GB"/>
            </a:defPPr>
          </a:lstStyle>
          <a:p>
            <a:pPr rtl="0"/>
            <a:r>
              <a:rPr lang="en-GB" sz="3600" dirty="0">
                <a:solidFill>
                  <a:srgbClr val="002060"/>
                </a:solidFill>
              </a:rPr>
              <a:t>More stats? Yeap!</a:t>
            </a:r>
          </a:p>
        </p:txBody>
      </p:sp>
      <p:cxnSp>
        <p:nvCxnSpPr>
          <p:cNvPr id="12" name="Straight Connector 11">
            <a:extLst>
              <a:ext uri="{FF2B5EF4-FFF2-40B4-BE49-F238E27FC236}">
                <a16:creationId xmlns:a16="http://schemas.microsoft.com/office/drawing/2014/main" id="{552E559B-640F-EF82-485E-0832F6EEBD8E}"/>
              </a:ext>
            </a:extLst>
          </p:cNvPr>
          <p:cNvCxnSpPr/>
          <p:nvPr/>
        </p:nvCxnSpPr>
        <p:spPr>
          <a:xfrm>
            <a:off x="496389" y="4040777"/>
            <a:ext cx="4972594"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EE2B1E-8B4C-0567-65A6-1710BD212638}"/>
              </a:ext>
            </a:extLst>
          </p:cNvPr>
          <p:cNvSpPr txBox="1"/>
          <p:nvPr/>
        </p:nvSpPr>
        <p:spPr>
          <a:xfrm>
            <a:off x="4881155" y="839782"/>
            <a:ext cx="7158446" cy="4524315"/>
          </a:xfrm>
          <a:prstGeom prst="rect">
            <a:avLst/>
          </a:prstGeom>
          <a:solidFill>
            <a:schemeClr val="accent2"/>
          </a:solidFill>
          <a:ln>
            <a:solidFill>
              <a:schemeClr val="accent5">
                <a:lumMod val="50000"/>
              </a:schemeClr>
            </a:solidFill>
          </a:ln>
        </p:spPr>
        <p:txBody>
          <a:bodyPr wrap="square" rtlCol="0">
            <a:spAutoFit/>
          </a:bodyPr>
          <a:lstStyle/>
          <a:p>
            <a:r>
              <a:rPr lang="en-GB" b="1" dirty="0">
                <a:solidFill>
                  <a:srgbClr val="002060"/>
                </a:solidFill>
              </a:rPr>
              <a:t>LGBTQ+ patients and service users have a more negative experience of healthcare when compared to non-LGBTQ+ folk</a:t>
            </a:r>
          </a:p>
          <a:p>
            <a:endParaRPr lang="en-GB" b="1" dirty="0">
              <a:solidFill>
                <a:srgbClr val="002060"/>
              </a:solidFill>
            </a:endParaRPr>
          </a:p>
          <a:p>
            <a:r>
              <a:rPr lang="en-GB" b="1" dirty="0">
                <a:solidFill>
                  <a:srgbClr val="002060"/>
                </a:solidFill>
              </a:rPr>
              <a:t>40% of transgender respondents experience negative treatment when accessing healthcare</a:t>
            </a:r>
          </a:p>
          <a:p>
            <a:endParaRPr lang="en-GB" b="1" dirty="0">
              <a:solidFill>
                <a:srgbClr val="002060"/>
              </a:solidFill>
            </a:endParaRPr>
          </a:p>
          <a:p>
            <a:r>
              <a:rPr lang="en-GB" b="1" dirty="0">
                <a:solidFill>
                  <a:srgbClr val="002060"/>
                </a:solidFill>
              </a:rPr>
              <a:t>21% of patients note their healthcare need wasn’t met</a:t>
            </a:r>
          </a:p>
          <a:p>
            <a:endParaRPr lang="en-GB" b="1" dirty="0">
              <a:solidFill>
                <a:srgbClr val="002060"/>
              </a:solidFill>
            </a:endParaRPr>
          </a:p>
          <a:p>
            <a:r>
              <a:rPr lang="en-GB" b="1" dirty="0">
                <a:solidFill>
                  <a:srgbClr val="002060"/>
                </a:solidFill>
              </a:rPr>
              <a:t>18% of transgender patients received inappropriate curiosity</a:t>
            </a:r>
          </a:p>
          <a:p>
            <a:endParaRPr lang="en-GB" b="1" dirty="0">
              <a:solidFill>
                <a:srgbClr val="002060"/>
              </a:solidFill>
            </a:endParaRPr>
          </a:p>
          <a:p>
            <a:r>
              <a:rPr lang="en-GB" b="1" dirty="0">
                <a:solidFill>
                  <a:srgbClr val="002060"/>
                </a:solidFill>
              </a:rPr>
              <a:t>46% of LGBTQ+ patients did not feel comfortable disclosing their sexual orientation (fear of negative comeback </a:t>
            </a:r>
            <a:r>
              <a:rPr lang="en-GB" b="1" dirty="0">
                <a:solidFill>
                  <a:srgbClr val="002060"/>
                </a:solidFill>
                <a:sym typeface="Wingdings" panose="05000000000000000000" pitchFamily="2" charset="2"/>
              </a:rPr>
              <a:t> 9% who did ‘come out’ when accessing services noted their care markedly changed and their care worsened</a:t>
            </a:r>
          </a:p>
          <a:p>
            <a:endParaRPr lang="en-GB" b="1" dirty="0">
              <a:solidFill>
                <a:srgbClr val="002060"/>
              </a:solidFill>
              <a:sym typeface="Wingdings" panose="05000000000000000000" pitchFamily="2" charset="2"/>
            </a:endParaRPr>
          </a:p>
          <a:p>
            <a:pPr algn="r"/>
            <a:r>
              <a:rPr lang="en-GB" b="1" dirty="0">
                <a:solidFill>
                  <a:srgbClr val="002060"/>
                </a:solidFill>
              </a:rPr>
              <a:t>(Government Equalities Office, 2018)</a:t>
            </a:r>
          </a:p>
        </p:txBody>
      </p:sp>
      <p:pic>
        <p:nvPicPr>
          <p:cNvPr id="2050" name="Picture 2" descr="Blog – Getting LGBTQ health care right | Main Line Health">
            <a:extLst>
              <a:ext uri="{FF2B5EF4-FFF2-40B4-BE49-F238E27FC236}">
                <a16:creationId xmlns:a16="http://schemas.microsoft.com/office/drawing/2014/main" id="{54C3F153-D2E8-03BE-6BFA-49000025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17" y="2930299"/>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GBTQ+ Health | Student Health Services | SIU">
            <a:extLst>
              <a:ext uri="{FF2B5EF4-FFF2-40B4-BE49-F238E27FC236}">
                <a16:creationId xmlns:a16="http://schemas.microsoft.com/office/drawing/2014/main" id="{244B9C3F-2103-91EF-73BD-E49579725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90" y="4593364"/>
            <a:ext cx="3305175" cy="1381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D3FCDE1-5841-6E30-6E10-449ED274EA07}"/>
              </a:ext>
            </a:extLst>
          </p:cNvPr>
          <p:cNvCxnSpPr/>
          <p:nvPr/>
        </p:nvCxnSpPr>
        <p:spPr>
          <a:xfrm>
            <a:off x="505097" y="1245326"/>
            <a:ext cx="0" cy="278674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0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202155"/>
            <a:ext cx="6477000" cy="1189037"/>
          </a:xfrm>
        </p:spPr>
        <p:txBody>
          <a:bodyPr rtlCol="0">
            <a:normAutofit fontScale="90000"/>
          </a:bodyPr>
          <a:lstStyle>
            <a:defPPr>
              <a:defRPr lang="en-GB"/>
            </a:defPPr>
          </a:lstStyle>
          <a:p>
            <a:pPr rtl="0"/>
            <a:r>
              <a:rPr lang="en-GB" dirty="0"/>
              <a:t>Is awareness training enough?</a:t>
            </a:r>
            <a:br>
              <a:rPr lang="en-GB" dirty="0"/>
            </a:br>
            <a:endParaRPr lang="en-GB" dirty="0"/>
          </a:p>
        </p:txBody>
      </p:sp>
      <p:cxnSp>
        <p:nvCxnSpPr>
          <p:cNvPr id="6" name="Straight Connector 5">
            <a:extLst>
              <a:ext uri="{FF2B5EF4-FFF2-40B4-BE49-F238E27FC236}">
                <a16:creationId xmlns:a16="http://schemas.microsoft.com/office/drawing/2014/main" id="{DAA75DDF-BAFD-FDDF-3E8B-E33ECE0C0CA4}"/>
              </a:ext>
            </a:extLst>
          </p:cNvPr>
          <p:cNvCxnSpPr/>
          <p:nvPr/>
        </p:nvCxnSpPr>
        <p:spPr>
          <a:xfrm>
            <a:off x="5279966" y="6426926"/>
            <a:ext cx="6313714" cy="0"/>
          </a:xfrm>
          <a:prstGeom prst="line">
            <a:avLst/>
          </a:prstGeom>
          <a:ln>
            <a:solidFill>
              <a:srgbClr val="FE4387"/>
            </a:solidFill>
          </a:ln>
        </p:spPr>
        <p:style>
          <a:lnRef idx="1">
            <a:schemeClr val="accent1"/>
          </a:lnRef>
          <a:fillRef idx="0">
            <a:schemeClr val="accent1"/>
          </a:fillRef>
          <a:effectRef idx="0">
            <a:schemeClr val="accent1"/>
          </a:effectRef>
          <a:fontRef idx="minor">
            <a:schemeClr val="tx1"/>
          </a:fontRef>
        </p:style>
      </p:cxnSp>
      <p:pic>
        <p:nvPicPr>
          <p:cNvPr id="7" name="Picture 6" descr="LGBTQ+ Pride flags and what they represent">
            <a:extLst>
              <a:ext uri="{FF2B5EF4-FFF2-40B4-BE49-F238E27FC236}">
                <a16:creationId xmlns:a16="http://schemas.microsoft.com/office/drawing/2014/main" id="{E38AD2A1-C0EB-8109-6020-640C5393F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546" y="6252864"/>
            <a:ext cx="599735" cy="33658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B44FA7C-3D14-758F-5C89-1DF7D8B275B4}"/>
              </a:ext>
            </a:extLst>
          </p:cNvPr>
          <p:cNvPicPr>
            <a:picLocks noChangeAspect="1"/>
          </p:cNvPicPr>
          <p:nvPr/>
        </p:nvPicPr>
        <p:blipFill>
          <a:blip r:embed="rId4"/>
          <a:stretch>
            <a:fillRect/>
          </a:stretch>
        </p:blipFill>
        <p:spPr>
          <a:xfrm>
            <a:off x="5942307" y="6252864"/>
            <a:ext cx="599736" cy="336586"/>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A968E72E-D319-8F8A-74CC-99ED9A8FBA8D}"/>
              </a:ext>
            </a:extLst>
          </p:cNvPr>
          <p:cNvPicPr>
            <a:picLocks noChangeAspect="1"/>
          </p:cNvPicPr>
          <p:nvPr/>
        </p:nvPicPr>
        <p:blipFill>
          <a:blip r:embed="rId5"/>
          <a:stretch>
            <a:fillRect/>
          </a:stretch>
        </p:blipFill>
        <p:spPr>
          <a:xfrm>
            <a:off x="6848069" y="6252864"/>
            <a:ext cx="599736" cy="336586"/>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B480D1EE-FEB8-15E7-10C6-A72B69A75555}"/>
              </a:ext>
            </a:extLst>
          </p:cNvPr>
          <p:cNvPicPr>
            <a:picLocks noChangeAspect="1"/>
          </p:cNvPicPr>
          <p:nvPr/>
        </p:nvPicPr>
        <p:blipFill>
          <a:blip r:embed="rId6"/>
          <a:stretch>
            <a:fillRect/>
          </a:stretch>
        </p:blipFill>
        <p:spPr>
          <a:xfrm>
            <a:off x="9565353" y="6252513"/>
            <a:ext cx="599736" cy="336586"/>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5DBB9DD5-ADD4-2417-88BF-109BFF0B261E}"/>
              </a:ext>
            </a:extLst>
          </p:cNvPr>
          <p:cNvPicPr>
            <a:picLocks noChangeAspect="1"/>
          </p:cNvPicPr>
          <p:nvPr/>
        </p:nvPicPr>
        <p:blipFill>
          <a:blip r:embed="rId7"/>
          <a:stretch>
            <a:fillRect/>
          </a:stretch>
        </p:blipFill>
        <p:spPr>
          <a:xfrm>
            <a:off x="7753831" y="6252864"/>
            <a:ext cx="599735" cy="336235"/>
          </a:xfrm>
          <a:prstGeom prst="rect">
            <a:avLst/>
          </a:prstGeom>
          <a:ln>
            <a:solidFill>
              <a:schemeClr val="tx2">
                <a:lumMod val="50000"/>
              </a:schemeClr>
            </a:solidFill>
          </a:ln>
        </p:spPr>
      </p:pic>
      <p:pic>
        <p:nvPicPr>
          <p:cNvPr id="12" name="Picture 11">
            <a:extLst>
              <a:ext uri="{FF2B5EF4-FFF2-40B4-BE49-F238E27FC236}">
                <a16:creationId xmlns:a16="http://schemas.microsoft.com/office/drawing/2014/main" id="{376B8E67-32FE-667F-70DA-B4828E4EABA6}"/>
              </a:ext>
            </a:extLst>
          </p:cNvPr>
          <p:cNvPicPr>
            <a:picLocks noChangeAspect="1"/>
          </p:cNvPicPr>
          <p:nvPr/>
        </p:nvPicPr>
        <p:blipFill>
          <a:blip r:embed="rId8"/>
          <a:stretch>
            <a:fillRect/>
          </a:stretch>
        </p:blipFill>
        <p:spPr>
          <a:xfrm>
            <a:off x="10471114" y="6252513"/>
            <a:ext cx="599735" cy="336235"/>
          </a:xfrm>
          <a:prstGeom prst="rect">
            <a:avLst/>
          </a:prstGeom>
          <a:ln>
            <a:solidFill>
              <a:schemeClr val="tx2">
                <a:lumMod val="50000"/>
              </a:schemeClr>
            </a:solidFill>
          </a:ln>
        </p:spPr>
      </p:pic>
      <p:pic>
        <p:nvPicPr>
          <p:cNvPr id="13" name="Picture 12">
            <a:extLst>
              <a:ext uri="{FF2B5EF4-FFF2-40B4-BE49-F238E27FC236}">
                <a16:creationId xmlns:a16="http://schemas.microsoft.com/office/drawing/2014/main" id="{307C2FDE-6765-9A80-5659-C23252CDEF3D}"/>
              </a:ext>
            </a:extLst>
          </p:cNvPr>
          <p:cNvPicPr>
            <a:picLocks noChangeAspect="1"/>
          </p:cNvPicPr>
          <p:nvPr/>
        </p:nvPicPr>
        <p:blipFill>
          <a:blip r:embed="rId9"/>
          <a:stretch>
            <a:fillRect/>
          </a:stretch>
        </p:blipFill>
        <p:spPr>
          <a:xfrm>
            <a:off x="8659592" y="6252864"/>
            <a:ext cx="599735" cy="336235"/>
          </a:xfrm>
          <a:prstGeom prst="rect">
            <a:avLst/>
          </a:prstGeom>
          <a:ln>
            <a:solidFill>
              <a:schemeClr val="tx2">
                <a:lumMod val="50000"/>
              </a:schemeClr>
            </a:solidFill>
          </a:ln>
        </p:spPr>
      </p:pic>
      <p:pic>
        <p:nvPicPr>
          <p:cNvPr id="14" name="Picture 2" descr="Intersex Flag | Volvo Group">
            <a:extLst>
              <a:ext uri="{FF2B5EF4-FFF2-40B4-BE49-F238E27FC236}">
                <a16:creationId xmlns:a16="http://schemas.microsoft.com/office/drawing/2014/main" id="{FBE8D9C0-680F-FCC3-8028-717B6CD386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6874" y="6252513"/>
            <a:ext cx="599735" cy="336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098" name="Picture 2" descr="God Save The Queer Collection – Pride Universe">
            <a:extLst>
              <a:ext uri="{FF2B5EF4-FFF2-40B4-BE49-F238E27FC236}">
                <a16:creationId xmlns:a16="http://schemas.microsoft.com/office/drawing/2014/main" id="{3B4E5546-FB6C-2495-8E2F-8FFE91C71B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960" y="370607"/>
            <a:ext cx="2475684" cy="3175877"/>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BF84D12-7C9C-8A82-284D-5437FEE8428D}"/>
              </a:ext>
            </a:extLst>
          </p:cNvPr>
          <p:cNvSpPr txBox="1"/>
          <p:nvPr/>
        </p:nvSpPr>
        <p:spPr>
          <a:xfrm>
            <a:off x="5363027" y="1179341"/>
            <a:ext cx="6313714" cy="1323439"/>
          </a:xfrm>
          <a:prstGeom prst="rect">
            <a:avLst/>
          </a:prstGeom>
          <a:noFill/>
        </p:spPr>
        <p:txBody>
          <a:bodyPr wrap="square" rtlCol="0">
            <a:spAutoFit/>
          </a:bodyPr>
          <a:lstStyle/>
          <a:p>
            <a:r>
              <a:rPr lang="en-GB" sz="4000" b="1" dirty="0">
                <a:solidFill>
                  <a:srgbClr val="002060"/>
                </a:solidFill>
                <a:latin typeface="+mj-lt"/>
              </a:rPr>
              <a:t>Does awareness training equate to competence?</a:t>
            </a:r>
          </a:p>
        </p:txBody>
      </p:sp>
      <p:sp>
        <p:nvSpPr>
          <p:cNvPr id="17" name="TextBox 16">
            <a:extLst>
              <a:ext uri="{FF2B5EF4-FFF2-40B4-BE49-F238E27FC236}">
                <a16:creationId xmlns:a16="http://schemas.microsoft.com/office/drawing/2014/main" id="{31332890-6902-D46E-00A6-5467D09D7F47}"/>
              </a:ext>
            </a:extLst>
          </p:cNvPr>
          <p:cNvSpPr txBox="1"/>
          <p:nvPr/>
        </p:nvSpPr>
        <p:spPr>
          <a:xfrm rot="16200000">
            <a:off x="-202080" y="2558996"/>
            <a:ext cx="1898469" cy="261610"/>
          </a:xfrm>
          <a:prstGeom prst="rect">
            <a:avLst/>
          </a:prstGeom>
          <a:noFill/>
        </p:spPr>
        <p:txBody>
          <a:bodyPr wrap="square" rtlCol="0">
            <a:spAutoFit/>
          </a:bodyPr>
          <a:lstStyle/>
          <a:p>
            <a:r>
              <a:rPr lang="en-GB" sz="1050" b="1" dirty="0">
                <a:latin typeface="+mn-lt"/>
              </a:rPr>
              <a:t>© Pride Universe</a:t>
            </a:r>
          </a:p>
        </p:txBody>
      </p:sp>
      <p:pic>
        <p:nvPicPr>
          <p:cNvPr id="2" name="Picture 1" descr="A yellow background with black text&#10;&#10;Description automatically generated">
            <a:extLst>
              <a:ext uri="{FF2B5EF4-FFF2-40B4-BE49-F238E27FC236}">
                <a16:creationId xmlns:a16="http://schemas.microsoft.com/office/drawing/2014/main" id="{25E810A4-633D-95A5-87BE-AF83D318AE46}"/>
              </a:ext>
            </a:extLst>
          </p:cNvPr>
          <p:cNvPicPr>
            <a:picLocks noChangeAspect="1"/>
          </p:cNvPicPr>
          <p:nvPr/>
        </p:nvPicPr>
        <p:blipFill>
          <a:blip r:embed="rId12"/>
          <a:stretch>
            <a:fillRect/>
          </a:stretch>
        </p:blipFill>
        <p:spPr>
          <a:xfrm>
            <a:off x="4965925" y="3343612"/>
            <a:ext cx="2182012" cy="1364485"/>
          </a:xfrm>
          <a:prstGeom prst="rect">
            <a:avLst/>
          </a:prstGeom>
          <a:ln>
            <a:solidFill>
              <a:schemeClr val="bg1"/>
            </a:solidFill>
          </a:ln>
        </p:spPr>
      </p:pic>
      <p:pic>
        <p:nvPicPr>
          <p:cNvPr id="3" name="Picture 2" descr="A purple cover with a purple background with a purple border with a purple square with a purple border with a purple text and a purple square with a purple border with a purple square with a purple border&#10;&#10;Description automatically generated">
            <a:extLst>
              <a:ext uri="{FF2B5EF4-FFF2-40B4-BE49-F238E27FC236}">
                <a16:creationId xmlns:a16="http://schemas.microsoft.com/office/drawing/2014/main" id="{8FF130AB-47C3-8D58-6C16-ADBEDEF6AC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79975" y="3343612"/>
            <a:ext cx="2182012" cy="1364482"/>
          </a:xfrm>
          <a:prstGeom prst="rect">
            <a:avLst/>
          </a:prstGeom>
          <a:ln>
            <a:solidFill>
              <a:schemeClr val="bg1"/>
            </a:solidFill>
          </a:ln>
        </p:spPr>
      </p:pic>
      <p:pic>
        <p:nvPicPr>
          <p:cNvPr id="4" name="Picture 2" descr="Blog – Getting LGBTQ health care right | Main Line Health">
            <a:extLst>
              <a:ext uri="{FF2B5EF4-FFF2-40B4-BE49-F238E27FC236}">
                <a16:creationId xmlns:a16="http://schemas.microsoft.com/office/drawing/2014/main" id="{52FE14E2-91C8-057B-A008-5931817C08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7937" y="3156611"/>
            <a:ext cx="2562225" cy="17811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5edfd8e9-26d4-4513-808e-206cc423036f"/>
</p:tagLst>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432317_TF44967531_Win32" id="{8CE195E2-0336-4A7B-8578-4939C21B0923}" vid="{39B9BE59-1220-4D86-B55C-6660EF4AE26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AD0CE-C3A1-49ED-84DB-B51D7D3B27B3}">
  <ds:schemaRefs>
    <ds:schemaRef ds:uri="http://schemas.microsoft.com/sharepoint/v3/contenttype/forms"/>
  </ds:schemaRefs>
</ds:datastoreItem>
</file>

<file path=customXml/itemProps2.xml><?xml version="1.0" encoding="utf-8"?>
<ds:datastoreItem xmlns:ds="http://schemas.openxmlformats.org/officeDocument/2006/customXml" ds:itemID="{FD794402-D476-4C0A-8953-D7E5D3D97C85}">
  <ds:schemaRefs>
    <ds:schemaRef ds:uri="http://www.w3.org/XML/1998/namespace"/>
    <ds:schemaRef ds:uri="http://purl.org/dc/terms/"/>
    <ds:schemaRef ds:uri="http://schemas.microsoft.com/office/infopath/2007/PartnerControls"/>
    <ds:schemaRef ds:uri="http://purl.org/dc/elements/1.1/"/>
    <ds:schemaRef ds:uri="230e9df3-be65-4c73-a93b-d1236ebd677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presentation</Template>
  <TotalTime>590</TotalTime>
  <Words>3720</Words>
  <Application>Microsoft Office PowerPoint</Application>
  <PresentationFormat>Widescreen</PresentationFormat>
  <Paragraphs>341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vt:lpstr>
      <vt:lpstr>Google Sans</vt:lpstr>
      <vt:lpstr>Segoe UI</vt:lpstr>
      <vt:lpstr>Office Theme</vt:lpstr>
      <vt:lpstr>OUT AND PROUD! Sex without the shame – redressing queer (dis)engagement with sexual health services</vt:lpstr>
      <vt:lpstr>Objectives – </vt:lpstr>
      <vt:lpstr>PowerPoint Presentation</vt:lpstr>
      <vt:lpstr>PowerPoint Presentation</vt:lpstr>
      <vt:lpstr>PowerPoint Presentation</vt:lpstr>
      <vt:lpstr>PowerPoint Presentation</vt:lpstr>
      <vt:lpstr>Let’s talk stats!</vt:lpstr>
      <vt:lpstr>More stats? Yeap!</vt:lpstr>
      <vt:lpstr>Is awareness training enough? </vt:lpstr>
      <vt:lpstr>Experiential Learning: A hands-on approach</vt:lpstr>
      <vt:lpstr>Experiential Learning: A hands-on approach</vt:lpstr>
      <vt:lpstr>Case Studies and Debates</vt:lpstr>
      <vt:lpstr>PowerPoint Presentation</vt:lpstr>
      <vt:lpstr>Is there a welcome in the hillside?</vt:lpstr>
      <vt:lpstr>Where does this leave LGBTQ+</vt:lpstr>
      <vt:lpstr>Syndemic of inequalities affecting LGBTQ+ populations:</vt:lpstr>
      <vt:lpstr>Sexual health in GBMSM</vt:lpstr>
      <vt:lpstr>Chemsex!</vt:lpstr>
      <vt:lpstr>Transgender experiences of Sexual Health (and services)</vt:lpstr>
      <vt:lpstr>Lesbian and Bisexual women </vt:lpstr>
      <vt:lpstr>PowerPoint Presentation</vt:lpstr>
      <vt:lpstr>PowerPoint Presentation</vt:lpstr>
      <vt:lpstr>Diolch.  Questions  E: mat109@aber.ac.uk</vt:lpstr>
    </vt:vector>
  </TitlesOfParts>
  <Manager/>
  <Company>Prifysgol Aberystwyth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Queering Compassionate Care: Nurse education with a queer slant.</dc:title>
  <dc:subject/>
  <dc:creator>Matthew Townsend [mat109] (Staff)</dc:creator>
  <cp:keywords/>
  <dc:description/>
  <cp:lastModifiedBy>Matthew Townsend [mat109] (Staff)</cp:lastModifiedBy>
  <cp:revision>2</cp:revision>
  <dcterms:created xsi:type="dcterms:W3CDTF">2023-11-10T08:20:26Z</dcterms:created>
  <dcterms:modified xsi:type="dcterms:W3CDTF">2023-11-16T08:17:09Z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